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72" r:id="rId5"/>
    <p:sldId id="256" r:id="rId6"/>
    <p:sldId id="259" r:id="rId7"/>
    <p:sldId id="276" r:id="rId8"/>
    <p:sldId id="277" r:id="rId9"/>
    <p:sldId id="278" r:id="rId10"/>
    <p:sldId id="279" r:id="rId11"/>
    <p:sldId id="280" r:id="rId12"/>
    <p:sldId id="281" r:id="rId13"/>
    <p:sldId id="319" r:id="rId14"/>
    <p:sldId id="321" r:id="rId15"/>
    <p:sldId id="322" r:id="rId16"/>
    <p:sldId id="323" r:id="rId17"/>
    <p:sldId id="326" r:id="rId18"/>
    <p:sldId id="349" r:id="rId19"/>
    <p:sldId id="350" r:id="rId20"/>
    <p:sldId id="351" r:id="rId21"/>
    <p:sldId id="329" r:id="rId22"/>
    <p:sldId id="336" r:id="rId23"/>
    <p:sldId id="330" r:id="rId24"/>
    <p:sldId id="331" r:id="rId25"/>
    <p:sldId id="332" r:id="rId26"/>
    <p:sldId id="337" r:id="rId27"/>
    <p:sldId id="346" r:id="rId28"/>
    <p:sldId id="347" r:id="rId29"/>
    <p:sldId id="348" r:id="rId30"/>
    <p:sldId id="298" r:id="rId31"/>
    <p:sldId id="356" r:id="rId32"/>
    <p:sldId id="357" r:id="rId33"/>
    <p:sldId id="358" r:id="rId34"/>
    <p:sldId id="344" r:id="rId35"/>
    <p:sldId id="342" r:id="rId36"/>
    <p:sldId id="343" r:id="rId37"/>
    <p:sldId id="352" r:id="rId38"/>
    <p:sldId id="353" r:id="rId39"/>
    <p:sldId id="360" r:id="rId40"/>
    <p:sldId id="359" r:id="rId41"/>
    <p:sldId id="361" r:id="rId42"/>
    <p:sldId id="362" r:id="rId43"/>
    <p:sldId id="354" r:id="rId44"/>
    <p:sldId id="355" r:id="rId45"/>
    <p:sldId id="365" r:id="rId46"/>
    <p:sldId id="363" r:id="rId47"/>
    <p:sldId id="27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EFEEEC"/>
    <a:srgbClr val="FFFFFF"/>
    <a:srgbClr val="4472C4"/>
    <a:srgbClr val="ED7D31"/>
    <a:srgbClr val="F79646"/>
    <a:srgbClr val="FBAB28"/>
    <a:srgbClr val="F75B3B"/>
    <a:srgbClr val="FFE699"/>
    <a:srgbClr val="F269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34"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ściniak Emil" userId="d042c580-d84d-4b67-867a-c3e7ee176e2e" providerId="ADAL" clId="{1E7444D9-F4C4-4657-A2DC-14B09881E410}"/>
    <pc:docChg chg="custSel modSld">
      <pc:chgData name="Gościniak Emil" userId="d042c580-d84d-4b67-867a-c3e7ee176e2e" providerId="ADAL" clId="{1E7444D9-F4C4-4657-A2DC-14B09881E410}" dt="2022-05-13T13:55:02.552" v="21" actId="478"/>
      <pc:docMkLst>
        <pc:docMk/>
      </pc:docMkLst>
      <pc:sldChg chg="addSp delSp modSp mod">
        <pc:chgData name="Gościniak Emil" userId="d042c580-d84d-4b67-867a-c3e7ee176e2e" providerId="ADAL" clId="{1E7444D9-F4C4-4657-A2DC-14B09881E410}" dt="2022-05-10T12:11:39.488" v="14" actId="1076"/>
        <pc:sldMkLst>
          <pc:docMk/>
          <pc:sldMk cId="3101821856" sldId="280"/>
        </pc:sldMkLst>
        <pc:picChg chg="add mod">
          <ac:chgData name="Gościniak Emil" userId="d042c580-d84d-4b67-867a-c3e7ee176e2e" providerId="ADAL" clId="{1E7444D9-F4C4-4657-A2DC-14B09881E410}" dt="2022-05-10T12:11:39.488" v="14" actId="1076"/>
          <ac:picMkLst>
            <pc:docMk/>
            <pc:sldMk cId="3101821856" sldId="280"/>
            <ac:picMk id="6" creationId="{EF2A8FA3-CDF0-0E4C-4E51-009FD9F96031}"/>
          </ac:picMkLst>
        </pc:picChg>
        <pc:picChg chg="del">
          <ac:chgData name="Gościniak Emil" userId="d042c580-d84d-4b67-867a-c3e7ee176e2e" providerId="ADAL" clId="{1E7444D9-F4C4-4657-A2DC-14B09881E410}" dt="2022-05-10T12:11:37.051" v="12" actId="478"/>
          <ac:picMkLst>
            <pc:docMk/>
            <pc:sldMk cId="3101821856" sldId="280"/>
            <ac:picMk id="7" creationId="{0F7AD7B8-A4D6-3882-E159-0A075338E169}"/>
          </ac:picMkLst>
        </pc:picChg>
        <pc:picChg chg="del">
          <ac:chgData name="Gościniak Emil" userId="d042c580-d84d-4b67-867a-c3e7ee176e2e" providerId="ADAL" clId="{1E7444D9-F4C4-4657-A2DC-14B09881E410}" dt="2022-05-10T12:11:35.806" v="11" actId="478"/>
          <ac:picMkLst>
            <pc:docMk/>
            <pc:sldMk cId="3101821856" sldId="280"/>
            <ac:picMk id="9" creationId="{FB763252-922C-FD9F-4B47-2D1DC508AE61}"/>
          </ac:picMkLst>
        </pc:picChg>
      </pc:sldChg>
      <pc:sldChg chg="addSp delSp modSp mod">
        <pc:chgData name="Gościniak Emil" userId="d042c580-d84d-4b67-867a-c3e7ee176e2e" providerId="ADAL" clId="{1E7444D9-F4C4-4657-A2DC-14B09881E410}" dt="2022-05-13T13:55:02.552" v="21" actId="478"/>
        <pc:sldMkLst>
          <pc:docMk/>
          <pc:sldMk cId="2667103286" sldId="346"/>
        </pc:sldMkLst>
        <pc:spChg chg="del">
          <ac:chgData name="Gościniak Emil" userId="d042c580-d84d-4b67-867a-c3e7ee176e2e" providerId="ADAL" clId="{1E7444D9-F4C4-4657-A2DC-14B09881E410}" dt="2022-05-13T13:54:52.183" v="16" actId="478"/>
          <ac:spMkLst>
            <pc:docMk/>
            <pc:sldMk cId="2667103286" sldId="346"/>
            <ac:spMk id="46" creationId="{50892A12-C561-4898-9D8D-7CFB693FF68F}"/>
          </ac:spMkLst>
        </pc:spChg>
        <pc:spChg chg="del">
          <ac:chgData name="Gościniak Emil" userId="d042c580-d84d-4b67-867a-c3e7ee176e2e" providerId="ADAL" clId="{1E7444D9-F4C4-4657-A2DC-14B09881E410}" dt="2022-05-13T13:54:52.183" v="16" actId="478"/>
          <ac:spMkLst>
            <pc:docMk/>
            <pc:sldMk cId="2667103286" sldId="346"/>
            <ac:spMk id="96" creationId="{0082F704-D721-4134-B912-6151DD34F7F2}"/>
          </ac:spMkLst>
        </pc:spChg>
        <pc:spChg chg="del mod">
          <ac:chgData name="Gościniak Emil" userId="d042c580-d84d-4b67-867a-c3e7ee176e2e" providerId="ADAL" clId="{1E7444D9-F4C4-4657-A2DC-14B09881E410}" dt="2022-05-13T13:55:02.552" v="21" actId="478"/>
          <ac:spMkLst>
            <pc:docMk/>
            <pc:sldMk cId="2667103286" sldId="346"/>
            <ac:spMk id="100" creationId="{2C08F2CE-55E9-4222-93F2-0BD3D232F3DE}"/>
          </ac:spMkLst>
        </pc:spChg>
        <pc:spChg chg="del">
          <ac:chgData name="Gościniak Emil" userId="d042c580-d84d-4b67-867a-c3e7ee176e2e" providerId="ADAL" clId="{1E7444D9-F4C4-4657-A2DC-14B09881E410}" dt="2022-05-13T13:55:00.067" v="19" actId="478"/>
          <ac:spMkLst>
            <pc:docMk/>
            <pc:sldMk cId="2667103286" sldId="346"/>
            <ac:spMk id="102" creationId="{E5B70098-B174-4BD6-8553-B835E39A5731}"/>
          </ac:spMkLst>
        </pc:spChg>
        <pc:spChg chg="del">
          <ac:chgData name="Gościniak Emil" userId="d042c580-d84d-4b67-867a-c3e7ee176e2e" providerId="ADAL" clId="{1E7444D9-F4C4-4657-A2DC-14B09881E410}" dt="2022-05-13T13:54:52.183" v="16" actId="478"/>
          <ac:spMkLst>
            <pc:docMk/>
            <pc:sldMk cId="2667103286" sldId="346"/>
            <ac:spMk id="106" creationId="{63AFF0D8-825B-417D-868D-8CA647952AF6}"/>
          </ac:spMkLst>
        </pc:spChg>
        <pc:spChg chg="del">
          <ac:chgData name="Gościniak Emil" userId="d042c580-d84d-4b67-867a-c3e7ee176e2e" providerId="ADAL" clId="{1E7444D9-F4C4-4657-A2DC-14B09881E410}" dt="2022-05-13T13:55:00.067" v="19" actId="478"/>
          <ac:spMkLst>
            <pc:docMk/>
            <pc:sldMk cId="2667103286" sldId="346"/>
            <ac:spMk id="190" creationId="{814467B0-2A95-4E73-9C71-515BF7511D42}"/>
          </ac:spMkLst>
        </pc:spChg>
        <pc:spChg chg="del">
          <ac:chgData name="Gościniak Emil" userId="d042c580-d84d-4b67-867a-c3e7ee176e2e" providerId="ADAL" clId="{1E7444D9-F4C4-4657-A2DC-14B09881E410}" dt="2022-05-13T13:55:00.067" v="19" actId="478"/>
          <ac:spMkLst>
            <pc:docMk/>
            <pc:sldMk cId="2667103286" sldId="346"/>
            <ac:spMk id="193" creationId="{DD31D9D3-3A45-4004-B5D6-8E300AFDB4C8}"/>
          </ac:spMkLst>
        </pc:spChg>
        <pc:picChg chg="del mod">
          <ac:chgData name="Gościniak Emil" userId="d042c580-d84d-4b67-867a-c3e7ee176e2e" providerId="ADAL" clId="{1E7444D9-F4C4-4657-A2DC-14B09881E410}" dt="2022-05-10T12:11:09.120" v="2" actId="478"/>
          <ac:picMkLst>
            <pc:docMk/>
            <pc:sldMk cId="2667103286" sldId="346"/>
            <ac:picMk id="4" creationId="{512E2F39-59FB-1532-6FE3-24575AF4AC79}"/>
          </ac:picMkLst>
        </pc:picChg>
        <pc:picChg chg="add mod">
          <ac:chgData name="Gościniak Emil" userId="d042c580-d84d-4b67-867a-c3e7ee176e2e" providerId="ADAL" clId="{1E7444D9-F4C4-4657-A2DC-14B09881E410}" dt="2022-05-10T12:11:21.402" v="10" actId="14100"/>
          <ac:picMkLst>
            <pc:docMk/>
            <pc:sldMk cId="2667103286" sldId="346"/>
            <ac:picMk id="5" creationId="{086A3A87-56A7-1215-ED41-7331C76CBA36}"/>
          </ac:picMkLst>
        </pc:picChg>
        <pc:picChg chg="del">
          <ac:chgData name="Gościniak Emil" userId="d042c580-d84d-4b67-867a-c3e7ee176e2e" providerId="ADAL" clId="{1E7444D9-F4C4-4657-A2DC-14B09881E410}" dt="2022-05-13T13:54:52.183" v="16" actId="478"/>
          <ac:picMkLst>
            <pc:docMk/>
            <pc:sldMk cId="2667103286" sldId="346"/>
            <ac:picMk id="36" creationId="{322E5896-7F66-4502-8706-6B03D3F64E41}"/>
          </ac:picMkLst>
        </pc:picChg>
        <pc:picChg chg="del">
          <ac:chgData name="Gościniak Emil" userId="d042c580-d84d-4b67-867a-c3e7ee176e2e" providerId="ADAL" clId="{1E7444D9-F4C4-4657-A2DC-14B09881E410}" dt="2022-05-13T13:54:52.183" v="16" actId="478"/>
          <ac:picMkLst>
            <pc:docMk/>
            <pc:sldMk cId="2667103286" sldId="346"/>
            <ac:picMk id="38" creationId="{5CCCBE96-BAAD-4DB4-A7B1-271497DB2BDE}"/>
          </ac:picMkLst>
        </pc:picChg>
        <pc:picChg chg="del">
          <ac:chgData name="Gościniak Emil" userId="d042c580-d84d-4b67-867a-c3e7ee176e2e" providerId="ADAL" clId="{1E7444D9-F4C4-4657-A2DC-14B09881E410}" dt="2022-05-10T12:11:10.436" v="3" actId="478"/>
          <ac:picMkLst>
            <pc:docMk/>
            <pc:sldMk cId="2667103286" sldId="346"/>
            <ac:picMk id="60" creationId="{1DF5AE1F-1A95-70BF-1FB9-A445B53BA03F}"/>
          </ac:picMkLst>
        </pc:picChg>
        <pc:picChg chg="del">
          <ac:chgData name="Gościniak Emil" userId="d042c580-d84d-4b67-867a-c3e7ee176e2e" providerId="ADAL" clId="{1E7444D9-F4C4-4657-A2DC-14B09881E410}" dt="2022-05-13T13:54:49.194" v="15" actId="478"/>
          <ac:picMkLst>
            <pc:docMk/>
            <pc:sldMk cId="2667103286" sldId="346"/>
            <ac:picMk id="86" creationId="{F73B8588-E821-42F3-8B59-E34EDB81BF70}"/>
          </ac:picMkLst>
        </pc:picChg>
        <pc:picChg chg="del">
          <ac:chgData name="Gościniak Emil" userId="d042c580-d84d-4b67-867a-c3e7ee176e2e" providerId="ADAL" clId="{1E7444D9-F4C4-4657-A2DC-14B09881E410}" dt="2022-05-13T13:54:52.183" v="16" actId="478"/>
          <ac:picMkLst>
            <pc:docMk/>
            <pc:sldMk cId="2667103286" sldId="346"/>
            <ac:picMk id="95" creationId="{616474E9-E8C1-41E9-B60F-DD8D9CADD589}"/>
          </ac:picMkLst>
        </pc:picChg>
        <pc:picChg chg="del">
          <ac:chgData name="Gościniak Emil" userId="d042c580-d84d-4b67-867a-c3e7ee176e2e" providerId="ADAL" clId="{1E7444D9-F4C4-4657-A2DC-14B09881E410}" dt="2022-05-13T13:55:00.067" v="19" actId="478"/>
          <ac:picMkLst>
            <pc:docMk/>
            <pc:sldMk cId="2667103286" sldId="346"/>
            <ac:picMk id="101" creationId="{19C594CD-549C-4CA1-96BE-269634AAE576}"/>
          </ac:picMkLst>
        </pc:picChg>
        <pc:picChg chg="del">
          <ac:chgData name="Gościniak Emil" userId="d042c580-d84d-4b67-867a-c3e7ee176e2e" providerId="ADAL" clId="{1E7444D9-F4C4-4657-A2DC-14B09881E410}" dt="2022-05-13T13:55:00.067" v="19" actId="478"/>
          <ac:picMkLst>
            <pc:docMk/>
            <pc:sldMk cId="2667103286" sldId="346"/>
            <ac:picMk id="103" creationId="{DA236EE8-2956-42D5-A021-7268A3D545C8}"/>
          </ac:picMkLst>
        </pc:picChg>
        <pc:picChg chg="del">
          <ac:chgData name="Gościniak Emil" userId="d042c580-d84d-4b67-867a-c3e7ee176e2e" providerId="ADAL" clId="{1E7444D9-F4C4-4657-A2DC-14B09881E410}" dt="2022-05-13T13:54:52.183" v="16" actId="478"/>
          <ac:picMkLst>
            <pc:docMk/>
            <pc:sldMk cId="2667103286" sldId="346"/>
            <ac:picMk id="107" creationId="{0A4A064E-AAE4-4197-8FF2-03FACD3F7198}"/>
          </ac:picMkLst>
        </pc:picChg>
        <pc:picChg chg="del">
          <ac:chgData name="Gościniak Emil" userId="d042c580-d84d-4b67-867a-c3e7ee176e2e" providerId="ADAL" clId="{1E7444D9-F4C4-4657-A2DC-14B09881E410}" dt="2022-05-13T13:54:52.183" v="16" actId="478"/>
          <ac:picMkLst>
            <pc:docMk/>
            <pc:sldMk cId="2667103286" sldId="346"/>
            <ac:picMk id="163" creationId="{FD0A61FB-10AC-47C6-97F3-B9FF72B8C28D}"/>
          </ac:picMkLst>
        </pc:picChg>
        <pc:picChg chg="del">
          <ac:chgData name="Gościniak Emil" userId="d042c580-d84d-4b67-867a-c3e7ee176e2e" providerId="ADAL" clId="{1E7444D9-F4C4-4657-A2DC-14B09881E410}" dt="2022-05-13T13:54:52.183" v="16" actId="478"/>
          <ac:picMkLst>
            <pc:docMk/>
            <pc:sldMk cId="2667103286" sldId="346"/>
            <ac:picMk id="183" creationId="{FFD595C0-E952-41A5-B84B-14A7E6F55BC1}"/>
          </ac:picMkLst>
        </pc:picChg>
        <pc:picChg chg="del">
          <ac:chgData name="Gościniak Emil" userId="d042c580-d84d-4b67-867a-c3e7ee176e2e" providerId="ADAL" clId="{1E7444D9-F4C4-4657-A2DC-14B09881E410}" dt="2022-05-13T13:55:00.067" v="19" actId="478"/>
          <ac:picMkLst>
            <pc:docMk/>
            <pc:sldMk cId="2667103286" sldId="346"/>
            <ac:picMk id="189" creationId="{D280F9F9-F59F-4521-B682-4066A49938E9}"/>
          </ac:picMkLst>
        </pc:picChg>
        <pc:picChg chg="del">
          <ac:chgData name="Gościniak Emil" userId="d042c580-d84d-4b67-867a-c3e7ee176e2e" providerId="ADAL" clId="{1E7444D9-F4C4-4657-A2DC-14B09881E410}" dt="2022-05-13T13:55:00.067" v="19" actId="478"/>
          <ac:picMkLst>
            <pc:docMk/>
            <pc:sldMk cId="2667103286" sldId="346"/>
            <ac:picMk id="192" creationId="{0518B9E0-B302-4110-9110-9F22ACA57217}"/>
          </ac:picMkLst>
        </pc:picChg>
        <pc:picChg chg="del">
          <ac:chgData name="Gościniak Emil" userId="d042c580-d84d-4b67-867a-c3e7ee176e2e" providerId="ADAL" clId="{1E7444D9-F4C4-4657-A2DC-14B09881E410}" dt="2022-05-13T13:54:52.183" v="16" actId="478"/>
          <ac:picMkLst>
            <pc:docMk/>
            <pc:sldMk cId="2667103286" sldId="346"/>
            <ac:picMk id="195" creationId="{0F67F4DF-9462-4C27-A5A4-03B701E492D5}"/>
          </ac:picMkLst>
        </pc:picChg>
        <pc:picChg chg="del">
          <ac:chgData name="Gościniak Emil" userId="d042c580-d84d-4b67-867a-c3e7ee176e2e" providerId="ADAL" clId="{1E7444D9-F4C4-4657-A2DC-14B09881E410}" dt="2022-05-13T13:55:00.067" v="19" actId="478"/>
          <ac:picMkLst>
            <pc:docMk/>
            <pc:sldMk cId="2667103286" sldId="346"/>
            <ac:picMk id="197" creationId="{A67E5AE4-4709-4671-919C-4D101E67374C}"/>
          </ac:picMkLst>
        </pc:picChg>
        <pc:picChg chg="del">
          <ac:chgData name="Gościniak Emil" userId="d042c580-d84d-4b67-867a-c3e7ee176e2e" providerId="ADAL" clId="{1E7444D9-F4C4-4657-A2DC-14B09881E410}" dt="2022-05-13T13:55:00.067" v="19" actId="478"/>
          <ac:picMkLst>
            <pc:docMk/>
            <pc:sldMk cId="2667103286" sldId="346"/>
            <ac:picMk id="199" creationId="{0FDF966C-A61D-4BE7-9FCD-D82D9FA4780A}"/>
          </ac:picMkLst>
        </pc:picChg>
        <pc:cxnChg chg="del">
          <ac:chgData name="Gościniak Emil" userId="d042c580-d84d-4b67-867a-c3e7ee176e2e" providerId="ADAL" clId="{1E7444D9-F4C4-4657-A2DC-14B09881E410}" dt="2022-05-13T13:54:52.183" v="16" actId="478"/>
          <ac:cxnSpMkLst>
            <pc:docMk/>
            <pc:sldMk cId="2667103286" sldId="346"/>
            <ac:cxnSpMk id="51" creationId="{2E96AAD3-0DFF-4C61-A418-B3E609B4F1A1}"/>
          </ac:cxnSpMkLst>
        </pc:cxnChg>
        <pc:cxnChg chg="del">
          <ac:chgData name="Gościniak Emil" userId="d042c580-d84d-4b67-867a-c3e7ee176e2e" providerId="ADAL" clId="{1E7444D9-F4C4-4657-A2DC-14B09881E410}" dt="2022-05-13T13:54:49.194" v="15" actId="478"/>
          <ac:cxnSpMkLst>
            <pc:docMk/>
            <pc:sldMk cId="2667103286" sldId="346"/>
            <ac:cxnSpMk id="53" creationId="{D6B6AE7C-B9AC-4B5B-8728-CF826EBF5FCD}"/>
          </ac:cxnSpMkLst>
        </pc:cxnChg>
        <pc:cxnChg chg="del mod">
          <ac:chgData name="Gościniak Emil" userId="d042c580-d84d-4b67-867a-c3e7ee176e2e" providerId="ADAL" clId="{1E7444D9-F4C4-4657-A2DC-14B09881E410}" dt="2022-05-13T13:54:52.183" v="16" actId="478"/>
          <ac:cxnSpMkLst>
            <pc:docMk/>
            <pc:sldMk cId="2667103286" sldId="346"/>
            <ac:cxnSpMk id="55" creationId="{609AA3BC-B164-422B-A8B3-07530AFE4470}"/>
          </ac:cxnSpMkLst>
        </pc:cxnChg>
        <pc:cxnChg chg="del">
          <ac:chgData name="Gościniak Emil" userId="d042c580-d84d-4b67-867a-c3e7ee176e2e" providerId="ADAL" clId="{1E7444D9-F4C4-4657-A2DC-14B09881E410}" dt="2022-05-13T13:54:55.652" v="18" actId="478"/>
          <ac:cxnSpMkLst>
            <pc:docMk/>
            <pc:sldMk cId="2667103286" sldId="346"/>
            <ac:cxnSpMk id="123" creationId="{2911A3F1-9FC5-4EB1-86B4-C3C1CDD40534}"/>
          </ac:cxnSpMkLst>
        </pc:cxnChg>
        <pc:cxnChg chg="del">
          <ac:chgData name="Gościniak Emil" userId="d042c580-d84d-4b67-867a-c3e7ee176e2e" providerId="ADAL" clId="{1E7444D9-F4C4-4657-A2DC-14B09881E410}" dt="2022-05-13T13:54:55.044" v="17" actId="478"/>
          <ac:cxnSpMkLst>
            <pc:docMk/>
            <pc:sldMk cId="2667103286" sldId="346"/>
            <ac:cxnSpMk id="127" creationId="{488ED06A-63F3-48CB-ABDF-AA90F797CD38}"/>
          </ac:cxnSpMkLst>
        </pc:cxnChg>
        <pc:cxnChg chg="del">
          <ac:chgData name="Gościniak Emil" userId="d042c580-d84d-4b67-867a-c3e7ee176e2e" providerId="ADAL" clId="{1E7444D9-F4C4-4657-A2DC-14B09881E410}" dt="2022-05-13T13:54:49.194" v="15" actId="478"/>
          <ac:cxnSpMkLst>
            <pc:docMk/>
            <pc:sldMk cId="2667103286" sldId="346"/>
            <ac:cxnSpMk id="131" creationId="{295C249C-99A0-465B-970F-519D9AED2627}"/>
          </ac:cxnSpMkLst>
        </pc:cxnChg>
        <pc:cxnChg chg="del">
          <ac:chgData name="Gościniak Emil" userId="d042c580-d84d-4b67-867a-c3e7ee176e2e" providerId="ADAL" clId="{1E7444D9-F4C4-4657-A2DC-14B09881E410}" dt="2022-05-13T13:55:00.067" v="19" actId="478"/>
          <ac:cxnSpMkLst>
            <pc:docMk/>
            <pc:sldMk cId="2667103286" sldId="346"/>
            <ac:cxnSpMk id="133" creationId="{83068CC8-1D3A-4DD4-A796-0560793D5EE4}"/>
          </ac:cxnSpMkLst>
        </pc:cxnChg>
        <pc:cxnChg chg="del">
          <ac:chgData name="Gościniak Emil" userId="d042c580-d84d-4b67-867a-c3e7ee176e2e" providerId="ADAL" clId="{1E7444D9-F4C4-4657-A2DC-14B09881E410}" dt="2022-05-13T13:54:52.183" v="16" actId="478"/>
          <ac:cxnSpMkLst>
            <pc:docMk/>
            <pc:sldMk cId="2667103286" sldId="346"/>
            <ac:cxnSpMk id="135" creationId="{AED070AB-3DAB-4FF9-B55C-98F106076ED5}"/>
          </ac:cxnSpMkLst>
        </pc:cxnChg>
        <pc:cxnChg chg="del">
          <ac:chgData name="Gościniak Emil" userId="d042c580-d84d-4b67-867a-c3e7ee176e2e" providerId="ADAL" clId="{1E7444D9-F4C4-4657-A2DC-14B09881E410}" dt="2022-05-13T13:54:52.183" v="16" actId="478"/>
          <ac:cxnSpMkLst>
            <pc:docMk/>
            <pc:sldMk cId="2667103286" sldId="346"/>
            <ac:cxnSpMk id="137" creationId="{8223210C-63D1-474C-96EA-AD5506775789}"/>
          </ac:cxnSpMkLst>
        </pc:cxnChg>
        <pc:cxnChg chg="del">
          <ac:chgData name="Gościniak Emil" userId="d042c580-d84d-4b67-867a-c3e7ee176e2e" providerId="ADAL" clId="{1E7444D9-F4C4-4657-A2DC-14B09881E410}" dt="2022-05-13T13:54:52.183" v="16" actId="478"/>
          <ac:cxnSpMkLst>
            <pc:docMk/>
            <pc:sldMk cId="2667103286" sldId="346"/>
            <ac:cxnSpMk id="138" creationId="{064E7821-5A70-488E-90F4-7911B73622B3}"/>
          </ac:cxnSpMkLst>
        </pc:cxnChg>
      </pc:sldChg>
    </pc:docChg>
  </pc:docChgLst>
  <pc:docChgLst>
    <pc:chgData name="Korzeniowski Daniel" userId="de1f7bdc-4b28-4e86-bacc-d714663cbd29" providerId="ADAL" clId="{831C0068-A8B2-4C7E-B30F-E4C67A9FD2F4}"/>
    <pc:docChg chg="modSld">
      <pc:chgData name="Korzeniowski Daniel" userId="de1f7bdc-4b28-4e86-bacc-d714663cbd29" providerId="ADAL" clId="{831C0068-A8B2-4C7E-B30F-E4C67A9FD2F4}" dt="2022-05-16T02:37:26.866" v="0" actId="1076"/>
      <pc:docMkLst>
        <pc:docMk/>
      </pc:docMkLst>
      <pc:sldChg chg="modSp mod">
        <pc:chgData name="Korzeniowski Daniel" userId="de1f7bdc-4b28-4e86-bacc-d714663cbd29" providerId="ADAL" clId="{831C0068-A8B2-4C7E-B30F-E4C67A9FD2F4}" dt="2022-05-16T02:37:26.866" v="0" actId="1076"/>
        <pc:sldMkLst>
          <pc:docMk/>
          <pc:sldMk cId="3101821856" sldId="280"/>
        </pc:sldMkLst>
        <pc:picChg chg="mod">
          <ac:chgData name="Korzeniowski Daniel" userId="de1f7bdc-4b28-4e86-bacc-d714663cbd29" providerId="ADAL" clId="{831C0068-A8B2-4C7E-B30F-E4C67A9FD2F4}" dt="2022-05-16T02:37:26.866" v="0" actId="1076"/>
          <ac:picMkLst>
            <pc:docMk/>
            <pc:sldMk cId="3101821856" sldId="280"/>
            <ac:picMk id="6" creationId="{EF2A8FA3-CDF0-0E4C-4E51-009FD9F9603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A16C2-1CA2-4095-8729-8FA338733D6E}"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F848A-27F7-42A0-8647-06256E33EAC7}" type="slidenum">
              <a:rPr lang="en-US" smtClean="0"/>
              <a:t>‹#›</a:t>
            </a:fld>
            <a:endParaRPr lang="en-US"/>
          </a:p>
        </p:txBody>
      </p:sp>
    </p:spTree>
    <p:extLst>
      <p:ext uri="{BB962C8B-B14F-4D97-AF65-F5344CB8AC3E}">
        <p14:creationId xmlns:p14="http://schemas.microsoft.com/office/powerpoint/2010/main" val="225164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pPr>
              <a:defRPr/>
            </a:pPr>
            <a:fld id="{1C285B60-09C0-42C5-AA87-1C0CD8BC60DA}" type="slidenum">
              <a:rPr lang="en-US" smtClean="0"/>
              <a:pPr>
                <a:defRPr/>
              </a:pPr>
              <a:t>32</a:t>
            </a:fld>
            <a:endParaRPr lang="en-US"/>
          </a:p>
        </p:txBody>
      </p:sp>
    </p:spTree>
    <p:extLst>
      <p:ext uri="{BB962C8B-B14F-4D97-AF65-F5344CB8AC3E}">
        <p14:creationId xmlns:p14="http://schemas.microsoft.com/office/powerpoint/2010/main" val="315390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E91F848A-27F7-42A0-8647-06256E33EAC7}" type="slidenum">
              <a:rPr lang="en-US" smtClean="0"/>
              <a:t>38</a:t>
            </a:fld>
            <a:endParaRPr lang="en-US"/>
          </a:p>
        </p:txBody>
      </p:sp>
    </p:spTree>
    <p:extLst>
      <p:ext uri="{BB962C8B-B14F-4D97-AF65-F5344CB8AC3E}">
        <p14:creationId xmlns:p14="http://schemas.microsoft.com/office/powerpoint/2010/main" val="386780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807C-2CE6-4719-B079-7E64541B9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F1BA4-847D-4860-81B1-F379C63FE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7EC7CF-823A-489B-B7EE-04930CE35BE5}"/>
              </a:ext>
            </a:extLst>
          </p:cNvPr>
          <p:cNvSpPr>
            <a:spLocks noGrp="1"/>
          </p:cNvSpPr>
          <p:nvPr>
            <p:ph type="dt" sz="half" idx="10"/>
          </p:nvPr>
        </p:nvSpPr>
        <p:spPr/>
        <p:txBody>
          <a:bodyPr/>
          <a:lstStyle/>
          <a:p>
            <a:fld id="{50BD2379-39E1-4981-BB93-7A82CE98D661}" type="datetime1">
              <a:rPr lang="en-US" smtClean="0"/>
              <a:t>5/16/2022</a:t>
            </a:fld>
            <a:endParaRPr lang="en-US"/>
          </a:p>
        </p:txBody>
      </p:sp>
      <p:sp>
        <p:nvSpPr>
          <p:cNvPr id="5" name="Footer Placeholder 4">
            <a:extLst>
              <a:ext uri="{FF2B5EF4-FFF2-40B4-BE49-F238E27FC236}">
                <a16:creationId xmlns:a16="http://schemas.microsoft.com/office/drawing/2014/main" id="{4A82B1D3-54B3-4E2A-8571-A16BBF0D2887}"/>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BB054C3-BB65-4D3E-84D8-EE7BB4642B5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283185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9441-7F6A-4779-9EE9-C470E29DB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F5E580-E2FD-486A-AD9D-353580347A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00060-5B03-40F4-B55A-7F7B9607763E}"/>
              </a:ext>
            </a:extLst>
          </p:cNvPr>
          <p:cNvSpPr>
            <a:spLocks noGrp="1"/>
          </p:cNvSpPr>
          <p:nvPr>
            <p:ph type="dt" sz="half" idx="10"/>
          </p:nvPr>
        </p:nvSpPr>
        <p:spPr/>
        <p:txBody>
          <a:bodyPr/>
          <a:lstStyle/>
          <a:p>
            <a:fld id="{89E155A6-EA81-4D3B-919C-AD3D73AA914E}" type="datetime1">
              <a:rPr lang="en-US" smtClean="0"/>
              <a:t>5/16/2022</a:t>
            </a:fld>
            <a:endParaRPr lang="en-US"/>
          </a:p>
        </p:txBody>
      </p:sp>
      <p:sp>
        <p:nvSpPr>
          <p:cNvPr id="5" name="Footer Placeholder 4">
            <a:extLst>
              <a:ext uri="{FF2B5EF4-FFF2-40B4-BE49-F238E27FC236}">
                <a16:creationId xmlns:a16="http://schemas.microsoft.com/office/drawing/2014/main" id="{223B5983-7870-41C9-A631-A5604F23B9C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622BC7DB-1083-47EB-923B-1185519A22FD}"/>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93333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84A42-596B-4B4E-89AC-D9B27F60E8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C482A-2F85-4F17-901E-D4524A9B8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4496D-71B5-4FF2-90CA-5BB2B8DA6EA1}"/>
              </a:ext>
            </a:extLst>
          </p:cNvPr>
          <p:cNvSpPr>
            <a:spLocks noGrp="1"/>
          </p:cNvSpPr>
          <p:nvPr>
            <p:ph type="dt" sz="half" idx="10"/>
          </p:nvPr>
        </p:nvSpPr>
        <p:spPr/>
        <p:txBody>
          <a:bodyPr/>
          <a:lstStyle/>
          <a:p>
            <a:fld id="{6683B534-B10A-4FFF-B7A6-2BE6BF7A7346}" type="datetime1">
              <a:rPr lang="en-US" smtClean="0"/>
              <a:t>5/16/2022</a:t>
            </a:fld>
            <a:endParaRPr lang="en-US"/>
          </a:p>
        </p:txBody>
      </p:sp>
      <p:sp>
        <p:nvSpPr>
          <p:cNvPr id="5" name="Footer Placeholder 4">
            <a:extLst>
              <a:ext uri="{FF2B5EF4-FFF2-40B4-BE49-F238E27FC236}">
                <a16:creationId xmlns:a16="http://schemas.microsoft.com/office/drawing/2014/main" id="{87067DBB-0984-4E65-81EE-F470562DB67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717095D-93D5-41C5-AC9E-313A99D925B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617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is treści">
    <p:spTree>
      <p:nvGrpSpPr>
        <p:cNvPr id="1" name=""/>
        <p:cNvGrpSpPr/>
        <p:nvPr/>
      </p:nvGrpSpPr>
      <p:grpSpPr>
        <a:xfrm>
          <a:off x="0" y="0"/>
          <a:ext cx="0" cy="0"/>
          <a:chOff x="0" y="0"/>
          <a:chExt cx="0" cy="0"/>
        </a:xfrm>
      </p:grpSpPr>
      <p:pic>
        <p:nvPicPr>
          <p:cNvPr id="5" name="Picture 10" descr="logo_zielone.png">
            <a:extLst>
              <a:ext uri="{FF2B5EF4-FFF2-40B4-BE49-F238E27FC236}">
                <a16:creationId xmlns:a16="http://schemas.microsoft.com/office/drawing/2014/main" id="{E32E4FD9-97C0-4624-A650-7D7C115D0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3386" y="365125"/>
            <a:ext cx="1309830" cy="54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3" hasCustomPrompt="1"/>
          </p:nvPr>
        </p:nvSpPr>
        <p:spPr>
          <a:xfrm>
            <a:off x="701337" y="1449000"/>
            <a:ext cx="10789326" cy="4860000"/>
          </a:xfrm>
          <a:prstGeom prst="rect">
            <a:avLst/>
          </a:prstGeom>
        </p:spPr>
        <p:txBody>
          <a:bodyPr vert="horz"/>
          <a:lstStyle>
            <a:lvl1pPr marL="0" indent="-239994">
              <a:buClr>
                <a:schemeClr val="tx2"/>
              </a:buClr>
              <a:buFont typeface="Arial" panose="020B0604020202020204" pitchFamily="34" charset="0"/>
              <a:buNone/>
              <a:defRPr sz="1600">
                <a:solidFill>
                  <a:schemeClr val="tx1"/>
                </a:solidFill>
              </a:defRPr>
            </a:lvl1pPr>
            <a:lvl2pPr marL="479988" indent="-239994">
              <a:spcBef>
                <a:spcPts val="1600"/>
              </a:spcBef>
              <a:buSzPct val="100000"/>
              <a:buFont typeface="Arial" panose="020B0604020202020204" pitchFamily="34" charset="0"/>
              <a:buNone/>
              <a:defRPr sz="1200">
                <a:solidFill>
                  <a:schemeClr val="tx1"/>
                </a:solidFill>
              </a:defRPr>
            </a:lvl2pPr>
            <a:lvl3pPr marL="259194" indent="239994">
              <a:buFont typeface="Arial" panose="020B0604020202020204" pitchFamily="34" charset="0"/>
              <a:buChar char="•"/>
              <a:defRPr sz="1200">
                <a:solidFill>
                  <a:schemeClr val="tx1"/>
                </a:solidFill>
              </a:defRPr>
            </a:lvl3pPr>
          </a:lstStyle>
          <a:p>
            <a:pPr lvl="0"/>
            <a:r>
              <a:rPr lang="pl-PL"/>
              <a:t>Kliknij, aby edytować style wzorca tekstu</a:t>
            </a:r>
          </a:p>
          <a:p>
            <a:pPr lvl="1"/>
            <a:r>
              <a:rPr lang="pl-PL"/>
              <a:t>Drugi poziom</a:t>
            </a:r>
          </a:p>
          <a:p>
            <a:pPr lvl="2"/>
            <a:r>
              <a:rPr lang="pl-PL"/>
              <a:t>Trzeci poziom</a:t>
            </a:r>
          </a:p>
        </p:txBody>
      </p:sp>
      <p:sp>
        <p:nvSpPr>
          <p:cNvPr id="7" name="Slide Number Placeholder 8">
            <a:extLst>
              <a:ext uri="{FF2B5EF4-FFF2-40B4-BE49-F238E27FC236}">
                <a16:creationId xmlns:a16="http://schemas.microsoft.com/office/drawing/2014/main" id="{169D5581-DFC3-40A3-957A-681EAC07283B}"/>
              </a:ext>
            </a:extLst>
          </p:cNvPr>
          <p:cNvSpPr>
            <a:spLocks noGrp="1"/>
          </p:cNvSpPr>
          <p:nvPr>
            <p:ph type="sldNum" sz="quarter" idx="15"/>
          </p:nvPr>
        </p:nvSpPr>
        <p:spPr>
          <a:xfrm>
            <a:off x="10425344" y="6309000"/>
            <a:ext cx="1065319" cy="325435"/>
          </a:xfrm>
          <a:prstGeom prst="rect">
            <a:avLst/>
          </a:prstGeom>
        </p:spPr>
        <p:txBody>
          <a:bodyPr anchor="ctr"/>
          <a:lstStyle>
            <a:lvl1pPr algn="r" eaLnBrk="1" fontAlgn="auto" hangingPunct="1">
              <a:lnSpc>
                <a:spcPct val="50000"/>
              </a:lnSpc>
              <a:spcBef>
                <a:spcPts val="0"/>
              </a:spcBef>
              <a:spcAft>
                <a:spcPts val="0"/>
              </a:spcAft>
              <a:defRPr sz="1400" smtClean="0">
                <a:solidFill>
                  <a:srgbClr val="006420"/>
                </a:solidFill>
                <a:latin typeface="+mn-lt"/>
              </a:defRPr>
            </a:lvl1pPr>
          </a:lstStyle>
          <a:p>
            <a:pPr>
              <a:defRPr/>
            </a:pPr>
            <a:fld id="{4D6D109C-4A25-4927-BF5A-BB22C82CFDB4}" type="slidenum">
              <a:rPr lang="en-US" smtClean="0"/>
              <a:pPr>
                <a:defRPr/>
              </a:pPr>
              <a:t>‹#›</a:t>
            </a:fld>
            <a:endParaRPr lang="en-US" sz="1400"/>
          </a:p>
        </p:txBody>
      </p:sp>
      <p:sp>
        <p:nvSpPr>
          <p:cNvPr id="2" name="Title 1">
            <a:extLst>
              <a:ext uri="{FF2B5EF4-FFF2-40B4-BE49-F238E27FC236}">
                <a16:creationId xmlns:a16="http://schemas.microsoft.com/office/drawing/2014/main" id="{C0E7DD1B-7CFC-4644-A7A3-BC2CAF6C9C95}"/>
              </a:ext>
            </a:extLst>
          </p:cNvPr>
          <p:cNvSpPr>
            <a:spLocks noGrp="1"/>
          </p:cNvSpPr>
          <p:nvPr>
            <p:ph type="title" hasCustomPrompt="1"/>
          </p:nvPr>
        </p:nvSpPr>
        <p:spPr>
          <a:xfrm>
            <a:off x="701337" y="365126"/>
            <a:ext cx="9499106" cy="544836"/>
          </a:xfrm>
          <a:prstGeom prst="rect">
            <a:avLst/>
          </a:prstGeom>
        </p:spPr>
        <p:txBody>
          <a:bodyPr/>
          <a:lstStyle>
            <a:lvl1pPr>
              <a:defRPr sz="2600" b="0">
                <a:solidFill>
                  <a:schemeClr val="tx2"/>
                </a:solidFill>
                <a:latin typeface="+mj-lt"/>
                <a:cs typeface="Segoe UI" panose="020B0502040204020203" pitchFamily="34" charset="0"/>
              </a:defRPr>
            </a:lvl1pPr>
          </a:lstStyle>
          <a:p>
            <a:r>
              <a:rPr lang="pl-PL"/>
              <a:t>Nagłówek</a:t>
            </a:r>
          </a:p>
        </p:txBody>
      </p:sp>
    </p:spTree>
    <p:extLst>
      <p:ext uri="{BB962C8B-B14F-4D97-AF65-F5344CB8AC3E}">
        <p14:creationId xmlns:p14="http://schemas.microsoft.com/office/powerpoint/2010/main" val="253342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0ABE-D816-4C59-8290-562C4E1A0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91F42-2245-4451-8E84-A99F14017C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C582A32-FEB5-4DAE-937E-43D6B5FA2254}"/>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BF0BF61D-964F-4271-AAA2-83302A728C14}"/>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184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5DC5-B2A4-49F2-A39C-1DD8C4608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54427-03A7-4652-AC5F-D8437A39E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007EF-9033-487D-83C1-220B76D92EA7}"/>
              </a:ext>
            </a:extLst>
          </p:cNvPr>
          <p:cNvSpPr>
            <a:spLocks noGrp="1"/>
          </p:cNvSpPr>
          <p:nvPr>
            <p:ph type="dt" sz="half" idx="10"/>
          </p:nvPr>
        </p:nvSpPr>
        <p:spPr/>
        <p:txBody>
          <a:bodyPr/>
          <a:lstStyle/>
          <a:p>
            <a:fld id="{A1411404-B01E-47A9-BF33-96FC106B7A7E}" type="datetime1">
              <a:rPr lang="en-US" smtClean="0"/>
              <a:t>5/16/2022</a:t>
            </a:fld>
            <a:endParaRPr lang="en-US"/>
          </a:p>
        </p:txBody>
      </p:sp>
      <p:sp>
        <p:nvSpPr>
          <p:cNvPr id="5" name="Footer Placeholder 4">
            <a:extLst>
              <a:ext uri="{FF2B5EF4-FFF2-40B4-BE49-F238E27FC236}">
                <a16:creationId xmlns:a16="http://schemas.microsoft.com/office/drawing/2014/main" id="{F27C2672-068D-4306-BDCB-F791B569D7A0}"/>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175C1956-4BEC-4E51-8783-D7D1F255C357}"/>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26018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3EAC-2AA7-4245-89AB-1C829FA7D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E7F84-1130-4E2F-B5D2-068FD01F3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30E3C-0FF3-4320-A772-F1784918F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15143C5-1CCF-48EA-AEB5-2D21A6A5648C}"/>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8FD06CA0-A693-4AAB-BE5A-28357F1F8A0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6139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E288-1524-446F-AC7E-6B3148301C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4776C-DE9B-46A9-9577-DA9862BF0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F8D90-1A24-4A73-8BE6-B3B6671F5D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A94D9-60A6-4E08-8A27-47D797CB0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40159D-2B5F-40AF-ACF9-037ED70614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8876-8A44-4B85-975C-96DCC683AFD8}"/>
              </a:ext>
            </a:extLst>
          </p:cNvPr>
          <p:cNvSpPr>
            <a:spLocks noGrp="1"/>
          </p:cNvSpPr>
          <p:nvPr>
            <p:ph type="dt" sz="half" idx="10"/>
          </p:nvPr>
        </p:nvSpPr>
        <p:spPr/>
        <p:txBody>
          <a:bodyPr/>
          <a:lstStyle/>
          <a:p>
            <a:fld id="{BF409370-8682-45AF-BA23-C704BA290E1D}" type="datetime1">
              <a:rPr lang="en-US" smtClean="0"/>
              <a:t>5/16/2022</a:t>
            </a:fld>
            <a:endParaRPr lang="en-US"/>
          </a:p>
        </p:txBody>
      </p:sp>
      <p:sp>
        <p:nvSpPr>
          <p:cNvPr id="8" name="Footer Placeholder 7">
            <a:extLst>
              <a:ext uri="{FF2B5EF4-FFF2-40B4-BE49-F238E27FC236}">
                <a16:creationId xmlns:a16="http://schemas.microsoft.com/office/drawing/2014/main" id="{76BCD7F5-730A-4C63-9AC4-288F0B1A0FDD}"/>
              </a:ext>
            </a:extLst>
          </p:cNvPr>
          <p:cNvSpPr>
            <a:spLocks noGrp="1"/>
          </p:cNvSpPr>
          <p:nvPr>
            <p:ph type="ftr" sz="quarter" idx="11"/>
          </p:nvPr>
        </p:nvSpPr>
        <p:spPr/>
        <p:txBody>
          <a:bodyPr/>
          <a:lstStyle/>
          <a:p>
            <a:r>
              <a:rPr lang="en-US"/>
              <a:t>SQLDay 2020</a:t>
            </a:r>
          </a:p>
        </p:txBody>
      </p:sp>
      <p:sp>
        <p:nvSpPr>
          <p:cNvPr id="9" name="Slide Number Placeholder 8">
            <a:extLst>
              <a:ext uri="{FF2B5EF4-FFF2-40B4-BE49-F238E27FC236}">
                <a16:creationId xmlns:a16="http://schemas.microsoft.com/office/drawing/2014/main" id="{33F4B990-FE03-4B53-B49E-149F24D294EE}"/>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28238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ED59-0D08-4ED3-9E57-9F19B96BF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26A92-1033-4A81-8DE4-BE5F6F27A382}"/>
              </a:ext>
            </a:extLst>
          </p:cNvPr>
          <p:cNvSpPr>
            <a:spLocks noGrp="1"/>
          </p:cNvSpPr>
          <p:nvPr>
            <p:ph type="dt" sz="half" idx="10"/>
          </p:nvPr>
        </p:nvSpPr>
        <p:spPr/>
        <p:txBody>
          <a:bodyPr/>
          <a:lstStyle/>
          <a:p>
            <a:fld id="{CF1EEFA3-436A-4BB4-9D67-E434B145A9AD}" type="datetime1">
              <a:rPr lang="en-US" smtClean="0"/>
              <a:t>5/16/2022</a:t>
            </a:fld>
            <a:endParaRPr lang="en-US"/>
          </a:p>
        </p:txBody>
      </p:sp>
      <p:sp>
        <p:nvSpPr>
          <p:cNvPr id="4" name="Footer Placeholder 3">
            <a:extLst>
              <a:ext uri="{FF2B5EF4-FFF2-40B4-BE49-F238E27FC236}">
                <a16:creationId xmlns:a16="http://schemas.microsoft.com/office/drawing/2014/main" id="{25854CE1-A7FF-4DEC-9297-F6E1C863F8AF}"/>
              </a:ext>
            </a:extLst>
          </p:cNvPr>
          <p:cNvSpPr>
            <a:spLocks noGrp="1"/>
          </p:cNvSpPr>
          <p:nvPr>
            <p:ph type="ftr" sz="quarter" idx="11"/>
          </p:nvPr>
        </p:nvSpPr>
        <p:spPr/>
        <p:txBody>
          <a:bodyPr/>
          <a:lstStyle/>
          <a:p>
            <a:r>
              <a:rPr lang="en-US"/>
              <a:t>SQLDay 2020</a:t>
            </a:r>
          </a:p>
        </p:txBody>
      </p:sp>
      <p:sp>
        <p:nvSpPr>
          <p:cNvPr id="5" name="Slide Number Placeholder 4">
            <a:extLst>
              <a:ext uri="{FF2B5EF4-FFF2-40B4-BE49-F238E27FC236}">
                <a16:creationId xmlns:a16="http://schemas.microsoft.com/office/drawing/2014/main" id="{33487802-293F-493D-8C2D-4D47BB3A73E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07947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517F9-E9D7-4855-9387-74EA710CF5BA}"/>
              </a:ext>
            </a:extLst>
          </p:cNvPr>
          <p:cNvSpPr>
            <a:spLocks noGrp="1"/>
          </p:cNvSpPr>
          <p:nvPr>
            <p:ph type="dt" sz="half" idx="10"/>
          </p:nvPr>
        </p:nvSpPr>
        <p:spPr/>
        <p:txBody>
          <a:bodyPr/>
          <a:lstStyle/>
          <a:p>
            <a:fld id="{382B760A-8723-4265-9CFE-067BA0B5628F}" type="datetime1">
              <a:rPr lang="en-US" smtClean="0"/>
              <a:t>5/16/2022</a:t>
            </a:fld>
            <a:endParaRPr lang="en-US"/>
          </a:p>
        </p:txBody>
      </p:sp>
      <p:sp>
        <p:nvSpPr>
          <p:cNvPr id="3" name="Footer Placeholder 2">
            <a:extLst>
              <a:ext uri="{FF2B5EF4-FFF2-40B4-BE49-F238E27FC236}">
                <a16:creationId xmlns:a16="http://schemas.microsoft.com/office/drawing/2014/main" id="{5593053C-6207-47D4-AEA6-92EAD4EC50DC}"/>
              </a:ext>
            </a:extLst>
          </p:cNvPr>
          <p:cNvSpPr>
            <a:spLocks noGrp="1"/>
          </p:cNvSpPr>
          <p:nvPr>
            <p:ph type="ftr" sz="quarter" idx="11"/>
          </p:nvPr>
        </p:nvSpPr>
        <p:spPr/>
        <p:txBody>
          <a:bodyPr/>
          <a:lstStyle/>
          <a:p>
            <a:r>
              <a:rPr lang="en-US"/>
              <a:t>SQLDay 2020</a:t>
            </a:r>
          </a:p>
        </p:txBody>
      </p:sp>
      <p:sp>
        <p:nvSpPr>
          <p:cNvPr id="4" name="Slide Number Placeholder 3">
            <a:extLst>
              <a:ext uri="{FF2B5EF4-FFF2-40B4-BE49-F238E27FC236}">
                <a16:creationId xmlns:a16="http://schemas.microsoft.com/office/drawing/2014/main" id="{A8FB10F9-CFC3-4792-959D-68039CB80995}"/>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47507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B189-6EB2-4CA2-9F8D-3A030C32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0ACE4-5040-4192-A593-06B8D873F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24CB1-82DB-4E93-BF0F-3021B4524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996C4-64B1-45D5-96E9-590268B077C3}"/>
              </a:ext>
            </a:extLst>
          </p:cNvPr>
          <p:cNvSpPr>
            <a:spLocks noGrp="1"/>
          </p:cNvSpPr>
          <p:nvPr>
            <p:ph type="dt" sz="half" idx="10"/>
          </p:nvPr>
        </p:nvSpPr>
        <p:spPr/>
        <p:txBody>
          <a:bodyPr/>
          <a:lstStyle/>
          <a:p>
            <a:fld id="{449E3EAB-DD4C-4B91-81B1-660AF17C458E}" type="datetime1">
              <a:rPr lang="en-US" smtClean="0"/>
              <a:t>5/16/2022</a:t>
            </a:fld>
            <a:endParaRPr lang="en-US"/>
          </a:p>
        </p:txBody>
      </p:sp>
      <p:sp>
        <p:nvSpPr>
          <p:cNvPr id="6" name="Footer Placeholder 5">
            <a:extLst>
              <a:ext uri="{FF2B5EF4-FFF2-40B4-BE49-F238E27FC236}">
                <a16:creationId xmlns:a16="http://schemas.microsoft.com/office/drawing/2014/main" id="{00C47283-7C2A-407D-8E68-0E9BB75D6D4D}"/>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AEBCCD32-2EB8-43D5-92A3-32E4E489C0C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72518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CFB-9B3E-40AB-A7AB-C9E003B6E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37F0DF-BD27-42ED-AA2C-9F2AB866D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2123D1-549B-4F1A-A01B-964340FF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BF40F-8588-4818-B02F-4EA7E8DC5ED7}"/>
              </a:ext>
            </a:extLst>
          </p:cNvPr>
          <p:cNvSpPr>
            <a:spLocks noGrp="1"/>
          </p:cNvSpPr>
          <p:nvPr>
            <p:ph type="dt" sz="half" idx="10"/>
          </p:nvPr>
        </p:nvSpPr>
        <p:spPr/>
        <p:txBody>
          <a:bodyPr/>
          <a:lstStyle/>
          <a:p>
            <a:fld id="{A0FB7E36-A439-402F-9FC0-894F20BC5C27}" type="datetime1">
              <a:rPr lang="en-US" smtClean="0"/>
              <a:t>5/16/2022</a:t>
            </a:fld>
            <a:endParaRPr lang="en-US"/>
          </a:p>
        </p:txBody>
      </p:sp>
      <p:sp>
        <p:nvSpPr>
          <p:cNvPr id="6" name="Footer Placeholder 5">
            <a:extLst>
              <a:ext uri="{FF2B5EF4-FFF2-40B4-BE49-F238E27FC236}">
                <a16:creationId xmlns:a16="http://schemas.microsoft.com/office/drawing/2014/main" id="{C36548E7-B6CE-4F83-B92C-F35279D627A5}"/>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5C5EBD11-98A7-4697-8D9E-8EEE6F6CD748}"/>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3362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4E364-0D8A-4B65-A12F-D9A0AE6B8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1C8D-B31D-41F4-B545-6C2A8757AA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04F17-3B30-4CF6-AAAD-622A3276E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7E2AC-683C-4D92-A3F2-E71CD1A59666}" type="datetime1">
              <a:rPr lang="en-US" smtClean="0"/>
              <a:t>5/16/2022</a:t>
            </a:fld>
            <a:endParaRPr lang="en-US"/>
          </a:p>
        </p:txBody>
      </p:sp>
      <p:sp>
        <p:nvSpPr>
          <p:cNvPr id="5" name="Footer Placeholder 4">
            <a:extLst>
              <a:ext uri="{FF2B5EF4-FFF2-40B4-BE49-F238E27FC236}">
                <a16:creationId xmlns:a16="http://schemas.microsoft.com/office/drawing/2014/main" id="{2F3E65AA-D6A4-42C9-BFCE-28B6496EF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SQLDay 2020</a:t>
            </a:r>
          </a:p>
        </p:txBody>
      </p:sp>
      <p:sp>
        <p:nvSpPr>
          <p:cNvPr id="6" name="Slide Number Placeholder 5">
            <a:extLst>
              <a:ext uri="{FF2B5EF4-FFF2-40B4-BE49-F238E27FC236}">
                <a16:creationId xmlns:a16="http://schemas.microsoft.com/office/drawing/2014/main" id="{9957F153-533B-4416-AB20-FD3D24A4E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29660-DC50-4E70-8863-14F6CC4B599A}" type="slidenum">
              <a:rPr lang="en-US" smtClean="0"/>
              <a:t>‹#›</a:t>
            </a:fld>
            <a:endParaRPr lang="en-US"/>
          </a:p>
        </p:txBody>
      </p:sp>
    </p:spTree>
    <p:extLst>
      <p:ext uri="{BB962C8B-B14F-4D97-AF65-F5344CB8AC3E}">
        <p14:creationId xmlns:p14="http://schemas.microsoft.com/office/powerpoint/2010/main" val="46944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9.pn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image" Target="../media/image8.png"/><Relationship Id="rId16"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9.png"/><Relationship Id="rId7"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microsoft.com/office/2017/06/relationships/model3d" Target="../media/model3d2.glb"/></Relationships>
</file>

<file path=ppt/slides/_rels/slide15.xml.rels><?xml version="1.0" encoding="UTF-8" standalone="yes"?>
<Relationships xmlns="http://schemas.openxmlformats.org/package/2006/relationships"><Relationship Id="rId13" Type="http://schemas.openxmlformats.org/officeDocument/2006/relationships/image" Target="../media/image65.svg"/><Relationship Id="rId18" Type="http://schemas.openxmlformats.org/officeDocument/2006/relationships/image" Target="../media/image70.png"/><Relationship Id="rId26" Type="http://schemas.openxmlformats.org/officeDocument/2006/relationships/image" Target="../media/image74.png"/><Relationship Id="rId21" Type="http://schemas.microsoft.com/office/2007/relationships/hdphoto" Target="../media/hdphoto2.wdp"/><Relationship Id="rId34" Type="http://schemas.openxmlformats.org/officeDocument/2006/relationships/image" Target="../media/image81.pn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5" Type="http://schemas.microsoft.com/office/2007/relationships/hdphoto" Target="../media/hdphoto4.wdp"/><Relationship Id="rId33" Type="http://schemas.openxmlformats.org/officeDocument/2006/relationships/image" Target="../media/image80.png"/><Relationship Id="rId2" Type="http://schemas.openxmlformats.org/officeDocument/2006/relationships/image" Target="../media/image8.png"/><Relationship Id="rId16" Type="http://schemas.openxmlformats.org/officeDocument/2006/relationships/image" Target="../media/image68.png"/><Relationship Id="rId20" Type="http://schemas.openxmlformats.org/officeDocument/2006/relationships/image" Target="../media/image71.png"/><Relationship Id="rId29" Type="http://schemas.openxmlformats.org/officeDocument/2006/relationships/image" Target="../media/image76.sv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svg"/><Relationship Id="rId24" Type="http://schemas.openxmlformats.org/officeDocument/2006/relationships/image" Target="../media/image73.png"/><Relationship Id="rId32" Type="http://schemas.openxmlformats.org/officeDocument/2006/relationships/image" Target="../media/image79.png"/><Relationship Id="rId37" Type="http://schemas.microsoft.com/office/2007/relationships/hdphoto" Target="../media/hdphoto7.wdp"/><Relationship Id="rId5" Type="http://schemas.openxmlformats.org/officeDocument/2006/relationships/image" Target="../media/image57.svg"/><Relationship Id="rId15" Type="http://schemas.openxmlformats.org/officeDocument/2006/relationships/image" Target="../media/image67.svg"/><Relationship Id="rId23" Type="http://schemas.microsoft.com/office/2007/relationships/hdphoto" Target="../media/hdphoto3.wdp"/><Relationship Id="rId28" Type="http://schemas.openxmlformats.org/officeDocument/2006/relationships/image" Target="../media/image75.png"/><Relationship Id="rId36" Type="http://schemas.openxmlformats.org/officeDocument/2006/relationships/image" Target="../media/image82.png"/><Relationship Id="rId10" Type="http://schemas.openxmlformats.org/officeDocument/2006/relationships/image" Target="../media/image62.png"/><Relationship Id="rId19" Type="http://schemas.microsoft.com/office/2007/relationships/hdphoto" Target="../media/hdphoto1.wdp"/><Relationship Id="rId31" Type="http://schemas.openxmlformats.org/officeDocument/2006/relationships/image" Target="../media/image78.sv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 Id="rId22" Type="http://schemas.openxmlformats.org/officeDocument/2006/relationships/image" Target="../media/image72.png"/><Relationship Id="rId27" Type="http://schemas.microsoft.com/office/2007/relationships/hdphoto" Target="../media/hdphoto5.wdp"/><Relationship Id="rId30" Type="http://schemas.openxmlformats.org/officeDocument/2006/relationships/image" Target="../media/image77.png"/><Relationship Id="rId35" Type="http://schemas.microsoft.com/office/2007/relationships/hdphoto" Target="../media/hdphoto6.wdp"/><Relationship Id="rId8" Type="http://schemas.openxmlformats.org/officeDocument/2006/relationships/image" Target="../media/image60.png"/><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3" Type="http://schemas.microsoft.com/office/2007/relationships/hdphoto" Target="../media/hdphoto4.wdp"/><Relationship Id="rId18" Type="http://schemas.openxmlformats.org/officeDocument/2006/relationships/image" Target="../media/image58.png"/><Relationship Id="rId26" Type="http://schemas.openxmlformats.org/officeDocument/2006/relationships/image" Target="../media/image75.png"/><Relationship Id="rId3" Type="http://schemas.openxmlformats.org/officeDocument/2006/relationships/image" Target="../media/image66.png"/><Relationship Id="rId21" Type="http://schemas.openxmlformats.org/officeDocument/2006/relationships/image" Target="../media/image61.svg"/><Relationship Id="rId34"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73.png"/><Relationship Id="rId17" Type="http://schemas.openxmlformats.org/officeDocument/2006/relationships/image" Target="../media/image85.svg"/><Relationship Id="rId25" Type="http://schemas.openxmlformats.org/officeDocument/2006/relationships/image" Target="../media/image65.svg"/><Relationship Id="rId33" Type="http://schemas.microsoft.com/office/2007/relationships/hdphoto" Target="../media/hdphoto6.wdp"/><Relationship Id="rId2" Type="http://schemas.openxmlformats.org/officeDocument/2006/relationships/image" Target="../media/image8.png"/><Relationship Id="rId16" Type="http://schemas.openxmlformats.org/officeDocument/2006/relationships/image" Target="../media/image84.png"/><Relationship Id="rId20" Type="http://schemas.openxmlformats.org/officeDocument/2006/relationships/image" Target="../media/image60.png"/><Relationship Id="rId29" Type="http://schemas.openxmlformats.org/officeDocument/2006/relationships/image" Target="../media/image78.svg"/><Relationship Id="rId1" Type="http://schemas.openxmlformats.org/officeDocument/2006/relationships/slideLayout" Target="../slideLayouts/slideLayout3.xml"/><Relationship Id="rId6" Type="http://schemas.openxmlformats.org/officeDocument/2006/relationships/image" Target="../media/image69.svg"/><Relationship Id="rId11" Type="http://schemas.microsoft.com/office/2007/relationships/hdphoto" Target="../media/hdphoto3.wdp"/><Relationship Id="rId24" Type="http://schemas.openxmlformats.org/officeDocument/2006/relationships/image" Target="../media/image64.png"/><Relationship Id="rId32" Type="http://schemas.openxmlformats.org/officeDocument/2006/relationships/image" Target="../media/image81.png"/><Relationship Id="rId5" Type="http://schemas.openxmlformats.org/officeDocument/2006/relationships/image" Target="../media/image68.png"/><Relationship Id="rId15" Type="http://schemas.microsoft.com/office/2007/relationships/hdphoto" Target="../media/hdphoto5.wdp"/><Relationship Id="rId23" Type="http://schemas.openxmlformats.org/officeDocument/2006/relationships/image" Target="../media/image63.svg"/><Relationship Id="rId28" Type="http://schemas.openxmlformats.org/officeDocument/2006/relationships/image" Target="../media/image77.png"/><Relationship Id="rId36" Type="http://schemas.microsoft.com/office/2007/relationships/hdphoto" Target="../media/hdphoto7.wdp"/><Relationship Id="rId10" Type="http://schemas.openxmlformats.org/officeDocument/2006/relationships/image" Target="../media/image72.png"/><Relationship Id="rId19" Type="http://schemas.openxmlformats.org/officeDocument/2006/relationships/image" Target="../media/image59.svg"/><Relationship Id="rId31" Type="http://schemas.openxmlformats.org/officeDocument/2006/relationships/image" Target="../media/image9.png"/><Relationship Id="rId4" Type="http://schemas.openxmlformats.org/officeDocument/2006/relationships/image" Target="../media/image67.svg"/><Relationship Id="rId9" Type="http://schemas.microsoft.com/office/2007/relationships/hdphoto" Target="../media/hdphoto2.wdp"/><Relationship Id="rId14" Type="http://schemas.openxmlformats.org/officeDocument/2006/relationships/image" Target="../media/image74.png"/><Relationship Id="rId22" Type="http://schemas.openxmlformats.org/officeDocument/2006/relationships/image" Target="../media/image62.png"/><Relationship Id="rId27" Type="http://schemas.openxmlformats.org/officeDocument/2006/relationships/image" Target="../media/image76.svg"/><Relationship Id="rId30" Type="http://schemas.openxmlformats.org/officeDocument/2006/relationships/image" Target="../media/image80.png"/><Relationship Id="rId35" Type="http://schemas.openxmlformats.org/officeDocument/2006/relationships/image" Target="../media/image82.png"/><Relationship Id="rId8"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80.png"/><Relationship Id="rId18" Type="http://schemas.openxmlformats.org/officeDocument/2006/relationships/image" Target="../media/image69.svg"/><Relationship Id="rId3" Type="http://schemas.openxmlformats.org/officeDocument/2006/relationships/image" Target="../media/image71.png"/><Relationship Id="rId21" Type="http://schemas.openxmlformats.org/officeDocument/2006/relationships/image" Target="../media/image79.png"/><Relationship Id="rId7" Type="http://schemas.openxmlformats.org/officeDocument/2006/relationships/image" Target="../media/image73.png"/><Relationship Id="rId12" Type="http://schemas.openxmlformats.org/officeDocument/2006/relationships/image" Target="../media/image87.svg"/><Relationship Id="rId17" Type="http://schemas.openxmlformats.org/officeDocument/2006/relationships/image" Target="../media/image68.png"/><Relationship Id="rId2" Type="http://schemas.openxmlformats.org/officeDocument/2006/relationships/image" Target="../media/image83.png"/><Relationship Id="rId16" Type="http://schemas.openxmlformats.org/officeDocument/2006/relationships/image" Target="../media/image67.svg"/><Relationship Id="rId20" Type="http://schemas.openxmlformats.org/officeDocument/2006/relationships/image" Target="../media/image88.png"/><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86.png"/><Relationship Id="rId5" Type="http://schemas.openxmlformats.org/officeDocument/2006/relationships/image" Target="../media/image72.png"/><Relationship Id="rId15" Type="http://schemas.openxmlformats.org/officeDocument/2006/relationships/image" Target="../media/image66.png"/><Relationship Id="rId10" Type="http://schemas.microsoft.com/office/2007/relationships/hdphoto" Target="../media/hdphoto5.wdp"/><Relationship Id="rId19" Type="http://schemas.openxmlformats.org/officeDocument/2006/relationships/image" Target="../media/image9.png"/><Relationship Id="rId4" Type="http://schemas.microsoft.com/office/2007/relationships/hdphoto" Target="../media/hdphoto2.wdp"/><Relationship Id="rId9" Type="http://schemas.openxmlformats.org/officeDocument/2006/relationships/image" Target="../media/image74.png"/><Relationship Id="rId14" Type="http://schemas.openxmlformats.org/officeDocument/2006/relationships/image" Target="../media/image8.png"/><Relationship Id="rId22" Type="http://schemas.openxmlformats.org/officeDocument/2006/relationships/image" Target="../media/image89.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71.png"/><Relationship Id="rId26" Type="http://schemas.openxmlformats.org/officeDocument/2006/relationships/image" Target="../media/image75.png"/><Relationship Id="rId3" Type="http://schemas.openxmlformats.org/officeDocument/2006/relationships/image" Target="../media/image57.svg"/><Relationship Id="rId21" Type="http://schemas.microsoft.com/office/2007/relationships/hdphoto" Target="../media/hdphoto3.wdp"/><Relationship Id="rId7" Type="http://schemas.openxmlformats.org/officeDocument/2006/relationships/image" Target="../media/image61.svg"/><Relationship Id="rId12" Type="http://schemas.openxmlformats.org/officeDocument/2006/relationships/image" Target="../media/image66.png"/><Relationship Id="rId17" Type="http://schemas.microsoft.com/office/2007/relationships/hdphoto" Target="../media/hdphoto1.wdp"/><Relationship Id="rId25" Type="http://schemas.microsoft.com/office/2007/relationships/hdphoto" Target="../media/hdphoto5.wdp"/><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2.png"/><Relationship Id="rId29" Type="http://schemas.openxmlformats.org/officeDocument/2006/relationships/image" Target="../media/image78.sv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74.png"/><Relationship Id="rId5" Type="http://schemas.openxmlformats.org/officeDocument/2006/relationships/image" Target="../media/image59.svg"/><Relationship Id="rId15" Type="http://schemas.openxmlformats.org/officeDocument/2006/relationships/image" Target="../media/image69.svg"/><Relationship Id="rId23" Type="http://schemas.microsoft.com/office/2007/relationships/hdphoto" Target="../media/hdphoto4.wdp"/><Relationship Id="rId28" Type="http://schemas.openxmlformats.org/officeDocument/2006/relationships/image" Target="../media/image77.png"/><Relationship Id="rId10" Type="http://schemas.openxmlformats.org/officeDocument/2006/relationships/image" Target="../media/image64.png"/><Relationship Id="rId19" Type="http://schemas.microsoft.com/office/2007/relationships/hdphoto" Target="../media/hdphoto2.wdp"/><Relationship Id="rId31" Type="http://schemas.openxmlformats.org/officeDocument/2006/relationships/image" Target="../media/image9.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8.png"/><Relationship Id="rId22" Type="http://schemas.openxmlformats.org/officeDocument/2006/relationships/image" Target="../media/image73.png"/><Relationship Id="rId27" Type="http://schemas.openxmlformats.org/officeDocument/2006/relationships/image" Target="../media/image76.svg"/><Relationship Id="rId30"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hdphoto" Target="../media/hdphoto1.wdp"/><Relationship Id="rId18" Type="http://schemas.openxmlformats.org/officeDocument/2006/relationships/image" Target="../media/image74.png"/><Relationship Id="rId26" Type="http://schemas.openxmlformats.org/officeDocument/2006/relationships/image" Target="../media/image8.png"/><Relationship Id="rId3" Type="http://schemas.openxmlformats.org/officeDocument/2006/relationships/image" Target="../media/image57.svg"/><Relationship Id="rId21" Type="http://schemas.openxmlformats.org/officeDocument/2006/relationships/image" Target="../media/image76.svg"/><Relationship Id="rId7" Type="http://schemas.openxmlformats.org/officeDocument/2006/relationships/image" Target="../media/image61.svg"/><Relationship Id="rId12" Type="http://schemas.openxmlformats.org/officeDocument/2006/relationships/image" Target="../media/image70.png"/><Relationship Id="rId17" Type="http://schemas.microsoft.com/office/2007/relationships/hdphoto" Target="../media/hdphoto4.wdp"/><Relationship Id="rId25" Type="http://schemas.microsoft.com/office/2007/relationships/hdphoto" Target="../media/hdphoto2.wdp"/><Relationship Id="rId2" Type="http://schemas.openxmlformats.org/officeDocument/2006/relationships/image" Target="../media/image56.png"/><Relationship Id="rId16" Type="http://schemas.openxmlformats.org/officeDocument/2006/relationships/image" Target="../media/image73.png"/><Relationship Id="rId20" Type="http://schemas.openxmlformats.org/officeDocument/2006/relationships/image" Target="../media/image75.png"/><Relationship Id="rId29"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92.png"/><Relationship Id="rId5" Type="http://schemas.openxmlformats.org/officeDocument/2006/relationships/image" Target="../media/image91.svg"/><Relationship Id="rId15" Type="http://schemas.microsoft.com/office/2007/relationships/hdphoto" Target="../media/hdphoto3.wdp"/><Relationship Id="rId23" Type="http://schemas.openxmlformats.org/officeDocument/2006/relationships/image" Target="../media/image78.svg"/><Relationship Id="rId28" Type="http://schemas.openxmlformats.org/officeDocument/2006/relationships/image" Target="../media/image67.svg"/><Relationship Id="rId10" Type="http://schemas.openxmlformats.org/officeDocument/2006/relationships/image" Target="../media/image64.png"/><Relationship Id="rId19" Type="http://schemas.microsoft.com/office/2007/relationships/hdphoto" Target="../media/hdphoto5.wdp"/><Relationship Id="rId31" Type="http://schemas.openxmlformats.org/officeDocument/2006/relationships/image" Target="../media/image9.png"/><Relationship Id="rId4" Type="http://schemas.openxmlformats.org/officeDocument/2006/relationships/image" Target="../media/image90.png"/><Relationship Id="rId9" Type="http://schemas.openxmlformats.org/officeDocument/2006/relationships/image" Target="../media/image63.svg"/><Relationship Id="rId14" Type="http://schemas.openxmlformats.org/officeDocument/2006/relationships/image" Target="../media/image72.png"/><Relationship Id="rId22" Type="http://schemas.openxmlformats.org/officeDocument/2006/relationships/image" Target="../media/image77.png"/><Relationship Id="rId27" Type="http://schemas.openxmlformats.org/officeDocument/2006/relationships/image" Target="../media/image66.png"/><Relationship Id="rId30" Type="http://schemas.openxmlformats.org/officeDocument/2006/relationships/image" Target="../media/image69.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hdphoto" Target="../media/hdphoto1.wdp"/><Relationship Id="rId18" Type="http://schemas.openxmlformats.org/officeDocument/2006/relationships/image" Target="../media/image73.png"/><Relationship Id="rId26" Type="http://schemas.openxmlformats.org/officeDocument/2006/relationships/image" Target="../media/image8.png"/><Relationship Id="rId3" Type="http://schemas.openxmlformats.org/officeDocument/2006/relationships/image" Target="../media/image57.svg"/><Relationship Id="rId21" Type="http://schemas.microsoft.com/office/2007/relationships/hdphoto" Target="../media/hdphoto5.wdp"/><Relationship Id="rId7" Type="http://schemas.openxmlformats.org/officeDocument/2006/relationships/image" Target="../media/image61.svg"/><Relationship Id="rId12" Type="http://schemas.openxmlformats.org/officeDocument/2006/relationships/image" Target="../media/image70.png"/><Relationship Id="rId17" Type="http://schemas.microsoft.com/office/2007/relationships/hdphoto" Target="../media/hdphoto3.wdp"/><Relationship Id="rId25" Type="http://schemas.openxmlformats.org/officeDocument/2006/relationships/image" Target="../media/image78.svg"/><Relationship Id="rId2" Type="http://schemas.openxmlformats.org/officeDocument/2006/relationships/image" Target="../media/image56.png"/><Relationship Id="rId16" Type="http://schemas.openxmlformats.org/officeDocument/2006/relationships/image" Target="../media/image72.png"/><Relationship Id="rId20" Type="http://schemas.openxmlformats.org/officeDocument/2006/relationships/image" Target="../media/image74.png"/><Relationship Id="rId29"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77.png"/><Relationship Id="rId5" Type="http://schemas.openxmlformats.org/officeDocument/2006/relationships/image" Target="../media/image59.svg"/><Relationship Id="rId15" Type="http://schemas.microsoft.com/office/2007/relationships/hdphoto" Target="../media/hdphoto2.wdp"/><Relationship Id="rId23" Type="http://schemas.openxmlformats.org/officeDocument/2006/relationships/image" Target="../media/image76.svg"/><Relationship Id="rId28" Type="http://schemas.openxmlformats.org/officeDocument/2006/relationships/image" Target="../media/image67.svg"/><Relationship Id="rId10" Type="http://schemas.openxmlformats.org/officeDocument/2006/relationships/image" Target="../media/image64.png"/><Relationship Id="rId19" Type="http://schemas.microsoft.com/office/2007/relationships/hdphoto" Target="../media/hdphoto4.wdp"/><Relationship Id="rId31" Type="http://schemas.openxmlformats.org/officeDocument/2006/relationships/image" Target="../media/image9.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71.png"/><Relationship Id="rId22" Type="http://schemas.openxmlformats.org/officeDocument/2006/relationships/image" Target="../media/image75.png"/><Relationship Id="rId27" Type="http://schemas.openxmlformats.org/officeDocument/2006/relationships/image" Target="../media/image66.png"/><Relationship Id="rId30" Type="http://schemas.openxmlformats.org/officeDocument/2006/relationships/image" Target="../media/image69.svg"/></Relationships>
</file>

<file path=ppt/slides/_rels/slide2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07/relationships/hdphoto" Target="../media/hdphoto1.wdp"/><Relationship Id="rId18" Type="http://schemas.openxmlformats.org/officeDocument/2006/relationships/image" Target="../media/image95.png"/><Relationship Id="rId26" Type="http://schemas.openxmlformats.org/officeDocument/2006/relationships/image" Target="../media/image96.png"/><Relationship Id="rId3" Type="http://schemas.openxmlformats.org/officeDocument/2006/relationships/image" Target="../media/image57.svg"/><Relationship Id="rId21" Type="http://schemas.microsoft.com/office/2007/relationships/hdphoto" Target="../media/hdphoto5.wdp"/><Relationship Id="rId7" Type="http://schemas.openxmlformats.org/officeDocument/2006/relationships/image" Target="../media/image61.svg"/><Relationship Id="rId12" Type="http://schemas.openxmlformats.org/officeDocument/2006/relationships/image" Target="../media/image70.png"/><Relationship Id="rId17" Type="http://schemas.microsoft.com/office/2007/relationships/hdphoto" Target="../media/hdphoto3.wdp"/><Relationship Id="rId25" Type="http://schemas.openxmlformats.org/officeDocument/2006/relationships/image" Target="../media/image78.svg"/><Relationship Id="rId2" Type="http://schemas.openxmlformats.org/officeDocument/2006/relationships/image" Target="../media/image56.png"/><Relationship Id="rId16" Type="http://schemas.openxmlformats.org/officeDocument/2006/relationships/image" Target="../media/image72.png"/><Relationship Id="rId20" Type="http://schemas.openxmlformats.org/officeDocument/2006/relationships/image" Target="../media/image74.png"/><Relationship Id="rId29" Type="http://schemas.openxmlformats.org/officeDocument/2006/relationships/image" Target="../media/image67.sv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77.png"/><Relationship Id="rId32" Type="http://schemas.openxmlformats.org/officeDocument/2006/relationships/image" Target="../media/image9.png"/><Relationship Id="rId5" Type="http://schemas.openxmlformats.org/officeDocument/2006/relationships/image" Target="../media/image59.svg"/><Relationship Id="rId15" Type="http://schemas.microsoft.com/office/2007/relationships/hdphoto" Target="../media/hdphoto2.wdp"/><Relationship Id="rId23" Type="http://schemas.openxmlformats.org/officeDocument/2006/relationships/image" Target="../media/image76.svg"/><Relationship Id="rId28" Type="http://schemas.openxmlformats.org/officeDocument/2006/relationships/image" Target="../media/image66.png"/><Relationship Id="rId10" Type="http://schemas.openxmlformats.org/officeDocument/2006/relationships/image" Target="../media/image64.png"/><Relationship Id="rId19" Type="http://schemas.microsoft.com/office/2007/relationships/hdphoto" Target="../media/hdphoto4.wdp"/><Relationship Id="rId31" Type="http://schemas.openxmlformats.org/officeDocument/2006/relationships/image" Target="../media/image69.svg"/><Relationship Id="rId4" Type="http://schemas.openxmlformats.org/officeDocument/2006/relationships/image" Target="../media/image58.png"/><Relationship Id="rId9" Type="http://schemas.openxmlformats.org/officeDocument/2006/relationships/image" Target="../media/image94.svg"/><Relationship Id="rId14" Type="http://schemas.openxmlformats.org/officeDocument/2006/relationships/image" Target="../media/image71.png"/><Relationship Id="rId22" Type="http://schemas.openxmlformats.org/officeDocument/2006/relationships/image" Target="../media/image75.png"/><Relationship Id="rId27" Type="http://schemas.openxmlformats.org/officeDocument/2006/relationships/image" Target="../media/image8.png"/><Relationship Id="rId30"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hdphoto" Target="../media/hdphoto1.wdp"/><Relationship Id="rId18" Type="http://schemas.openxmlformats.org/officeDocument/2006/relationships/image" Target="../media/image73.png"/><Relationship Id="rId26" Type="http://schemas.openxmlformats.org/officeDocument/2006/relationships/image" Target="../media/image8.png"/><Relationship Id="rId3" Type="http://schemas.openxmlformats.org/officeDocument/2006/relationships/image" Target="../media/image57.svg"/><Relationship Id="rId21" Type="http://schemas.microsoft.com/office/2007/relationships/hdphoto" Target="../media/hdphoto5.wdp"/><Relationship Id="rId7" Type="http://schemas.openxmlformats.org/officeDocument/2006/relationships/image" Target="../media/image61.svg"/><Relationship Id="rId12" Type="http://schemas.openxmlformats.org/officeDocument/2006/relationships/image" Target="../media/image70.png"/><Relationship Id="rId17" Type="http://schemas.microsoft.com/office/2007/relationships/hdphoto" Target="../media/hdphoto3.wdp"/><Relationship Id="rId25" Type="http://schemas.openxmlformats.org/officeDocument/2006/relationships/image" Target="../media/image78.svg"/><Relationship Id="rId2" Type="http://schemas.openxmlformats.org/officeDocument/2006/relationships/image" Target="../media/image56.png"/><Relationship Id="rId16" Type="http://schemas.openxmlformats.org/officeDocument/2006/relationships/image" Target="../media/image72.png"/><Relationship Id="rId20" Type="http://schemas.openxmlformats.org/officeDocument/2006/relationships/image" Target="../media/image74.png"/><Relationship Id="rId29"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77.png"/><Relationship Id="rId5" Type="http://schemas.openxmlformats.org/officeDocument/2006/relationships/image" Target="../media/image59.svg"/><Relationship Id="rId15" Type="http://schemas.microsoft.com/office/2007/relationships/hdphoto" Target="../media/hdphoto2.wdp"/><Relationship Id="rId23" Type="http://schemas.openxmlformats.org/officeDocument/2006/relationships/image" Target="../media/image76.svg"/><Relationship Id="rId28" Type="http://schemas.openxmlformats.org/officeDocument/2006/relationships/image" Target="../media/image67.svg"/><Relationship Id="rId10" Type="http://schemas.openxmlformats.org/officeDocument/2006/relationships/image" Target="../media/image64.png"/><Relationship Id="rId19" Type="http://schemas.microsoft.com/office/2007/relationships/hdphoto" Target="../media/hdphoto4.wdp"/><Relationship Id="rId31" Type="http://schemas.openxmlformats.org/officeDocument/2006/relationships/image" Target="../media/image9.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71.png"/><Relationship Id="rId22" Type="http://schemas.openxmlformats.org/officeDocument/2006/relationships/image" Target="../media/image75.png"/><Relationship Id="rId27" Type="http://schemas.openxmlformats.org/officeDocument/2006/relationships/image" Target="../media/image66.png"/><Relationship Id="rId30" Type="http://schemas.openxmlformats.org/officeDocument/2006/relationships/image" Target="../media/image69.sv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13" Type="http://schemas.microsoft.com/office/2007/relationships/hdphoto" Target="../media/hdphoto1.wdp"/><Relationship Id="rId18" Type="http://schemas.openxmlformats.org/officeDocument/2006/relationships/image" Target="../media/image73.png"/><Relationship Id="rId26" Type="http://schemas.openxmlformats.org/officeDocument/2006/relationships/image" Target="../media/image8.png"/><Relationship Id="rId3" Type="http://schemas.openxmlformats.org/officeDocument/2006/relationships/image" Target="../media/image57.svg"/><Relationship Id="rId21" Type="http://schemas.microsoft.com/office/2007/relationships/hdphoto" Target="../media/hdphoto5.wdp"/><Relationship Id="rId7" Type="http://schemas.openxmlformats.org/officeDocument/2006/relationships/image" Target="../media/image98.svg"/><Relationship Id="rId12" Type="http://schemas.openxmlformats.org/officeDocument/2006/relationships/image" Target="../media/image70.png"/><Relationship Id="rId17" Type="http://schemas.microsoft.com/office/2007/relationships/hdphoto" Target="../media/hdphoto3.wdp"/><Relationship Id="rId25" Type="http://schemas.openxmlformats.org/officeDocument/2006/relationships/image" Target="../media/image78.svg"/><Relationship Id="rId2" Type="http://schemas.openxmlformats.org/officeDocument/2006/relationships/image" Target="../media/image56.png"/><Relationship Id="rId16" Type="http://schemas.openxmlformats.org/officeDocument/2006/relationships/image" Target="../media/image103.png"/><Relationship Id="rId20" Type="http://schemas.openxmlformats.org/officeDocument/2006/relationships/image" Target="../media/image74.png"/><Relationship Id="rId29"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102.svg"/><Relationship Id="rId24" Type="http://schemas.openxmlformats.org/officeDocument/2006/relationships/image" Target="../media/image77.png"/><Relationship Id="rId5" Type="http://schemas.openxmlformats.org/officeDocument/2006/relationships/image" Target="../media/image59.svg"/><Relationship Id="rId15" Type="http://schemas.microsoft.com/office/2007/relationships/hdphoto" Target="../media/hdphoto2.wdp"/><Relationship Id="rId23" Type="http://schemas.openxmlformats.org/officeDocument/2006/relationships/image" Target="../media/image76.svg"/><Relationship Id="rId28" Type="http://schemas.openxmlformats.org/officeDocument/2006/relationships/image" Target="../media/image67.svg"/><Relationship Id="rId10" Type="http://schemas.openxmlformats.org/officeDocument/2006/relationships/image" Target="../media/image101.png"/><Relationship Id="rId19" Type="http://schemas.microsoft.com/office/2007/relationships/hdphoto" Target="../media/hdphoto4.wdp"/><Relationship Id="rId31" Type="http://schemas.openxmlformats.org/officeDocument/2006/relationships/image" Target="../media/image9.png"/><Relationship Id="rId4" Type="http://schemas.openxmlformats.org/officeDocument/2006/relationships/image" Target="../media/image58.png"/><Relationship Id="rId9" Type="http://schemas.openxmlformats.org/officeDocument/2006/relationships/image" Target="../media/image100.svg"/><Relationship Id="rId14" Type="http://schemas.openxmlformats.org/officeDocument/2006/relationships/image" Target="../media/image71.png"/><Relationship Id="rId22" Type="http://schemas.openxmlformats.org/officeDocument/2006/relationships/image" Target="../media/image75.png"/><Relationship Id="rId27" Type="http://schemas.openxmlformats.org/officeDocument/2006/relationships/image" Target="../media/image66.png"/><Relationship Id="rId30" Type="http://schemas.openxmlformats.org/officeDocument/2006/relationships/image" Target="../media/image69.sv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hdphoto" Target="../media/hdphoto3.wdp"/><Relationship Id="rId18" Type="http://schemas.openxmlformats.org/officeDocument/2006/relationships/image" Target="../media/image8.png"/><Relationship Id="rId3" Type="http://schemas.openxmlformats.org/officeDocument/2006/relationships/image" Target="../media/image98.svg"/><Relationship Id="rId21" Type="http://schemas.openxmlformats.org/officeDocument/2006/relationships/image" Target="../media/image68.png"/><Relationship Id="rId7" Type="http://schemas.openxmlformats.org/officeDocument/2006/relationships/image" Target="../media/image102.svg"/><Relationship Id="rId12" Type="http://schemas.openxmlformats.org/officeDocument/2006/relationships/image" Target="../media/image103.png"/><Relationship Id="rId17" Type="http://schemas.microsoft.com/office/2007/relationships/hdphoto" Target="../media/hdphoto5.wdp"/><Relationship Id="rId25" Type="http://schemas.openxmlformats.org/officeDocument/2006/relationships/image" Target="../media/image23.png"/><Relationship Id="rId2" Type="http://schemas.openxmlformats.org/officeDocument/2006/relationships/image" Target="../media/image97.png"/><Relationship Id="rId16" Type="http://schemas.openxmlformats.org/officeDocument/2006/relationships/image" Target="../media/image74.png"/><Relationship Id="rId20" Type="http://schemas.openxmlformats.org/officeDocument/2006/relationships/image" Target="../media/image67.svg"/><Relationship Id="rId1" Type="http://schemas.openxmlformats.org/officeDocument/2006/relationships/slideLayout" Target="../slideLayouts/slideLayout12.xml"/><Relationship Id="rId6" Type="http://schemas.openxmlformats.org/officeDocument/2006/relationships/image" Target="../media/image101.png"/><Relationship Id="rId11" Type="http://schemas.microsoft.com/office/2007/relationships/hdphoto" Target="../media/hdphoto2.wdp"/><Relationship Id="rId24" Type="http://schemas.openxmlformats.org/officeDocument/2006/relationships/image" Target="../media/image104.png"/><Relationship Id="rId5" Type="http://schemas.openxmlformats.org/officeDocument/2006/relationships/image" Target="../media/image100.svg"/><Relationship Id="rId15" Type="http://schemas.microsoft.com/office/2007/relationships/hdphoto" Target="../media/hdphoto4.wdp"/><Relationship Id="rId23" Type="http://schemas.openxmlformats.org/officeDocument/2006/relationships/image" Target="../media/image9.png"/><Relationship Id="rId10" Type="http://schemas.openxmlformats.org/officeDocument/2006/relationships/image" Target="../media/image71.png"/><Relationship Id="rId19" Type="http://schemas.openxmlformats.org/officeDocument/2006/relationships/image" Target="../media/image66.png"/><Relationship Id="rId4" Type="http://schemas.openxmlformats.org/officeDocument/2006/relationships/image" Target="../media/image99.png"/><Relationship Id="rId9" Type="http://schemas.microsoft.com/office/2007/relationships/hdphoto" Target="../media/hdphoto1.wdp"/><Relationship Id="rId14" Type="http://schemas.openxmlformats.org/officeDocument/2006/relationships/image" Target="../media/image73.png"/><Relationship Id="rId22" Type="http://schemas.openxmlformats.org/officeDocument/2006/relationships/image" Target="../media/image69.sv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hdphoto" Target="../media/hdphoto1.wdp"/><Relationship Id="rId18" Type="http://schemas.openxmlformats.org/officeDocument/2006/relationships/image" Target="../media/image73.png"/><Relationship Id="rId26" Type="http://schemas.openxmlformats.org/officeDocument/2006/relationships/image" Target="../media/image8.png"/><Relationship Id="rId3" Type="http://schemas.openxmlformats.org/officeDocument/2006/relationships/image" Target="../media/image57.svg"/><Relationship Id="rId21" Type="http://schemas.microsoft.com/office/2007/relationships/hdphoto" Target="../media/hdphoto5.wdp"/><Relationship Id="rId7" Type="http://schemas.openxmlformats.org/officeDocument/2006/relationships/image" Target="../media/image61.svg"/><Relationship Id="rId12" Type="http://schemas.openxmlformats.org/officeDocument/2006/relationships/image" Target="../media/image70.png"/><Relationship Id="rId17" Type="http://schemas.microsoft.com/office/2007/relationships/hdphoto" Target="../media/hdphoto3.wdp"/><Relationship Id="rId25" Type="http://schemas.openxmlformats.org/officeDocument/2006/relationships/image" Target="../media/image78.svg"/><Relationship Id="rId2" Type="http://schemas.openxmlformats.org/officeDocument/2006/relationships/image" Target="../media/image56.png"/><Relationship Id="rId16" Type="http://schemas.openxmlformats.org/officeDocument/2006/relationships/image" Target="../media/image72.png"/><Relationship Id="rId20" Type="http://schemas.openxmlformats.org/officeDocument/2006/relationships/image" Target="../media/image74.png"/><Relationship Id="rId29"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77.png"/><Relationship Id="rId5" Type="http://schemas.openxmlformats.org/officeDocument/2006/relationships/image" Target="../media/image59.svg"/><Relationship Id="rId15" Type="http://schemas.microsoft.com/office/2007/relationships/hdphoto" Target="../media/hdphoto2.wdp"/><Relationship Id="rId23" Type="http://schemas.openxmlformats.org/officeDocument/2006/relationships/image" Target="../media/image76.svg"/><Relationship Id="rId28" Type="http://schemas.openxmlformats.org/officeDocument/2006/relationships/image" Target="../media/image67.svg"/><Relationship Id="rId10" Type="http://schemas.openxmlformats.org/officeDocument/2006/relationships/image" Target="../media/image64.png"/><Relationship Id="rId19" Type="http://schemas.microsoft.com/office/2007/relationships/hdphoto" Target="../media/hdphoto4.wdp"/><Relationship Id="rId31" Type="http://schemas.openxmlformats.org/officeDocument/2006/relationships/image" Target="../media/image9.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71.png"/><Relationship Id="rId22" Type="http://schemas.openxmlformats.org/officeDocument/2006/relationships/image" Target="../media/image75.png"/><Relationship Id="rId27" Type="http://schemas.openxmlformats.org/officeDocument/2006/relationships/image" Target="../media/image66.png"/><Relationship Id="rId30" Type="http://schemas.openxmlformats.org/officeDocument/2006/relationships/image" Target="../media/image69.sv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hdphoto" Target="../media/hdphoto1.wdp"/><Relationship Id="rId18" Type="http://schemas.openxmlformats.org/officeDocument/2006/relationships/image" Target="../media/image73.png"/><Relationship Id="rId26" Type="http://schemas.openxmlformats.org/officeDocument/2006/relationships/image" Target="../media/image8.png"/><Relationship Id="rId3" Type="http://schemas.openxmlformats.org/officeDocument/2006/relationships/image" Target="../media/image57.svg"/><Relationship Id="rId21" Type="http://schemas.microsoft.com/office/2007/relationships/hdphoto" Target="../media/hdphoto5.wdp"/><Relationship Id="rId7" Type="http://schemas.openxmlformats.org/officeDocument/2006/relationships/image" Target="../media/image61.svg"/><Relationship Id="rId12" Type="http://schemas.openxmlformats.org/officeDocument/2006/relationships/image" Target="../media/image70.png"/><Relationship Id="rId17" Type="http://schemas.microsoft.com/office/2007/relationships/hdphoto" Target="../media/hdphoto3.wdp"/><Relationship Id="rId25" Type="http://schemas.openxmlformats.org/officeDocument/2006/relationships/image" Target="../media/image109.svg"/><Relationship Id="rId2" Type="http://schemas.openxmlformats.org/officeDocument/2006/relationships/image" Target="../media/image56.png"/><Relationship Id="rId16" Type="http://schemas.openxmlformats.org/officeDocument/2006/relationships/image" Target="../media/image72.png"/><Relationship Id="rId20" Type="http://schemas.openxmlformats.org/officeDocument/2006/relationships/image" Target="../media/image105.png"/><Relationship Id="rId29"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108.png"/><Relationship Id="rId5" Type="http://schemas.openxmlformats.org/officeDocument/2006/relationships/image" Target="../media/image59.svg"/><Relationship Id="rId15" Type="http://schemas.microsoft.com/office/2007/relationships/hdphoto" Target="../media/hdphoto2.wdp"/><Relationship Id="rId23" Type="http://schemas.openxmlformats.org/officeDocument/2006/relationships/image" Target="../media/image107.svg"/><Relationship Id="rId28" Type="http://schemas.openxmlformats.org/officeDocument/2006/relationships/image" Target="../media/image67.svg"/><Relationship Id="rId10" Type="http://schemas.openxmlformats.org/officeDocument/2006/relationships/image" Target="../media/image64.png"/><Relationship Id="rId19" Type="http://schemas.microsoft.com/office/2007/relationships/hdphoto" Target="../media/hdphoto4.wdp"/><Relationship Id="rId31" Type="http://schemas.openxmlformats.org/officeDocument/2006/relationships/image" Target="../media/image9.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71.png"/><Relationship Id="rId22" Type="http://schemas.openxmlformats.org/officeDocument/2006/relationships/image" Target="../media/image106.png"/><Relationship Id="rId27" Type="http://schemas.openxmlformats.org/officeDocument/2006/relationships/image" Target="../media/image66.png"/><Relationship Id="rId30" Type="http://schemas.openxmlformats.org/officeDocument/2006/relationships/image" Target="../media/image69.svg"/></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9.png"/><Relationship Id="rId7" Type="http://schemas.openxmlformats.org/officeDocument/2006/relationships/image" Target="../media/image1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1.jpeg"/><Relationship Id="rId11" Type="http://schemas.openxmlformats.org/officeDocument/2006/relationships/image" Target="../media/image116.svg"/><Relationship Id="rId5" Type="http://schemas.microsoft.com/office/2007/relationships/hdphoto" Target="../media/hdphoto8.wdp"/><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svg"/></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13" Type="http://schemas.microsoft.com/office/2007/relationships/hdphoto" Target="../media/hdphoto9.wdp"/><Relationship Id="rId3" Type="http://schemas.openxmlformats.org/officeDocument/2006/relationships/image" Target="../media/image9.png"/><Relationship Id="rId7" Type="http://schemas.openxmlformats.org/officeDocument/2006/relationships/image" Target="../media/image112.png"/><Relationship Id="rId12" Type="http://schemas.openxmlformats.org/officeDocument/2006/relationships/image" Target="../media/image121.png"/><Relationship Id="rId2" Type="http://schemas.openxmlformats.org/officeDocument/2006/relationships/image" Target="../media/image8.png"/><Relationship Id="rId16"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111.jpeg"/><Relationship Id="rId11" Type="http://schemas.openxmlformats.org/officeDocument/2006/relationships/image" Target="../media/image120.png"/><Relationship Id="rId5" Type="http://schemas.microsoft.com/office/2007/relationships/hdphoto" Target="../media/hdphoto8.wdp"/><Relationship Id="rId15" Type="http://schemas.openxmlformats.org/officeDocument/2006/relationships/image" Target="../media/image56.png"/><Relationship Id="rId10" Type="http://schemas.openxmlformats.org/officeDocument/2006/relationships/image" Target="../media/image119.png"/><Relationship Id="rId4" Type="http://schemas.openxmlformats.org/officeDocument/2006/relationships/image" Target="../media/image110.png"/><Relationship Id="rId9" Type="http://schemas.openxmlformats.org/officeDocument/2006/relationships/image" Target="../media/image118.svg"/><Relationship Id="rId14" Type="http://schemas.openxmlformats.org/officeDocument/2006/relationships/image" Target="../media/image122.png"/></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13" Type="http://schemas.microsoft.com/office/2007/relationships/hdphoto" Target="../media/hdphoto9.wdp"/><Relationship Id="rId3" Type="http://schemas.openxmlformats.org/officeDocument/2006/relationships/image" Target="../media/image9.png"/><Relationship Id="rId7" Type="http://schemas.openxmlformats.org/officeDocument/2006/relationships/image" Target="../media/image112.png"/><Relationship Id="rId12" Type="http://schemas.openxmlformats.org/officeDocument/2006/relationships/image" Target="../media/image121.png"/><Relationship Id="rId2" Type="http://schemas.openxmlformats.org/officeDocument/2006/relationships/image" Target="../media/image8.png"/><Relationship Id="rId16"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111.jpeg"/><Relationship Id="rId11" Type="http://schemas.openxmlformats.org/officeDocument/2006/relationships/image" Target="../media/image120.png"/><Relationship Id="rId5" Type="http://schemas.microsoft.com/office/2007/relationships/hdphoto" Target="../media/hdphoto8.wdp"/><Relationship Id="rId15" Type="http://schemas.openxmlformats.org/officeDocument/2006/relationships/image" Target="../media/image56.png"/><Relationship Id="rId10" Type="http://schemas.openxmlformats.org/officeDocument/2006/relationships/image" Target="../media/image119.png"/><Relationship Id="rId4" Type="http://schemas.openxmlformats.org/officeDocument/2006/relationships/image" Target="../media/image110.png"/><Relationship Id="rId9" Type="http://schemas.openxmlformats.org/officeDocument/2006/relationships/image" Target="../media/image118.svg"/><Relationship Id="rId14" Type="http://schemas.openxmlformats.org/officeDocument/2006/relationships/image" Target="../media/image12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96.png"/><Relationship Id="rId3" Type="http://schemas.openxmlformats.org/officeDocument/2006/relationships/image" Target="../media/image9.png"/><Relationship Id="rId7" Type="http://schemas.openxmlformats.org/officeDocument/2006/relationships/image" Target="../media/image112.png"/><Relationship Id="rId12" Type="http://schemas.microsoft.com/office/2007/relationships/hdphoto" Target="../media/hdphoto9.wdp"/><Relationship Id="rId17" Type="http://schemas.openxmlformats.org/officeDocument/2006/relationships/image" Target="../media/image57.svg"/><Relationship Id="rId2" Type="http://schemas.openxmlformats.org/officeDocument/2006/relationships/image" Target="../media/image8.png"/><Relationship Id="rId16"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11.jpeg"/><Relationship Id="rId11" Type="http://schemas.openxmlformats.org/officeDocument/2006/relationships/image" Target="../media/image121.png"/><Relationship Id="rId5" Type="http://schemas.microsoft.com/office/2007/relationships/hdphoto" Target="../media/hdphoto8.wdp"/><Relationship Id="rId15" Type="http://schemas.openxmlformats.org/officeDocument/2006/relationships/image" Target="../media/image120.png"/><Relationship Id="rId10" Type="http://schemas.openxmlformats.org/officeDocument/2006/relationships/image" Target="../media/image122.png"/><Relationship Id="rId4" Type="http://schemas.openxmlformats.org/officeDocument/2006/relationships/image" Target="../media/image110.png"/><Relationship Id="rId9" Type="http://schemas.openxmlformats.org/officeDocument/2006/relationships/image" Target="../media/image118.svg"/><Relationship Id="rId14"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6.svg"/><Relationship Id="rId18" Type="http://schemas.openxmlformats.org/officeDocument/2006/relationships/image" Target="../media/image67.svg"/><Relationship Id="rId3" Type="http://schemas.openxmlformats.org/officeDocument/2006/relationships/image" Target="../media/image57.svg"/><Relationship Id="rId21" Type="http://schemas.openxmlformats.org/officeDocument/2006/relationships/image" Target="../media/image9.png"/><Relationship Id="rId7" Type="http://schemas.openxmlformats.org/officeDocument/2006/relationships/image" Target="../media/image61.svg"/><Relationship Id="rId12" Type="http://schemas.openxmlformats.org/officeDocument/2006/relationships/image" Target="../media/image75.png"/><Relationship Id="rId17" Type="http://schemas.openxmlformats.org/officeDocument/2006/relationships/image" Target="../media/image66.png"/><Relationship Id="rId2" Type="http://schemas.openxmlformats.org/officeDocument/2006/relationships/image" Target="../media/image56.png"/><Relationship Id="rId16" Type="http://schemas.openxmlformats.org/officeDocument/2006/relationships/image" Target="../media/image8.png"/><Relationship Id="rId20" Type="http://schemas.openxmlformats.org/officeDocument/2006/relationships/image" Target="../media/image69.sv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78.svg"/><Relationship Id="rId10" Type="http://schemas.openxmlformats.org/officeDocument/2006/relationships/image" Target="../media/image64.png"/><Relationship Id="rId19" Type="http://schemas.openxmlformats.org/officeDocument/2006/relationships/image" Target="../media/image68.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26" Type="http://schemas.openxmlformats.org/officeDocument/2006/relationships/image" Target="../media/image9.png"/><Relationship Id="rId3" Type="http://schemas.openxmlformats.org/officeDocument/2006/relationships/image" Target="../media/image123.png"/><Relationship Id="rId21" Type="http://schemas.openxmlformats.org/officeDocument/2006/relationships/image" Target="../media/image8.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69.svg"/><Relationship Id="rId2" Type="http://schemas.openxmlformats.org/officeDocument/2006/relationships/notesSlide" Target="../notesSlides/notesSlide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126.svg"/><Relationship Id="rId11" Type="http://schemas.openxmlformats.org/officeDocument/2006/relationships/image" Target="../media/image131.png"/><Relationship Id="rId24" Type="http://schemas.openxmlformats.org/officeDocument/2006/relationships/image" Target="../media/image68.pn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67.sv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124.svg"/><Relationship Id="rId9" Type="http://schemas.openxmlformats.org/officeDocument/2006/relationships/image" Target="../media/image129.png"/><Relationship Id="rId14" Type="http://schemas.openxmlformats.org/officeDocument/2006/relationships/image" Target="../media/image134.svg"/><Relationship Id="rId22" Type="http://schemas.openxmlformats.org/officeDocument/2006/relationships/image" Target="../media/image66.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9.svg"/><Relationship Id="rId18" Type="http://schemas.openxmlformats.org/officeDocument/2006/relationships/image" Target="../media/image77.png"/><Relationship Id="rId26" Type="http://schemas.openxmlformats.org/officeDocument/2006/relationships/image" Target="../media/image69.svg"/><Relationship Id="rId3" Type="http://schemas.openxmlformats.org/officeDocument/2006/relationships/image" Target="../media/image141.svg"/><Relationship Id="rId21" Type="http://schemas.openxmlformats.org/officeDocument/2006/relationships/image" Target="../media/image143.svg"/><Relationship Id="rId7" Type="http://schemas.openxmlformats.org/officeDocument/2006/relationships/image" Target="../media/image61.svg"/><Relationship Id="rId12" Type="http://schemas.openxmlformats.org/officeDocument/2006/relationships/image" Target="../media/image58.png"/><Relationship Id="rId17" Type="http://schemas.openxmlformats.org/officeDocument/2006/relationships/image" Target="../media/image76.svg"/><Relationship Id="rId25" Type="http://schemas.openxmlformats.org/officeDocument/2006/relationships/image" Target="../media/image68.png"/><Relationship Id="rId2" Type="http://schemas.openxmlformats.org/officeDocument/2006/relationships/image" Target="../media/image133.png"/><Relationship Id="rId16" Type="http://schemas.openxmlformats.org/officeDocument/2006/relationships/image" Target="../media/image75.png"/><Relationship Id="rId20" Type="http://schemas.openxmlformats.org/officeDocument/2006/relationships/image" Target="../media/image142.pn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67.svg"/><Relationship Id="rId5" Type="http://schemas.openxmlformats.org/officeDocument/2006/relationships/image" Target="../media/image136.svg"/><Relationship Id="rId15" Type="http://schemas.openxmlformats.org/officeDocument/2006/relationships/image" Target="../media/image57.svg"/><Relationship Id="rId23" Type="http://schemas.openxmlformats.org/officeDocument/2006/relationships/image" Target="../media/image66.png"/><Relationship Id="rId10" Type="http://schemas.openxmlformats.org/officeDocument/2006/relationships/image" Target="../media/image64.png"/><Relationship Id="rId19" Type="http://schemas.openxmlformats.org/officeDocument/2006/relationships/image" Target="../media/image78.svg"/><Relationship Id="rId4" Type="http://schemas.openxmlformats.org/officeDocument/2006/relationships/image" Target="../media/image135.png"/><Relationship Id="rId9" Type="http://schemas.openxmlformats.org/officeDocument/2006/relationships/image" Target="../media/image63.svg"/><Relationship Id="rId14" Type="http://schemas.openxmlformats.org/officeDocument/2006/relationships/image" Target="../media/image56.png"/><Relationship Id="rId22" Type="http://schemas.openxmlformats.org/officeDocument/2006/relationships/image" Target="../media/image8.png"/><Relationship Id="rId27"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47.svg"/><Relationship Id="rId18" Type="http://schemas.openxmlformats.org/officeDocument/2006/relationships/image" Target="../media/image75.png"/><Relationship Id="rId26" Type="http://schemas.openxmlformats.org/officeDocument/2006/relationships/image" Target="../media/image67.svg"/><Relationship Id="rId3" Type="http://schemas.openxmlformats.org/officeDocument/2006/relationships/image" Target="../media/image144.svg"/><Relationship Id="rId21" Type="http://schemas.openxmlformats.org/officeDocument/2006/relationships/image" Target="../media/image78.svg"/><Relationship Id="rId7" Type="http://schemas.openxmlformats.org/officeDocument/2006/relationships/image" Target="../media/image61.svg"/><Relationship Id="rId12" Type="http://schemas.openxmlformats.org/officeDocument/2006/relationships/image" Target="../media/image146.png"/><Relationship Id="rId17" Type="http://schemas.openxmlformats.org/officeDocument/2006/relationships/image" Target="../media/image57.svg"/><Relationship Id="rId25" Type="http://schemas.openxmlformats.org/officeDocument/2006/relationships/image" Target="../media/image66.png"/><Relationship Id="rId2" Type="http://schemas.openxmlformats.org/officeDocument/2006/relationships/image" Target="../media/image56.png"/><Relationship Id="rId16" Type="http://schemas.openxmlformats.org/officeDocument/2006/relationships/image" Target="../media/image148.svg"/><Relationship Id="rId20" Type="http://schemas.openxmlformats.org/officeDocument/2006/relationships/image" Target="../media/image77.png"/><Relationship Id="rId29"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8.png"/><Relationship Id="rId5" Type="http://schemas.openxmlformats.org/officeDocument/2006/relationships/image" Target="../media/image145.svg"/><Relationship Id="rId15" Type="http://schemas.openxmlformats.org/officeDocument/2006/relationships/image" Target="../media/image133.png"/><Relationship Id="rId23" Type="http://schemas.openxmlformats.org/officeDocument/2006/relationships/image" Target="../media/image143.svg"/><Relationship Id="rId28" Type="http://schemas.openxmlformats.org/officeDocument/2006/relationships/image" Target="../media/image69.svg"/><Relationship Id="rId10" Type="http://schemas.openxmlformats.org/officeDocument/2006/relationships/image" Target="../media/image64.png"/><Relationship Id="rId19" Type="http://schemas.openxmlformats.org/officeDocument/2006/relationships/image" Target="../media/image76.sv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59.svg"/><Relationship Id="rId22" Type="http://schemas.openxmlformats.org/officeDocument/2006/relationships/image" Target="../media/image142.png"/><Relationship Id="rId27"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47.svg"/><Relationship Id="rId18" Type="http://schemas.openxmlformats.org/officeDocument/2006/relationships/image" Target="../media/image76.svg"/><Relationship Id="rId26" Type="http://schemas.openxmlformats.org/officeDocument/2006/relationships/image" Target="../media/image68.png"/><Relationship Id="rId3" Type="http://schemas.openxmlformats.org/officeDocument/2006/relationships/image" Target="../media/image144.svg"/><Relationship Id="rId21" Type="http://schemas.openxmlformats.org/officeDocument/2006/relationships/image" Target="../media/image142.png"/><Relationship Id="rId7" Type="http://schemas.openxmlformats.org/officeDocument/2006/relationships/image" Target="../media/image61.svg"/><Relationship Id="rId12" Type="http://schemas.openxmlformats.org/officeDocument/2006/relationships/image" Target="../media/image146.png"/><Relationship Id="rId17" Type="http://schemas.openxmlformats.org/officeDocument/2006/relationships/image" Target="../media/image75.png"/><Relationship Id="rId25" Type="http://schemas.openxmlformats.org/officeDocument/2006/relationships/image" Target="../media/image67.svg"/><Relationship Id="rId2" Type="http://schemas.openxmlformats.org/officeDocument/2006/relationships/image" Target="../media/image56.png"/><Relationship Id="rId16" Type="http://schemas.openxmlformats.org/officeDocument/2006/relationships/image" Target="../media/image57.svg"/><Relationship Id="rId20" Type="http://schemas.openxmlformats.org/officeDocument/2006/relationships/image" Target="../media/image78.sv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152.svg"/><Relationship Id="rId24" Type="http://schemas.openxmlformats.org/officeDocument/2006/relationships/image" Target="../media/image66.png"/><Relationship Id="rId5" Type="http://schemas.openxmlformats.org/officeDocument/2006/relationships/image" Target="../media/image145.svg"/><Relationship Id="rId15" Type="http://schemas.openxmlformats.org/officeDocument/2006/relationships/image" Target="../media/image153.svg"/><Relationship Id="rId23" Type="http://schemas.openxmlformats.org/officeDocument/2006/relationships/image" Target="../media/image8.png"/><Relationship Id="rId28" Type="http://schemas.openxmlformats.org/officeDocument/2006/relationships/image" Target="../media/image9.png"/><Relationship Id="rId10" Type="http://schemas.openxmlformats.org/officeDocument/2006/relationships/image" Target="../media/image151.png"/><Relationship Id="rId19" Type="http://schemas.openxmlformats.org/officeDocument/2006/relationships/image" Target="../media/image77.png"/><Relationship Id="rId4" Type="http://schemas.openxmlformats.org/officeDocument/2006/relationships/image" Target="../media/image58.png"/><Relationship Id="rId9" Type="http://schemas.openxmlformats.org/officeDocument/2006/relationships/image" Target="../media/image150.svg"/><Relationship Id="rId14" Type="http://schemas.openxmlformats.org/officeDocument/2006/relationships/image" Target="../media/image59.svg"/><Relationship Id="rId22" Type="http://schemas.openxmlformats.org/officeDocument/2006/relationships/image" Target="../media/image143.svg"/><Relationship Id="rId27" Type="http://schemas.openxmlformats.org/officeDocument/2006/relationships/image" Target="../media/image69.svg"/></Relationships>
</file>

<file path=ppt/slides/_rels/slide36.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9.png"/><Relationship Id="rId7" Type="http://schemas.openxmlformats.org/officeDocument/2006/relationships/image" Target="../media/image11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4.svg"/><Relationship Id="rId11" Type="http://schemas.openxmlformats.org/officeDocument/2006/relationships/image" Target="../media/image111.jpeg"/><Relationship Id="rId5" Type="http://schemas.openxmlformats.org/officeDocument/2006/relationships/image" Target="../media/image113.png"/><Relationship Id="rId10" Type="http://schemas.microsoft.com/office/2007/relationships/hdphoto" Target="../media/hdphoto10.wdp"/><Relationship Id="rId4" Type="http://schemas.openxmlformats.org/officeDocument/2006/relationships/image" Target="../media/image112.png"/><Relationship Id="rId9" Type="http://schemas.openxmlformats.org/officeDocument/2006/relationships/image" Target="../media/image154.png"/></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54.png"/><Relationship Id="rId3" Type="http://schemas.openxmlformats.org/officeDocument/2006/relationships/image" Target="../media/image9.png"/><Relationship Id="rId7" Type="http://schemas.openxmlformats.org/officeDocument/2006/relationships/image" Target="../media/image122.png"/><Relationship Id="rId12" Type="http://schemas.openxmlformats.org/officeDocument/2006/relationships/image" Target="../media/image15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8.svg"/><Relationship Id="rId11" Type="http://schemas.openxmlformats.org/officeDocument/2006/relationships/image" Target="../media/image65.svg"/><Relationship Id="rId5" Type="http://schemas.openxmlformats.org/officeDocument/2006/relationships/image" Target="../media/image117.png"/><Relationship Id="rId15" Type="http://schemas.openxmlformats.org/officeDocument/2006/relationships/image" Target="../media/image111.jpeg"/><Relationship Id="rId10" Type="http://schemas.openxmlformats.org/officeDocument/2006/relationships/image" Target="../media/image64.png"/><Relationship Id="rId4" Type="http://schemas.openxmlformats.org/officeDocument/2006/relationships/image" Target="../media/image112.png"/><Relationship Id="rId9" Type="http://schemas.openxmlformats.org/officeDocument/2006/relationships/image" Target="../media/image63.svg"/><Relationship Id="rId14" Type="http://schemas.microsoft.com/office/2007/relationships/hdphoto" Target="../media/hdphoto10.wdp"/></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55.png"/><Relationship Id="rId3" Type="http://schemas.openxmlformats.org/officeDocument/2006/relationships/image" Target="../media/image8.png"/><Relationship Id="rId7" Type="http://schemas.openxmlformats.org/officeDocument/2006/relationships/image" Target="../media/image118.svg"/><Relationship Id="rId12" Type="http://schemas.openxmlformats.org/officeDocument/2006/relationships/image" Target="../media/image122.png"/><Relationship Id="rId2" Type="http://schemas.openxmlformats.org/officeDocument/2006/relationships/notesSlide" Target="../notesSlides/notesSlide2.xml"/><Relationship Id="rId16" Type="http://schemas.openxmlformats.org/officeDocument/2006/relationships/image" Target="../media/image111.jpeg"/><Relationship Id="rId1" Type="http://schemas.openxmlformats.org/officeDocument/2006/relationships/slideLayout" Target="../slideLayouts/slideLayout7.xml"/><Relationship Id="rId6" Type="http://schemas.openxmlformats.org/officeDocument/2006/relationships/image" Target="../media/image117.png"/><Relationship Id="rId11" Type="http://schemas.openxmlformats.org/officeDocument/2006/relationships/image" Target="../media/image65.svg"/><Relationship Id="rId5" Type="http://schemas.openxmlformats.org/officeDocument/2006/relationships/image" Target="../media/image112.png"/><Relationship Id="rId15" Type="http://schemas.microsoft.com/office/2007/relationships/hdphoto" Target="../media/hdphoto10.wdp"/><Relationship Id="rId10" Type="http://schemas.openxmlformats.org/officeDocument/2006/relationships/image" Target="../media/image64.png"/><Relationship Id="rId4" Type="http://schemas.openxmlformats.org/officeDocument/2006/relationships/image" Target="../media/image9.png"/><Relationship Id="rId9" Type="http://schemas.openxmlformats.org/officeDocument/2006/relationships/image" Target="../media/image63.sv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157.png"/><Relationship Id="rId3" Type="http://schemas.openxmlformats.org/officeDocument/2006/relationships/image" Target="../media/image9.png"/><Relationship Id="rId7" Type="http://schemas.openxmlformats.org/officeDocument/2006/relationships/image" Target="../media/image62.png"/><Relationship Id="rId12" Type="http://schemas.openxmlformats.org/officeDocument/2006/relationships/image" Target="../media/image156.png"/><Relationship Id="rId2" Type="http://schemas.openxmlformats.org/officeDocument/2006/relationships/image" Target="../media/image8.png"/><Relationship Id="rId16" Type="http://schemas.openxmlformats.org/officeDocument/2006/relationships/image" Target="../media/image111.jpeg"/><Relationship Id="rId1" Type="http://schemas.openxmlformats.org/officeDocument/2006/relationships/slideLayout" Target="../slideLayouts/slideLayout7.xml"/><Relationship Id="rId6" Type="http://schemas.openxmlformats.org/officeDocument/2006/relationships/image" Target="../media/image118.svg"/><Relationship Id="rId11" Type="http://schemas.openxmlformats.org/officeDocument/2006/relationships/image" Target="../media/image122.png"/><Relationship Id="rId5" Type="http://schemas.openxmlformats.org/officeDocument/2006/relationships/image" Target="../media/image117.png"/><Relationship Id="rId15" Type="http://schemas.microsoft.com/office/2007/relationships/hdphoto" Target="../media/hdphoto10.wdp"/><Relationship Id="rId10" Type="http://schemas.openxmlformats.org/officeDocument/2006/relationships/image" Target="../media/image65.svg"/><Relationship Id="rId4" Type="http://schemas.openxmlformats.org/officeDocument/2006/relationships/image" Target="../media/image112.png"/><Relationship Id="rId9" Type="http://schemas.openxmlformats.org/officeDocument/2006/relationships/image" Target="../media/image64.png"/><Relationship Id="rId14" Type="http://schemas.openxmlformats.org/officeDocument/2006/relationships/image" Target="../media/image15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47.svg"/><Relationship Id="rId18" Type="http://schemas.openxmlformats.org/officeDocument/2006/relationships/image" Target="../media/image57.svg"/><Relationship Id="rId26" Type="http://schemas.openxmlformats.org/officeDocument/2006/relationships/image" Target="../media/image66.png"/><Relationship Id="rId3" Type="http://schemas.openxmlformats.org/officeDocument/2006/relationships/image" Target="../media/image144.svg"/><Relationship Id="rId21" Type="http://schemas.openxmlformats.org/officeDocument/2006/relationships/image" Target="../media/image77.png"/><Relationship Id="rId7" Type="http://schemas.openxmlformats.org/officeDocument/2006/relationships/image" Target="../media/image61.svg"/><Relationship Id="rId12" Type="http://schemas.openxmlformats.org/officeDocument/2006/relationships/image" Target="../media/image146.png"/><Relationship Id="rId17" Type="http://schemas.openxmlformats.org/officeDocument/2006/relationships/image" Target="../media/image158.svg"/><Relationship Id="rId25" Type="http://schemas.openxmlformats.org/officeDocument/2006/relationships/image" Target="../media/image8.png"/><Relationship Id="rId2" Type="http://schemas.openxmlformats.org/officeDocument/2006/relationships/image" Target="../media/image56.png"/><Relationship Id="rId16" Type="http://schemas.openxmlformats.org/officeDocument/2006/relationships/image" Target="../media/image133.png"/><Relationship Id="rId20" Type="http://schemas.openxmlformats.org/officeDocument/2006/relationships/image" Target="../media/image76.svg"/><Relationship Id="rId29" Type="http://schemas.openxmlformats.org/officeDocument/2006/relationships/image" Target="../media/image69.sv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152.svg"/><Relationship Id="rId24" Type="http://schemas.openxmlformats.org/officeDocument/2006/relationships/image" Target="../media/image143.svg"/><Relationship Id="rId5" Type="http://schemas.openxmlformats.org/officeDocument/2006/relationships/image" Target="../media/image145.svg"/><Relationship Id="rId15" Type="http://schemas.openxmlformats.org/officeDocument/2006/relationships/image" Target="../media/image153.svg"/><Relationship Id="rId23" Type="http://schemas.openxmlformats.org/officeDocument/2006/relationships/image" Target="../media/image142.png"/><Relationship Id="rId28" Type="http://schemas.openxmlformats.org/officeDocument/2006/relationships/image" Target="../media/image68.png"/><Relationship Id="rId10" Type="http://schemas.openxmlformats.org/officeDocument/2006/relationships/image" Target="../media/image151.png"/><Relationship Id="rId19" Type="http://schemas.openxmlformats.org/officeDocument/2006/relationships/image" Target="../media/image75.png"/><Relationship Id="rId4" Type="http://schemas.openxmlformats.org/officeDocument/2006/relationships/image" Target="../media/image58.png"/><Relationship Id="rId9" Type="http://schemas.openxmlformats.org/officeDocument/2006/relationships/image" Target="../media/image150.svg"/><Relationship Id="rId14" Type="http://schemas.openxmlformats.org/officeDocument/2006/relationships/image" Target="../media/image59.svg"/><Relationship Id="rId22" Type="http://schemas.openxmlformats.org/officeDocument/2006/relationships/image" Target="../media/image78.svg"/><Relationship Id="rId27" Type="http://schemas.openxmlformats.org/officeDocument/2006/relationships/image" Target="../media/image67.svg"/><Relationship Id="rId30" Type="http://schemas.openxmlformats.org/officeDocument/2006/relationships/image" Target="../media/image9.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53.svg"/><Relationship Id="rId18" Type="http://schemas.openxmlformats.org/officeDocument/2006/relationships/image" Target="../media/image77.png"/><Relationship Id="rId26" Type="http://schemas.openxmlformats.org/officeDocument/2006/relationships/image" Target="../media/image69.svg"/><Relationship Id="rId3" Type="http://schemas.openxmlformats.org/officeDocument/2006/relationships/image" Target="../media/image144.svg"/><Relationship Id="rId21" Type="http://schemas.openxmlformats.org/officeDocument/2006/relationships/image" Target="../media/image143.svg"/><Relationship Id="rId7" Type="http://schemas.openxmlformats.org/officeDocument/2006/relationships/image" Target="../media/image160.svg"/><Relationship Id="rId12" Type="http://schemas.openxmlformats.org/officeDocument/2006/relationships/image" Target="../media/image59.svg"/><Relationship Id="rId17" Type="http://schemas.openxmlformats.org/officeDocument/2006/relationships/image" Target="../media/image76.svg"/><Relationship Id="rId25" Type="http://schemas.openxmlformats.org/officeDocument/2006/relationships/image" Target="../media/image68.png"/><Relationship Id="rId2" Type="http://schemas.openxmlformats.org/officeDocument/2006/relationships/image" Target="../media/image56.png"/><Relationship Id="rId16" Type="http://schemas.openxmlformats.org/officeDocument/2006/relationships/image" Target="../media/image75.png"/><Relationship Id="rId20" Type="http://schemas.openxmlformats.org/officeDocument/2006/relationships/image" Target="../media/image142.png"/><Relationship Id="rId1" Type="http://schemas.openxmlformats.org/officeDocument/2006/relationships/slideLayout" Target="../slideLayouts/slideLayout12.xml"/><Relationship Id="rId6" Type="http://schemas.openxmlformats.org/officeDocument/2006/relationships/image" Target="../media/image159.png"/><Relationship Id="rId11" Type="http://schemas.openxmlformats.org/officeDocument/2006/relationships/image" Target="../media/image162.svg"/><Relationship Id="rId24" Type="http://schemas.openxmlformats.org/officeDocument/2006/relationships/image" Target="../media/image67.svg"/><Relationship Id="rId5" Type="http://schemas.openxmlformats.org/officeDocument/2006/relationships/image" Target="../media/image145.svg"/><Relationship Id="rId15" Type="http://schemas.openxmlformats.org/officeDocument/2006/relationships/image" Target="../media/image57.svg"/><Relationship Id="rId23" Type="http://schemas.openxmlformats.org/officeDocument/2006/relationships/image" Target="../media/image66.png"/><Relationship Id="rId10" Type="http://schemas.openxmlformats.org/officeDocument/2006/relationships/image" Target="../media/image64.png"/><Relationship Id="rId19" Type="http://schemas.openxmlformats.org/officeDocument/2006/relationships/image" Target="../media/image78.svg"/><Relationship Id="rId4" Type="http://schemas.openxmlformats.org/officeDocument/2006/relationships/image" Target="../media/image58.png"/><Relationship Id="rId9" Type="http://schemas.openxmlformats.org/officeDocument/2006/relationships/image" Target="../media/image161.svg"/><Relationship Id="rId14" Type="http://schemas.openxmlformats.org/officeDocument/2006/relationships/image" Target="../media/image163.svg"/><Relationship Id="rId22" Type="http://schemas.openxmlformats.org/officeDocument/2006/relationships/image" Target="../media/image8.png"/><Relationship Id="rId27" Type="http://schemas.openxmlformats.org/officeDocument/2006/relationships/image" Target="../media/image9.png"/></Relationships>
</file>

<file path=ppt/slides/_rels/slide42.xml.rels><?xml version="1.0" encoding="UTF-8" standalone="yes"?>
<Relationships xmlns="http://schemas.openxmlformats.org/package/2006/relationships"><Relationship Id="rId8" Type="http://schemas.openxmlformats.org/officeDocument/2006/relationships/image" Target="../media/image164.png"/><Relationship Id="rId13" Type="http://schemas.microsoft.com/office/2007/relationships/hdphoto" Target="../media/hdphoto12.wdp"/><Relationship Id="rId18" Type="http://schemas.openxmlformats.org/officeDocument/2006/relationships/image" Target="../media/image170.png"/><Relationship Id="rId3" Type="http://schemas.openxmlformats.org/officeDocument/2006/relationships/image" Target="../media/image66.png"/><Relationship Id="rId7" Type="http://schemas.openxmlformats.org/officeDocument/2006/relationships/image" Target="../media/image9.png"/><Relationship Id="rId12" Type="http://schemas.openxmlformats.org/officeDocument/2006/relationships/image" Target="../media/image167.png"/><Relationship Id="rId17" Type="http://schemas.microsoft.com/office/2007/relationships/hdphoto" Target="../media/hdphoto14.wdp"/><Relationship Id="rId2" Type="http://schemas.openxmlformats.org/officeDocument/2006/relationships/image" Target="../media/image8.png"/><Relationship Id="rId16" Type="http://schemas.openxmlformats.org/officeDocument/2006/relationships/image" Target="../media/image169.png"/><Relationship Id="rId1" Type="http://schemas.openxmlformats.org/officeDocument/2006/relationships/slideLayout" Target="../slideLayouts/slideLayout12.xml"/><Relationship Id="rId6" Type="http://schemas.openxmlformats.org/officeDocument/2006/relationships/image" Target="../media/image69.svg"/><Relationship Id="rId11" Type="http://schemas.microsoft.com/office/2007/relationships/hdphoto" Target="../media/hdphoto11.wdp"/><Relationship Id="rId5" Type="http://schemas.openxmlformats.org/officeDocument/2006/relationships/image" Target="../media/image68.png"/><Relationship Id="rId15" Type="http://schemas.microsoft.com/office/2007/relationships/hdphoto" Target="../media/hdphoto13.wdp"/><Relationship Id="rId10" Type="http://schemas.openxmlformats.org/officeDocument/2006/relationships/image" Target="../media/image166.png"/><Relationship Id="rId19" Type="http://schemas.openxmlformats.org/officeDocument/2006/relationships/image" Target="../media/image171.svg"/><Relationship Id="rId4" Type="http://schemas.openxmlformats.org/officeDocument/2006/relationships/image" Target="../media/image67.svg"/><Relationship Id="rId9" Type="http://schemas.openxmlformats.org/officeDocument/2006/relationships/image" Target="../media/image165.svg"/><Relationship Id="rId14" Type="http://schemas.openxmlformats.org/officeDocument/2006/relationships/image" Target="../media/image1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21.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3.png"/><Relationship Id="rId10" Type="http://schemas.openxmlformats.org/officeDocument/2006/relationships/image" Target="../media/image17.svg"/><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4.png"/><Relationship Id="rId10" Type="http://schemas.openxmlformats.org/officeDocument/2006/relationships/image" Target="../media/image17.svg"/><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p:cNvPicPr>
            <a:picLocks noChangeAspect="1"/>
          </p:cNvPicPr>
          <p:nvPr/>
        </p:nvPicPr>
        <p:blipFill rotWithShape="1">
          <a:blip r:embed="rId2"/>
          <a:srcRect t="29292" b="21714"/>
          <a:stretch/>
        </p:blipFill>
        <p:spPr>
          <a:xfrm>
            <a:off x="295914" y="180974"/>
            <a:ext cx="11676309" cy="923925"/>
          </a:xfrm>
          <a:prstGeom prst="rect">
            <a:avLst/>
          </a:prstGeom>
        </p:spPr>
      </p:pic>
      <p:pic>
        <p:nvPicPr>
          <p:cNvPr id="8" name="Obraz 7"/>
          <p:cNvPicPr>
            <a:picLocks noChangeAspect="1"/>
          </p:cNvPicPr>
          <p:nvPr/>
        </p:nvPicPr>
        <p:blipFill>
          <a:blip r:embed="rId3"/>
          <a:stretch>
            <a:fillRect/>
          </a:stretch>
        </p:blipFill>
        <p:spPr>
          <a:xfrm>
            <a:off x="525580" y="1228725"/>
            <a:ext cx="10969326" cy="5629275"/>
          </a:xfrm>
          <a:prstGeom prst="rect">
            <a:avLst/>
          </a:prstGeom>
        </p:spPr>
      </p:pic>
      <p:grpSp>
        <p:nvGrpSpPr>
          <p:cNvPr id="2" name="Grupa 1"/>
          <p:cNvGrpSpPr/>
          <p:nvPr/>
        </p:nvGrpSpPr>
        <p:grpSpPr>
          <a:xfrm>
            <a:off x="295914" y="172953"/>
            <a:ext cx="11676309" cy="6677026"/>
            <a:chOff x="295914" y="172953"/>
            <a:chExt cx="11676309" cy="6677026"/>
          </a:xfrm>
        </p:grpSpPr>
        <p:pic>
          <p:nvPicPr>
            <p:cNvPr id="4" name="Obraz 3"/>
            <p:cNvPicPr>
              <a:picLocks noChangeAspect="1"/>
            </p:cNvPicPr>
            <p:nvPr/>
          </p:nvPicPr>
          <p:blipFill rotWithShape="1">
            <a:blip r:embed="rId2"/>
            <a:srcRect t="29292" b="21714"/>
            <a:stretch/>
          </p:blipFill>
          <p:spPr>
            <a:xfrm>
              <a:off x="295914" y="172953"/>
              <a:ext cx="11676309" cy="923925"/>
            </a:xfrm>
            <a:prstGeom prst="rect">
              <a:avLst/>
            </a:prstGeom>
          </p:spPr>
        </p:pic>
        <p:pic>
          <p:nvPicPr>
            <p:cNvPr id="5" name="Obraz 4"/>
            <p:cNvPicPr>
              <a:picLocks noChangeAspect="1"/>
            </p:cNvPicPr>
            <p:nvPr/>
          </p:nvPicPr>
          <p:blipFill>
            <a:blip r:embed="rId3"/>
            <a:stretch>
              <a:fillRect/>
            </a:stretch>
          </p:blipFill>
          <p:spPr>
            <a:xfrm>
              <a:off x="525580" y="1220704"/>
              <a:ext cx="10969326" cy="5629275"/>
            </a:xfrm>
            <a:prstGeom prst="rect">
              <a:avLst/>
            </a:prstGeom>
          </p:spPr>
        </p:pic>
      </p:grpSp>
    </p:spTree>
    <p:extLst>
      <p:ext uri="{BB962C8B-B14F-4D97-AF65-F5344CB8AC3E}">
        <p14:creationId xmlns:p14="http://schemas.microsoft.com/office/powerpoint/2010/main" val="89950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rostokąt: zaokrąglone rogi 57">
            <a:extLst>
              <a:ext uri="{FF2B5EF4-FFF2-40B4-BE49-F238E27FC236}">
                <a16:creationId xmlns:a16="http://schemas.microsoft.com/office/drawing/2014/main" id="{2A691C58-0D30-E51C-45A9-115D26E665C9}"/>
              </a:ext>
            </a:extLst>
          </p:cNvPr>
          <p:cNvSpPr/>
          <p:nvPr/>
        </p:nvSpPr>
        <p:spPr>
          <a:xfrm>
            <a:off x="8067366"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zaokrąglone rogi 55">
            <a:extLst>
              <a:ext uri="{FF2B5EF4-FFF2-40B4-BE49-F238E27FC236}">
                <a16:creationId xmlns:a16="http://schemas.microsoft.com/office/drawing/2014/main" id="{FD640FF9-674A-427C-CEE4-F07944FD8AC7}"/>
              </a:ext>
            </a:extLst>
          </p:cNvPr>
          <p:cNvSpPr/>
          <p:nvPr/>
        </p:nvSpPr>
        <p:spPr>
          <a:xfrm>
            <a:off x="4396621"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3AF5C216-49CF-191C-2759-5FF659A596D0}"/>
              </a:ext>
            </a:extLst>
          </p:cNvPr>
          <p:cNvSpPr/>
          <p:nvPr/>
        </p:nvSpPr>
        <p:spPr>
          <a:xfrm>
            <a:off x="851898" y="1859167"/>
            <a:ext cx="3044241" cy="677335"/>
          </a:xfrm>
          <a:prstGeom prst="roundRect">
            <a:avLst>
              <a:gd name="adj" fmla="val 30924"/>
            </a:avLst>
          </a:prstGeom>
          <a:solidFill>
            <a:schemeClr val="accent3">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35" name="pole tekstowe 34">
            <a:extLst>
              <a:ext uri="{FF2B5EF4-FFF2-40B4-BE49-F238E27FC236}">
                <a16:creationId xmlns:a16="http://schemas.microsoft.com/office/drawing/2014/main" id="{35DC908C-789E-6DA1-B91C-1205204E144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2" name="Prostokąt: zaokrąglone rogi 1">
            <a:extLst>
              <a:ext uri="{FF2B5EF4-FFF2-40B4-BE49-F238E27FC236}">
                <a16:creationId xmlns:a16="http://schemas.microsoft.com/office/drawing/2014/main" id="{56CD6135-EFBC-DE27-505D-BDF7DD212740}"/>
              </a:ext>
            </a:extLst>
          </p:cNvPr>
          <p:cNvSpPr/>
          <p:nvPr/>
        </p:nvSpPr>
        <p:spPr>
          <a:xfrm>
            <a:off x="351416" y="2295942"/>
            <a:ext cx="11489167" cy="4387714"/>
          </a:xfrm>
          <a:prstGeom prst="roundRect">
            <a:avLst>
              <a:gd name="adj" fmla="val 979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9" name="Prostokąt: zaokrąglone rogi 58">
            <a:extLst>
              <a:ext uri="{FF2B5EF4-FFF2-40B4-BE49-F238E27FC236}">
                <a16:creationId xmlns:a16="http://schemas.microsoft.com/office/drawing/2014/main" id="{73DA2D1E-31F2-9860-C9FA-7708791D7ED2}"/>
              </a:ext>
            </a:extLst>
          </p:cNvPr>
          <p:cNvSpPr/>
          <p:nvPr/>
        </p:nvSpPr>
        <p:spPr>
          <a:xfrm>
            <a:off x="448700" y="1088052"/>
            <a:ext cx="8684195" cy="527324"/>
          </a:xfrm>
          <a:prstGeom prst="roundRect">
            <a:avLst>
              <a:gd name="adj" fmla="val 28245"/>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pl-PL" sz="1600">
                <a:solidFill>
                  <a:schemeClr val="tx1"/>
                </a:solidFill>
              </a:rPr>
              <a:t>Rozpoczynając prace analityczne nad zbudowaniem środowiska do funkcjonowania ESG mieliśmy 3 możliwości do wyboru…</a:t>
            </a:r>
          </a:p>
        </p:txBody>
      </p:sp>
      <p:sp>
        <p:nvSpPr>
          <p:cNvPr id="60" name="Prostokąt 59">
            <a:extLst>
              <a:ext uri="{FF2B5EF4-FFF2-40B4-BE49-F238E27FC236}">
                <a16:creationId xmlns:a16="http://schemas.microsoft.com/office/drawing/2014/main" id="{11EF02CF-A6A2-90D1-C862-E5369BEFA8C2}"/>
              </a:ext>
            </a:extLst>
          </p:cNvPr>
          <p:cNvSpPr/>
          <p:nvPr/>
        </p:nvSpPr>
        <p:spPr>
          <a:xfrm>
            <a:off x="470275" y="1150316"/>
            <a:ext cx="18000" cy="396000"/>
          </a:xfrm>
          <a:prstGeom prst="rect">
            <a:avLst/>
          </a:prstGeom>
          <a:solidFill>
            <a:srgbClr val="FBAB28"/>
          </a:solidFill>
          <a:ln>
            <a:solidFill>
              <a:srgbClr val="FBAB2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61" name="pole tekstowe 60">
            <a:extLst>
              <a:ext uri="{FF2B5EF4-FFF2-40B4-BE49-F238E27FC236}">
                <a16:creationId xmlns:a16="http://schemas.microsoft.com/office/drawing/2014/main" id="{65CCB999-7DF1-7566-F246-E2F257502D59}"/>
              </a:ext>
            </a:extLst>
          </p:cNvPr>
          <p:cNvSpPr txBox="1"/>
          <p:nvPr/>
        </p:nvSpPr>
        <p:spPr>
          <a:xfrm>
            <a:off x="961480" y="2644330"/>
            <a:ext cx="9362304" cy="830997"/>
          </a:xfrm>
          <a:prstGeom prst="rect">
            <a:avLst/>
          </a:prstGeom>
          <a:noFill/>
        </p:spPr>
        <p:txBody>
          <a:bodyPr wrap="square" rtlCol="0">
            <a:spAutoFit/>
          </a:bodyPr>
          <a:lstStyle/>
          <a:p>
            <a:r>
              <a:rPr lang="pl-PL" sz="1600"/>
              <a:t>Manualne </a:t>
            </a:r>
            <a:r>
              <a:rPr lang="pl-PL" sz="1600" b="1">
                <a:solidFill>
                  <a:srgbClr val="FFC412"/>
                </a:solidFill>
              </a:rPr>
              <a:t>zbieranie danych</a:t>
            </a:r>
            <a:r>
              <a:rPr lang="pl-PL" sz="1600"/>
              <a:t> z całej organizacji (z prywatnych plików Excel / Word / Folderów) a następnie ich </a:t>
            </a:r>
            <a:r>
              <a:rPr lang="pl-PL" sz="1600" b="1">
                <a:solidFill>
                  <a:srgbClr val="FFC412"/>
                </a:solidFill>
              </a:rPr>
              <a:t>przesyłanie i potwierdzanie</a:t>
            </a:r>
            <a:r>
              <a:rPr lang="pl-PL" sz="1600"/>
              <a:t> mailowo oraz </a:t>
            </a:r>
            <a:r>
              <a:rPr lang="pl-PL" sz="1600" b="1">
                <a:solidFill>
                  <a:srgbClr val="FFC412"/>
                </a:solidFill>
              </a:rPr>
              <a:t>przeliczanie i przechowywanie </a:t>
            </a:r>
            <a:r>
              <a:rPr lang="pl-PL" sz="1600"/>
              <a:t>na współdzielonych plikach lub listach na </a:t>
            </a:r>
            <a:r>
              <a:rPr lang="pl-PL" sz="1600" err="1"/>
              <a:t>Sharepoint</a:t>
            </a:r>
            <a:r>
              <a:rPr lang="pl-PL" sz="1600"/>
              <a:t>.</a:t>
            </a:r>
          </a:p>
        </p:txBody>
      </p:sp>
      <p:sp>
        <p:nvSpPr>
          <p:cNvPr id="96" name="Prostokąt: zaokrąglone rogi 95">
            <a:extLst>
              <a:ext uri="{FF2B5EF4-FFF2-40B4-BE49-F238E27FC236}">
                <a16:creationId xmlns:a16="http://schemas.microsoft.com/office/drawing/2014/main" id="{6040D611-3FA2-5DBA-4849-C1A8E5ED438A}"/>
              </a:ext>
            </a:extLst>
          </p:cNvPr>
          <p:cNvSpPr/>
          <p:nvPr/>
        </p:nvSpPr>
        <p:spPr>
          <a:xfrm>
            <a:off x="961479" y="3727957"/>
            <a:ext cx="10406345" cy="2953005"/>
          </a:xfrm>
          <a:prstGeom prst="roundRect">
            <a:avLst>
              <a:gd name="adj" fmla="val 9599"/>
            </a:avLst>
          </a:prstGeom>
          <a:solidFill>
            <a:schemeClr val="bg1"/>
          </a:solidFill>
          <a:ln w="3175">
            <a:solidFill>
              <a:schemeClr val="bg1">
                <a:lumMod val="90000"/>
              </a:schemeClr>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62" name="Obraz 61">
            <a:extLst>
              <a:ext uri="{FF2B5EF4-FFF2-40B4-BE49-F238E27FC236}">
                <a16:creationId xmlns:a16="http://schemas.microsoft.com/office/drawing/2014/main" id="{55E25F28-5436-0C33-4E67-7FDEE2C2BED6}"/>
              </a:ext>
            </a:extLst>
          </p:cNvPr>
          <p:cNvPicPr>
            <a:picLocks noChangeAspect="1"/>
          </p:cNvPicPr>
          <p:nvPr/>
        </p:nvPicPr>
        <p:blipFill>
          <a:blip r:embed="rId4"/>
          <a:stretch>
            <a:fillRect/>
          </a:stretch>
        </p:blipFill>
        <p:spPr>
          <a:xfrm>
            <a:off x="2066530" y="4918979"/>
            <a:ext cx="422648" cy="354013"/>
          </a:xfrm>
          <a:prstGeom prst="rect">
            <a:avLst/>
          </a:prstGeom>
        </p:spPr>
      </p:pic>
      <p:pic>
        <p:nvPicPr>
          <p:cNvPr id="63" name="Obraz 62">
            <a:extLst>
              <a:ext uri="{FF2B5EF4-FFF2-40B4-BE49-F238E27FC236}">
                <a16:creationId xmlns:a16="http://schemas.microsoft.com/office/drawing/2014/main" id="{9361BE3F-F4AD-5A60-5DBC-1BF504AFCE23}"/>
              </a:ext>
            </a:extLst>
          </p:cNvPr>
          <p:cNvPicPr>
            <a:picLocks noChangeAspect="1"/>
          </p:cNvPicPr>
          <p:nvPr/>
        </p:nvPicPr>
        <p:blipFill>
          <a:blip r:embed="rId5"/>
          <a:stretch>
            <a:fillRect/>
          </a:stretch>
        </p:blipFill>
        <p:spPr>
          <a:xfrm>
            <a:off x="2575499" y="5265651"/>
            <a:ext cx="333616" cy="336443"/>
          </a:xfrm>
          <a:prstGeom prst="rect">
            <a:avLst/>
          </a:prstGeom>
        </p:spPr>
      </p:pic>
      <p:pic>
        <p:nvPicPr>
          <p:cNvPr id="64" name="Obraz 63">
            <a:extLst>
              <a:ext uri="{FF2B5EF4-FFF2-40B4-BE49-F238E27FC236}">
                <a16:creationId xmlns:a16="http://schemas.microsoft.com/office/drawing/2014/main" id="{3728D36C-2CF1-52D6-B997-6726630B3CD0}"/>
              </a:ext>
            </a:extLst>
          </p:cNvPr>
          <p:cNvPicPr>
            <a:picLocks noChangeAspect="1"/>
          </p:cNvPicPr>
          <p:nvPr/>
        </p:nvPicPr>
        <p:blipFill>
          <a:blip r:embed="rId4"/>
          <a:stretch>
            <a:fillRect/>
          </a:stretch>
        </p:blipFill>
        <p:spPr>
          <a:xfrm>
            <a:off x="2336340" y="5709704"/>
            <a:ext cx="422648" cy="354013"/>
          </a:xfrm>
          <a:prstGeom prst="rect">
            <a:avLst/>
          </a:prstGeom>
        </p:spPr>
      </p:pic>
      <p:pic>
        <p:nvPicPr>
          <p:cNvPr id="65" name="Obraz 64">
            <a:extLst>
              <a:ext uri="{FF2B5EF4-FFF2-40B4-BE49-F238E27FC236}">
                <a16:creationId xmlns:a16="http://schemas.microsoft.com/office/drawing/2014/main" id="{2C690FCD-5E53-1BAF-1908-B6E9300E49B2}"/>
              </a:ext>
            </a:extLst>
          </p:cNvPr>
          <p:cNvPicPr>
            <a:picLocks noChangeAspect="1"/>
          </p:cNvPicPr>
          <p:nvPr/>
        </p:nvPicPr>
        <p:blipFill>
          <a:blip r:embed="rId4"/>
          <a:stretch>
            <a:fillRect/>
          </a:stretch>
        </p:blipFill>
        <p:spPr>
          <a:xfrm>
            <a:off x="1103455" y="5925370"/>
            <a:ext cx="422648" cy="354013"/>
          </a:xfrm>
          <a:prstGeom prst="rect">
            <a:avLst/>
          </a:prstGeom>
        </p:spPr>
      </p:pic>
      <p:pic>
        <p:nvPicPr>
          <p:cNvPr id="66" name="Obraz 65">
            <a:extLst>
              <a:ext uri="{FF2B5EF4-FFF2-40B4-BE49-F238E27FC236}">
                <a16:creationId xmlns:a16="http://schemas.microsoft.com/office/drawing/2014/main" id="{12F22C45-3C5E-7B4B-6F9A-9C90CDD075CA}"/>
              </a:ext>
            </a:extLst>
          </p:cNvPr>
          <p:cNvPicPr>
            <a:picLocks noChangeAspect="1"/>
          </p:cNvPicPr>
          <p:nvPr/>
        </p:nvPicPr>
        <p:blipFill>
          <a:blip r:embed="rId4"/>
          <a:stretch>
            <a:fillRect/>
          </a:stretch>
        </p:blipFill>
        <p:spPr>
          <a:xfrm>
            <a:off x="2056216" y="6193033"/>
            <a:ext cx="422648" cy="354013"/>
          </a:xfrm>
          <a:prstGeom prst="rect">
            <a:avLst/>
          </a:prstGeom>
        </p:spPr>
      </p:pic>
      <p:pic>
        <p:nvPicPr>
          <p:cNvPr id="67" name="Obraz 66">
            <a:extLst>
              <a:ext uri="{FF2B5EF4-FFF2-40B4-BE49-F238E27FC236}">
                <a16:creationId xmlns:a16="http://schemas.microsoft.com/office/drawing/2014/main" id="{ACE93356-647A-56D4-4F02-765FE0C4EABB}"/>
              </a:ext>
            </a:extLst>
          </p:cNvPr>
          <p:cNvPicPr>
            <a:picLocks noChangeAspect="1"/>
          </p:cNvPicPr>
          <p:nvPr/>
        </p:nvPicPr>
        <p:blipFill>
          <a:blip r:embed="rId4"/>
          <a:stretch>
            <a:fillRect/>
          </a:stretch>
        </p:blipFill>
        <p:spPr>
          <a:xfrm>
            <a:off x="2943273" y="5839020"/>
            <a:ext cx="422648" cy="354013"/>
          </a:xfrm>
          <a:prstGeom prst="rect">
            <a:avLst/>
          </a:prstGeom>
        </p:spPr>
      </p:pic>
      <p:pic>
        <p:nvPicPr>
          <p:cNvPr id="68" name="Obraz 67">
            <a:extLst>
              <a:ext uri="{FF2B5EF4-FFF2-40B4-BE49-F238E27FC236}">
                <a16:creationId xmlns:a16="http://schemas.microsoft.com/office/drawing/2014/main" id="{6A7B88C8-717C-79A0-E8E0-E7F958B6C7B2}"/>
              </a:ext>
            </a:extLst>
          </p:cNvPr>
          <p:cNvPicPr>
            <a:picLocks noChangeAspect="1"/>
          </p:cNvPicPr>
          <p:nvPr/>
        </p:nvPicPr>
        <p:blipFill>
          <a:blip r:embed="rId4"/>
          <a:stretch>
            <a:fillRect/>
          </a:stretch>
        </p:blipFill>
        <p:spPr>
          <a:xfrm>
            <a:off x="1736366" y="5839020"/>
            <a:ext cx="422648" cy="354013"/>
          </a:xfrm>
          <a:prstGeom prst="rect">
            <a:avLst/>
          </a:prstGeom>
        </p:spPr>
      </p:pic>
      <p:pic>
        <p:nvPicPr>
          <p:cNvPr id="69" name="Obraz 68">
            <a:extLst>
              <a:ext uri="{FF2B5EF4-FFF2-40B4-BE49-F238E27FC236}">
                <a16:creationId xmlns:a16="http://schemas.microsoft.com/office/drawing/2014/main" id="{AD3FE2C7-9D2E-FA4F-F541-B911119D27AA}"/>
              </a:ext>
            </a:extLst>
          </p:cNvPr>
          <p:cNvPicPr>
            <a:picLocks noChangeAspect="1"/>
          </p:cNvPicPr>
          <p:nvPr/>
        </p:nvPicPr>
        <p:blipFill>
          <a:blip r:embed="rId4"/>
          <a:stretch>
            <a:fillRect/>
          </a:stretch>
        </p:blipFill>
        <p:spPr>
          <a:xfrm>
            <a:off x="2571006" y="6086582"/>
            <a:ext cx="422648" cy="354013"/>
          </a:xfrm>
          <a:prstGeom prst="rect">
            <a:avLst/>
          </a:prstGeom>
        </p:spPr>
      </p:pic>
      <p:pic>
        <p:nvPicPr>
          <p:cNvPr id="70" name="Obraz 69">
            <a:extLst>
              <a:ext uri="{FF2B5EF4-FFF2-40B4-BE49-F238E27FC236}">
                <a16:creationId xmlns:a16="http://schemas.microsoft.com/office/drawing/2014/main" id="{41C37311-330A-F86B-2A03-579AE2612696}"/>
              </a:ext>
            </a:extLst>
          </p:cNvPr>
          <p:cNvPicPr>
            <a:picLocks noChangeAspect="1"/>
          </p:cNvPicPr>
          <p:nvPr/>
        </p:nvPicPr>
        <p:blipFill>
          <a:blip r:embed="rId4"/>
          <a:stretch>
            <a:fillRect/>
          </a:stretch>
        </p:blipFill>
        <p:spPr>
          <a:xfrm>
            <a:off x="2471861" y="4840736"/>
            <a:ext cx="422648" cy="354013"/>
          </a:xfrm>
          <a:prstGeom prst="rect">
            <a:avLst/>
          </a:prstGeom>
        </p:spPr>
      </p:pic>
      <p:pic>
        <p:nvPicPr>
          <p:cNvPr id="71" name="Obraz 70">
            <a:extLst>
              <a:ext uri="{FF2B5EF4-FFF2-40B4-BE49-F238E27FC236}">
                <a16:creationId xmlns:a16="http://schemas.microsoft.com/office/drawing/2014/main" id="{6B4B72C4-2D07-FEC8-F9D4-711877277EAF}"/>
              </a:ext>
            </a:extLst>
          </p:cNvPr>
          <p:cNvPicPr>
            <a:picLocks noChangeAspect="1"/>
          </p:cNvPicPr>
          <p:nvPr/>
        </p:nvPicPr>
        <p:blipFill>
          <a:blip r:embed="rId4"/>
          <a:stretch>
            <a:fillRect/>
          </a:stretch>
        </p:blipFill>
        <p:spPr>
          <a:xfrm>
            <a:off x="1304016" y="4849176"/>
            <a:ext cx="422648" cy="297743"/>
          </a:xfrm>
          <a:prstGeom prst="rect">
            <a:avLst/>
          </a:prstGeom>
        </p:spPr>
      </p:pic>
      <p:pic>
        <p:nvPicPr>
          <p:cNvPr id="72" name="Obraz 71">
            <a:extLst>
              <a:ext uri="{FF2B5EF4-FFF2-40B4-BE49-F238E27FC236}">
                <a16:creationId xmlns:a16="http://schemas.microsoft.com/office/drawing/2014/main" id="{93630D9F-CC21-E14E-37A0-EFE264B9E312}"/>
              </a:ext>
            </a:extLst>
          </p:cNvPr>
          <p:cNvPicPr>
            <a:picLocks noChangeAspect="1"/>
          </p:cNvPicPr>
          <p:nvPr/>
        </p:nvPicPr>
        <p:blipFill>
          <a:blip r:embed="rId4"/>
          <a:stretch>
            <a:fillRect/>
          </a:stretch>
        </p:blipFill>
        <p:spPr>
          <a:xfrm>
            <a:off x="1394197" y="5546763"/>
            <a:ext cx="422648" cy="354013"/>
          </a:xfrm>
          <a:prstGeom prst="rect">
            <a:avLst/>
          </a:prstGeom>
        </p:spPr>
      </p:pic>
      <p:pic>
        <p:nvPicPr>
          <p:cNvPr id="73" name="Obraz 72">
            <a:extLst>
              <a:ext uri="{FF2B5EF4-FFF2-40B4-BE49-F238E27FC236}">
                <a16:creationId xmlns:a16="http://schemas.microsoft.com/office/drawing/2014/main" id="{D5921D22-C961-F545-0346-096AB4F55AC9}"/>
              </a:ext>
            </a:extLst>
          </p:cNvPr>
          <p:cNvPicPr>
            <a:picLocks noChangeAspect="1"/>
          </p:cNvPicPr>
          <p:nvPr/>
        </p:nvPicPr>
        <p:blipFill>
          <a:blip r:embed="rId5"/>
          <a:stretch>
            <a:fillRect/>
          </a:stretch>
        </p:blipFill>
        <p:spPr>
          <a:xfrm>
            <a:off x="3140225" y="6316947"/>
            <a:ext cx="333616" cy="336443"/>
          </a:xfrm>
          <a:prstGeom prst="rect">
            <a:avLst/>
          </a:prstGeom>
        </p:spPr>
      </p:pic>
      <p:pic>
        <p:nvPicPr>
          <p:cNvPr id="74" name="Obraz 73">
            <a:extLst>
              <a:ext uri="{FF2B5EF4-FFF2-40B4-BE49-F238E27FC236}">
                <a16:creationId xmlns:a16="http://schemas.microsoft.com/office/drawing/2014/main" id="{D694AA15-CD37-8481-E5A8-B9454456FA0D}"/>
              </a:ext>
            </a:extLst>
          </p:cNvPr>
          <p:cNvPicPr>
            <a:picLocks noChangeAspect="1"/>
          </p:cNvPicPr>
          <p:nvPr/>
        </p:nvPicPr>
        <p:blipFill>
          <a:blip r:embed="rId5"/>
          <a:stretch>
            <a:fillRect/>
          </a:stretch>
        </p:blipFill>
        <p:spPr>
          <a:xfrm>
            <a:off x="1621726" y="5156860"/>
            <a:ext cx="333616" cy="336443"/>
          </a:xfrm>
          <a:prstGeom prst="rect">
            <a:avLst/>
          </a:prstGeom>
        </p:spPr>
      </p:pic>
      <p:pic>
        <p:nvPicPr>
          <p:cNvPr id="75" name="Obraz 74">
            <a:extLst>
              <a:ext uri="{FF2B5EF4-FFF2-40B4-BE49-F238E27FC236}">
                <a16:creationId xmlns:a16="http://schemas.microsoft.com/office/drawing/2014/main" id="{F7B98EB9-CA27-4EAC-DD75-5205189DEA84}"/>
              </a:ext>
            </a:extLst>
          </p:cNvPr>
          <p:cNvPicPr>
            <a:picLocks noChangeAspect="1"/>
          </p:cNvPicPr>
          <p:nvPr/>
        </p:nvPicPr>
        <p:blipFill>
          <a:blip r:embed="rId5"/>
          <a:stretch>
            <a:fillRect/>
          </a:stretch>
        </p:blipFill>
        <p:spPr>
          <a:xfrm>
            <a:off x="3072551" y="4881189"/>
            <a:ext cx="333616" cy="336443"/>
          </a:xfrm>
          <a:prstGeom prst="rect">
            <a:avLst/>
          </a:prstGeom>
        </p:spPr>
      </p:pic>
      <p:pic>
        <p:nvPicPr>
          <p:cNvPr id="76" name="Obraz 75">
            <a:extLst>
              <a:ext uri="{FF2B5EF4-FFF2-40B4-BE49-F238E27FC236}">
                <a16:creationId xmlns:a16="http://schemas.microsoft.com/office/drawing/2014/main" id="{2C45F400-A2C1-AB8D-B43E-0D1728CCB8C9}"/>
              </a:ext>
            </a:extLst>
          </p:cNvPr>
          <p:cNvPicPr>
            <a:picLocks noChangeAspect="1"/>
          </p:cNvPicPr>
          <p:nvPr/>
        </p:nvPicPr>
        <p:blipFill>
          <a:blip r:embed="rId5"/>
          <a:stretch>
            <a:fillRect/>
          </a:stretch>
        </p:blipFill>
        <p:spPr>
          <a:xfrm>
            <a:off x="1551061" y="6308283"/>
            <a:ext cx="333615" cy="326381"/>
          </a:xfrm>
          <a:prstGeom prst="rect">
            <a:avLst/>
          </a:prstGeom>
        </p:spPr>
      </p:pic>
      <p:pic>
        <p:nvPicPr>
          <p:cNvPr id="77" name="Obraz 76">
            <a:extLst>
              <a:ext uri="{FF2B5EF4-FFF2-40B4-BE49-F238E27FC236}">
                <a16:creationId xmlns:a16="http://schemas.microsoft.com/office/drawing/2014/main" id="{A0DA4DE1-57E1-DA82-7580-138BD7159E44}"/>
              </a:ext>
            </a:extLst>
          </p:cNvPr>
          <p:cNvPicPr>
            <a:picLocks noChangeAspect="1"/>
          </p:cNvPicPr>
          <p:nvPr/>
        </p:nvPicPr>
        <p:blipFill>
          <a:blip r:embed="rId6"/>
          <a:stretch>
            <a:fillRect/>
          </a:stretch>
        </p:blipFill>
        <p:spPr>
          <a:xfrm>
            <a:off x="3084027" y="5412457"/>
            <a:ext cx="320568" cy="245333"/>
          </a:xfrm>
          <a:prstGeom prst="rect">
            <a:avLst/>
          </a:prstGeom>
        </p:spPr>
      </p:pic>
      <p:pic>
        <p:nvPicPr>
          <p:cNvPr id="78" name="Obraz 77">
            <a:extLst>
              <a:ext uri="{FF2B5EF4-FFF2-40B4-BE49-F238E27FC236}">
                <a16:creationId xmlns:a16="http://schemas.microsoft.com/office/drawing/2014/main" id="{D5249CFB-6955-BF92-826B-18B8C7A779AA}"/>
              </a:ext>
            </a:extLst>
          </p:cNvPr>
          <p:cNvPicPr>
            <a:picLocks noChangeAspect="1"/>
          </p:cNvPicPr>
          <p:nvPr/>
        </p:nvPicPr>
        <p:blipFill>
          <a:blip r:embed="rId6"/>
          <a:stretch>
            <a:fillRect/>
          </a:stretch>
        </p:blipFill>
        <p:spPr>
          <a:xfrm>
            <a:off x="1169556" y="5216435"/>
            <a:ext cx="320568" cy="245333"/>
          </a:xfrm>
          <a:prstGeom prst="rect">
            <a:avLst/>
          </a:prstGeom>
        </p:spPr>
      </p:pic>
      <p:pic>
        <p:nvPicPr>
          <p:cNvPr id="82" name="Obraz 81">
            <a:extLst>
              <a:ext uri="{FF2B5EF4-FFF2-40B4-BE49-F238E27FC236}">
                <a16:creationId xmlns:a16="http://schemas.microsoft.com/office/drawing/2014/main" id="{C5B80315-0AFE-1021-F0AB-642B4B049B1E}"/>
              </a:ext>
            </a:extLst>
          </p:cNvPr>
          <p:cNvPicPr>
            <a:picLocks noChangeAspect="1"/>
          </p:cNvPicPr>
          <p:nvPr/>
        </p:nvPicPr>
        <p:blipFill>
          <a:blip r:embed="rId6"/>
          <a:stretch>
            <a:fillRect/>
          </a:stretch>
        </p:blipFill>
        <p:spPr>
          <a:xfrm>
            <a:off x="2000400" y="5442835"/>
            <a:ext cx="320568" cy="231840"/>
          </a:xfrm>
          <a:prstGeom prst="rect">
            <a:avLst/>
          </a:prstGeom>
        </p:spPr>
      </p:pic>
      <p:sp>
        <p:nvSpPr>
          <p:cNvPr id="97" name="pole tekstowe 96">
            <a:extLst>
              <a:ext uri="{FF2B5EF4-FFF2-40B4-BE49-F238E27FC236}">
                <a16:creationId xmlns:a16="http://schemas.microsoft.com/office/drawing/2014/main" id="{2842797D-EF90-26C7-CDE6-420C528EF8FA}"/>
              </a:ext>
            </a:extLst>
          </p:cNvPr>
          <p:cNvSpPr txBox="1"/>
          <p:nvPr/>
        </p:nvSpPr>
        <p:spPr>
          <a:xfrm>
            <a:off x="1603785" y="4382470"/>
            <a:ext cx="2473661" cy="338554"/>
          </a:xfrm>
          <a:prstGeom prst="rect">
            <a:avLst/>
          </a:prstGeom>
          <a:noFill/>
        </p:spPr>
        <p:txBody>
          <a:bodyPr wrap="square" rtlCol="0">
            <a:spAutoFit/>
          </a:bodyPr>
          <a:lstStyle/>
          <a:p>
            <a:r>
              <a:rPr lang="pl-PL" sz="1600" i="1"/>
              <a:t>Zbieranie danych</a:t>
            </a:r>
          </a:p>
        </p:txBody>
      </p:sp>
      <p:pic>
        <p:nvPicPr>
          <p:cNvPr id="80" name="Obraz 79">
            <a:extLst>
              <a:ext uri="{FF2B5EF4-FFF2-40B4-BE49-F238E27FC236}">
                <a16:creationId xmlns:a16="http://schemas.microsoft.com/office/drawing/2014/main" id="{AA98CC64-E5EF-D69F-0983-7DB2AB8CC9E5}"/>
              </a:ext>
            </a:extLst>
          </p:cNvPr>
          <p:cNvPicPr>
            <a:picLocks noChangeAspect="1"/>
          </p:cNvPicPr>
          <p:nvPr/>
        </p:nvPicPr>
        <p:blipFill>
          <a:blip r:embed="rId7"/>
          <a:stretch>
            <a:fillRect/>
          </a:stretch>
        </p:blipFill>
        <p:spPr>
          <a:xfrm>
            <a:off x="4704929" y="5240115"/>
            <a:ext cx="568095" cy="364061"/>
          </a:xfrm>
          <a:prstGeom prst="rect">
            <a:avLst/>
          </a:prstGeom>
        </p:spPr>
      </p:pic>
      <p:pic>
        <p:nvPicPr>
          <p:cNvPr id="81" name="Obraz 80">
            <a:extLst>
              <a:ext uri="{FF2B5EF4-FFF2-40B4-BE49-F238E27FC236}">
                <a16:creationId xmlns:a16="http://schemas.microsoft.com/office/drawing/2014/main" id="{E3FBD9C6-DDB0-20AC-38CB-0FC7B141BB9A}"/>
              </a:ext>
            </a:extLst>
          </p:cNvPr>
          <p:cNvPicPr>
            <a:picLocks noChangeAspect="1"/>
          </p:cNvPicPr>
          <p:nvPr/>
        </p:nvPicPr>
        <p:blipFill>
          <a:blip r:embed="rId8"/>
          <a:stretch>
            <a:fillRect/>
          </a:stretch>
        </p:blipFill>
        <p:spPr>
          <a:xfrm>
            <a:off x="6533714" y="5778380"/>
            <a:ext cx="455691" cy="415035"/>
          </a:xfrm>
          <a:prstGeom prst="rect">
            <a:avLst/>
          </a:prstGeom>
        </p:spPr>
      </p:pic>
      <p:pic>
        <p:nvPicPr>
          <p:cNvPr id="83" name="Obraz 82">
            <a:extLst>
              <a:ext uri="{FF2B5EF4-FFF2-40B4-BE49-F238E27FC236}">
                <a16:creationId xmlns:a16="http://schemas.microsoft.com/office/drawing/2014/main" id="{16B09BD8-F40F-BB41-67DD-033B36222C9F}"/>
              </a:ext>
            </a:extLst>
          </p:cNvPr>
          <p:cNvPicPr>
            <a:picLocks noChangeAspect="1"/>
          </p:cNvPicPr>
          <p:nvPr/>
        </p:nvPicPr>
        <p:blipFill>
          <a:blip r:embed="rId8"/>
          <a:stretch>
            <a:fillRect/>
          </a:stretch>
        </p:blipFill>
        <p:spPr>
          <a:xfrm>
            <a:off x="5928863" y="5361077"/>
            <a:ext cx="509693" cy="464219"/>
          </a:xfrm>
          <a:prstGeom prst="rect">
            <a:avLst/>
          </a:prstGeom>
        </p:spPr>
      </p:pic>
      <p:pic>
        <p:nvPicPr>
          <p:cNvPr id="84" name="Obraz 83">
            <a:extLst>
              <a:ext uri="{FF2B5EF4-FFF2-40B4-BE49-F238E27FC236}">
                <a16:creationId xmlns:a16="http://schemas.microsoft.com/office/drawing/2014/main" id="{25DA6546-0B7B-447E-BB22-CF5DEF15B8C7}"/>
              </a:ext>
            </a:extLst>
          </p:cNvPr>
          <p:cNvPicPr>
            <a:picLocks noChangeAspect="1"/>
          </p:cNvPicPr>
          <p:nvPr/>
        </p:nvPicPr>
        <p:blipFill>
          <a:blip r:embed="rId8"/>
          <a:stretch>
            <a:fillRect/>
          </a:stretch>
        </p:blipFill>
        <p:spPr>
          <a:xfrm>
            <a:off x="5954775" y="4813791"/>
            <a:ext cx="509693" cy="464219"/>
          </a:xfrm>
          <a:prstGeom prst="rect">
            <a:avLst/>
          </a:prstGeom>
        </p:spPr>
      </p:pic>
      <p:pic>
        <p:nvPicPr>
          <p:cNvPr id="85" name="Obraz 84">
            <a:extLst>
              <a:ext uri="{FF2B5EF4-FFF2-40B4-BE49-F238E27FC236}">
                <a16:creationId xmlns:a16="http://schemas.microsoft.com/office/drawing/2014/main" id="{6CE8474C-AE42-E8E3-B6B8-59AF7ABA48F8}"/>
              </a:ext>
            </a:extLst>
          </p:cNvPr>
          <p:cNvPicPr>
            <a:picLocks noChangeAspect="1"/>
          </p:cNvPicPr>
          <p:nvPr/>
        </p:nvPicPr>
        <p:blipFill>
          <a:blip r:embed="rId8"/>
          <a:stretch>
            <a:fillRect/>
          </a:stretch>
        </p:blipFill>
        <p:spPr>
          <a:xfrm>
            <a:off x="5300829" y="5613747"/>
            <a:ext cx="509693" cy="464219"/>
          </a:xfrm>
          <a:prstGeom prst="rect">
            <a:avLst/>
          </a:prstGeom>
        </p:spPr>
      </p:pic>
      <p:pic>
        <p:nvPicPr>
          <p:cNvPr id="86" name="Obraz 85">
            <a:extLst>
              <a:ext uri="{FF2B5EF4-FFF2-40B4-BE49-F238E27FC236}">
                <a16:creationId xmlns:a16="http://schemas.microsoft.com/office/drawing/2014/main" id="{B6E4E211-121E-EE48-10BD-82887FC3AD75}"/>
              </a:ext>
            </a:extLst>
          </p:cNvPr>
          <p:cNvPicPr>
            <a:picLocks noChangeAspect="1"/>
          </p:cNvPicPr>
          <p:nvPr/>
        </p:nvPicPr>
        <p:blipFill>
          <a:blip r:embed="rId8"/>
          <a:stretch>
            <a:fillRect/>
          </a:stretch>
        </p:blipFill>
        <p:spPr>
          <a:xfrm>
            <a:off x="6839633" y="5323723"/>
            <a:ext cx="509693" cy="464219"/>
          </a:xfrm>
          <a:prstGeom prst="rect">
            <a:avLst/>
          </a:prstGeom>
        </p:spPr>
      </p:pic>
      <p:pic>
        <p:nvPicPr>
          <p:cNvPr id="87" name="Obraz 86">
            <a:extLst>
              <a:ext uri="{FF2B5EF4-FFF2-40B4-BE49-F238E27FC236}">
                <a16:creationId xmlns:a16="http://schemas.microsoft.com/office/drawing/2014/main" id="{2739E8E1-F852-82FA-6BBC-83DA6607A95C}"/>
              </a:ext>
            </a:extLst>
          </p:cNvPr>
          <p:cNvPicPr>
            <a:picLocks noChangeAspect="1"/>
          </p:cNvPicPr>
          <p:nvPr/>
        </p:nvPicPr>
        <p:blipFill>
          <a:blip r:embed="rId8"/>
          <a:stretch>
            <a:fillRect/>
          </a:stretch>
        </p:blipFill>
        <p:spPr>
          <a:xfrm rot="19649238">
            <a:off x="5878661" y="5979833"/>
            <a:ext cx="514175" cy="450405"/>
          </a:xfrm>
          <a:prstGeom prst="rect">
            <a:avLst/>
          </a:prstGeom>
        </p:spPr>
      </p:pic>
      <p:pic>
        <p:nvPicPr>
          <p:cNvPr id="94" name="Obraz 93">
            <a:extLst>
              <a:ext uri="{FF2B5EF4-FFF2-40B4-BE49-F238E27FC236}">
                <a16:creationId xmlns:a16="http://schemas.microsoft.com/office/drawing/2014/main" id="{D8AC963B-BB39-A5A8-9589-533931CDF305}"/>
              </a:ext>
            </a:extLst>
          </p:cNvPr>
          <p:cNvPicPr>
            <a:picLocks noChangeAspect="1"/>
          </p:cNvPicPr>
          <p:nvPr/>
        </p:nvPicPr>
        <p:blipFill>
          <a:blip r:embed="rId7"/>
          <a:stretch>
            <a:fillRect/>
          </a:stretch>
        </p:blipFill>
        <p:spPr>
          <a:xfrm rot="12423207">
            <a:off x="5198215" y="6075335"/>
            <a:ext cx="568095" cy="364061"/>
          </a:xfrm>
          <a:prstGeom prst="rect">
            <a:avLst/>
          </a:prstGeom>
        </p:spPr>
      </p:pic>
      <p:pic>
        <p:nvPicPr>
          <p:cNvPr id="95" name="Obraz 94">
            <a:extLst>
              <a:ext uri="{FF2B5EF4-FFF2-40B4-BE49-F238E27FC236}">
                <a16:creationId xmlns:a16="http://schemas.microsoft.com/office/drawing/2014/main" id="{A4F46CC8-9ED0-0E64-1728-A360816727A1}"/>
              </a:ext>
            </a:extLst>
          </p:cNvPr>
          <p:cNvPicPr>
            <a:picLocks noChangeAspect="1"/>
          </p:cNvPicPr>
          <p:nvPr/>
        </p:nvPicPr>
        <p:blipFill>
          <a:blip r:embed="rId7"/>
          <a:stretch>
            <a:fillRect/>
          </a:stretch>
        </p:blipFill>
        <p:spPr>
          <a:xfrm rot="12169357">
            <a:off x="6721756" y="4796026"/>
            <a:ext cx="568095" cy="364061"/>
          </a:xfrm>
          <a:prstGeom prst="rect">
            <a:avLst/>
          </a:prstGeom>
        </p:spPr>
      </p:pic>
      <p:pic>
        <p:nvPicPr>
          <p:cNvPr id="112" name="Obraz 111">
            <a:extLst>
              <a:ext uri="{FF2B5EF4-FFF2-40B4-BE49-F238E27FC236}">
                <a16:creationId xmlns:a16="http://schemas.microsoft.com/office/drawing/2014/main" id="{070E063B-8C30-5FDA-A75E-DE25F7E59B5A}"/>
              </a:ext>
            </a:extLst>
          </p:cNvPr>
          <p:cNvPicPr>
            <a:picLocks noChangeAspect="1"/>
          </p:cNvPicPr>
          <p:nvPr/>
        </p:nvPicPr>
        <p:blipFill>
          <a:blip r:embed="rId8"/>
          <a:stretch>
            <a:fillRect/>
          </a:stretch>
        </p:blipFill>
        <p:spPr>
          <a:xfrm>
            <a:off x="5184560" y="4848027"/>
            <a:ext cx="509693" cy="464219"/>
          </a:xfrm>
          <a:prstGeom prst="rect">
            <a:avLst/>
          </a:prstGeom>
        </p:spPr>
      </p:pic>
      <p:pic>
        <p:nvPicPr>
          <p:cNvPr id="79" name="Picture 4">
            <a:extLst>
              <a:ext uri="{FF2B5EF4-FFF2-40B4-BE49-F238E27FC236}">
                <a16:creationId xmlns:a16="http://schemas.microsoft.com/office/drawing/2014/main" id="{DDE23BAF-B587-EC61-D1C6-F661EF6A36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9292" y="5687156"/>
            <a:ext cx="351653" cy="34362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29FC4369-DA1B-AE70-1A0A-5B4ACDBA1E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0022" y="5113286"/>
            <a:ext cx="351653" cy="34362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a:extLst>
              <a:ext uri="{FF2B5EF4-FFF2-40B4-BE49-F238E27FC236}">
                <a16:creationId xmlns:a16="http://schemas.microsoft.com/office/drawing/2014/main" id="{476A3742-17CC-D131-BD01-8BF93327F3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9725" y="5650046"/>
            <a:ext cx="351653" cy="343620"/>
          </a:xfrm>
          <a:prstGeom prst="rect">
            <a:avLst/>
          </a:prstGeom>
          <a:noFill/>
          <a:extLst>
            <a:ext uri="{909E8E84-426E-40DD-AFC4-6F175D3DCCD1}">
              <a14:hiddenFill xmlns:a14="http://schemas.microsoft.com/office/drawing/2010/main">
                <a:solidFill>
                  <a:srgbClr val="FFFFFF"/>
                </a:solidFill>
              </a14:hiddenFill>
            </a:ext>
          </a:extLst>
        </p:spPr>
      </p:pic>
      <p:pic>
        <p:nvPicPr>
          <p:cNvPr id="90" name="Obraz 89">
            <a:extLst>
              <a:ext uri="{FF2B5EF4-FFF2-40B4-BE49-F238E27FC236}">
                <a16:creationId xmlns:a16="http://schemas.microsoft.com/office/drawing/2014/main" id="{B92AD3E9-3BFF-5C65-208E-C91A42E45E44}"/>
              </a:ext>
            </a:extLst>
          </p:cNvPr>
          <p:cNvPicPr>
            <a:picLocks noChangeAspect="1"/>
          </p:cNvPicPr>
          <p:nvPr/>
        </p:nvPicPr>
        <p:blipFill>
          <a:blip r:embed="rId4"/>
          <a:stretch>
            <a:fillRect/>
          </a:stretch>
        </p:blipFill>
        <p:spPr>
          <a:xfrm>
            <a:off x="9132895" y="5056343"/>
            <a:ext cx="422648" cy="354013"/>
          </a:xfrm>
          <a:prstGeom prst="rect">
            <a:avLst/>
          </a:prstGeom>
        </p:spPr>
      </p:pic>
      <p:pic>
        <p:nvPicPr>
          <p:cNvPr id="91" name="Obraz 90">
            <a:extLst>
              <a:ext uri="{FF2B5EF4-FFF2-40B4-BE49-F238E27FC236}">
                <a16:creationId xmlns:a16="http://schemas.microsoft.com/office/drawing/2014/main" id="{BB761C1D-0E9F-AFB6-11F8-074E815BDFCA}"/>
              </a:ext>
            </a:extLst>
          </p:cNvPr>
          <p:cNvPicPr>
            <a:picLocks noChangeAspect="1"/>
          </p:cNvPicPr>
          <p:nvPr/>
        </p:nvPicPr>
        <p:blipFill>
          <a:blip r:embed="rId4"/>
          <a:stretch>
            <a:fillRect/>
          </a:stretch>
        </p:blipFill>
        <p:spPr>
          <a:xfrm>
            <a:off x="10330003" y="6131155"/>
            <a:ext cx="422648" cy="354013"/>
          </a:xfrm>
          <a:prstGeom prst="rect">
            <a:avLst/>
          </a:prstGeom>
        </p:spPr>
      </p:pic>
      <p:pic>
        <p:nvPicPr>
          <p:cNvPr id="92" name="Obraz 91">
            <a:extLst>
              <a:ext uri="{FF2B5EF4-FFF2-40B4-BE49-F238E27FC236}">
                <a16:creationId xmlns:a16="http://schemas.microsoft.com/office/drawing/2014/main" id="{88FA3498-591A-283F-0457-30FC34C44893}"/>
              </a:ext>
            </a:extLst>
          </p:cNvPr>
          <p:cNvPicPr>
            <a:picLocks noChangeAspect="1"/>
          </p:cNvPicPr>
          <p:nvPr/>
        </p:nvPicPr>
        <p:blipFill>
          <a:blip r:embed="rId5"/>
          <a:stretch>
            <a:fillRect/>
          </a:stretch>
        </p:blipFill>
        <p:spPr>
          <a:xfrm>
            <a:off x="10547831" y="5300403"/>
            <a:ext cx="333616" cy="336443"/>
          </a:xfrm>
          <a:prstGeom prst="rect">
            <a:avLst/>
          </a:prstGeom>
        </p:spPr>
      </p:pic>
      <p:pic>
        <p:nvPicPr>
          <p:cNvPr id="93" name="Obraz 92">
            <a:extLst>
              <a:ext uri="{FF2B5EF4-FFF2-40B4-BE49-F238E27FC236}">
                <a16:creationId xmlns:a16="http://schemas.microsoft.com/office/drawing/2014/main" id="{F1D34413-0399-32C3-169B-4BD506086DD1}"/>
              </a:ext>
            </a:extLst>
          </p:cNvPr>
          <p:cNvPicPr>
            <a:picLocks noChangeAspect="1"/>
          </p:cNvPicPr>
          <p:nvPr/>
        </p:nvPicPr>
        <p:blipFill>
          <a:blip r:embed="rId6"/>
          <a:stretch>
            <a:fillRect/>
          </a:stretch>
        </p:blipFill>
        <p:spPr>
          <a:xfrm>
            <a:off x="8824842" y="5429342"/>
            <a:ext cx="320568" cy="245333"/>
          </a:xfrm>
          <a:prstGeom prst="rect">
            <a:avLst/>
          </a:prstGeom>
        </p:spPr>
      </p:pic>
      <p:pic>
        <p:nvPicPr>
          <p:cNvPr id="102" name="Obraz 101">
            <a:extLst>
              <a:ext uri="{FF2B5EF4-FFF2-40B4-BE49-F238E27FC236}">
                <a16:creationId xmlns:a16="http://schemas.microsoft.com/office/drawing/2014/main" id="{6A3D9F21-5774-60CC-0DD0-142E964DAEB2}"/>
              </a:ext>
            </a:extLst>
          </p:cNvPr>
          <p:cNvPicPr>
            <a:picLocks noChangeAspect="1"/>
          </p:cNvPicPr>
          <p:nvPr/>
        </p:nvPicPr>
        <p:blipFill>
          <a:blip r:embed="rId10"/>
          <a:stretch>
            <a:fillRect/>
          </a:stretch>
        </p:blipFill>
        <p:spPr>
          <a:xfrm>
            <a:off x="9686608" y="6030909"/>
            <a:ext cx="491367" cy="519715"/>
          </a:xfrm>
          <a:prstGeom prst="rect">
            <a:avLst/>
          </a:prstGeom>
        </p:spPr>
      </p:pic>
      <p:pic>
        <p:nvPicPr>
          <p:cNvPr id="103" name="Obraz 102">
            <a:extLst>
              <a:ext uri="{FF2B5EF4-FFF2-40B4-BE49-F238E27FC236}">
                <a16:creationId xmlns:a16="http://schemas.microsoft.com/office/drawing/2014/main" id="{7268FBFD-5E38-2A3F-C17A-002B43DD87BA}"/>
              </a:ext>
            </a:extLst>
          </p:cNvPr>
          <p:cNvPicPr>
            <a:picLocks noChangeAspect="1"/>
          </p:cNvPicPr>
          <p:nvPr/>
        </p:nvPicPr>
        <p:blipFill>
          <a:blip r:embed="rId10"/>
          <a:stretch>
            <a:fillRect/>
          </a:stretch>
        </p:blipFill>
        <p:spPr>
          <a:xfrm>
            <a:off x="9676573" y="5037804"/>
            <a:ext cx="491367" cy="519715"/>
          </a:xfrm>
          <a:prstGeom prst="rect">
            <a:avLst/>
          </a:prstGeom>
        </p:spPr>
      </p:pic>
      <p:pic>
        <p:nvPicPr>
          <p:cNvPr id="104" name="Obraz 103">
            <a:extLst>
              <a:ext uri="{FF2B5EF4-FFF2-40B4-BE49-F238E27FC236}">
                <a16:creationId xmlns:a16="http://schemas.microsoft.com/office/drawing/2014/main" id="{83FC2624-9D08-C712-A89A-3C4727613C6F}"/>
              </a:ext>
            </a:extLst>
          </p:cNvPr>
          <p:cNvPicPr>
            <a:picLocks noChangeAspect="1"/>
          </p:cNvPicPr>
          <p:nvPr/>
        </p:nvPicPr>
        <p:blipFill>
          <a:blip r:embed="rId11"/>
          <a:stretch>
            <a:fillRect/>
          </a:stretch>
        </p:blipFill>
        <p:spPr>
          <a:xfrm>
            <a:off x="10379512" y="4899934"/>
            <a:ext cx="413933" cy="409138"/>
          </a:xfrm>
          <a:prstGeom prst="rect">
            <a:avLst/>
          </a:prstGeom>
        </p:spPr>
      </p:pic>
      <p:pic>
        <p:nvPicPr>
          <p:cNvPr id="105" name="Obraz 104">
            <a:extLst>
              <a:ext uri="{FF2B5EF4-FFF2-40B4-BE49-F238E27FC236}">
                <a16:creationId xmlns:a16="http://schemas.microsoft.com/office/drawing/2014/main" id="{943E6075-E1B0-89B2-5AE7-34A55346E260}"/>
              </a:ext>
            </a:extLst>
          </p:cNvPr>
          <p:cNvPicPr>
            <a:picLocks noChangeAspect="1"/>
          </p:cNvPicPr>
          <p:nvPr/>
        </p:nvPicPr>
        <p:blipFill>
          <a:blip r:embed="rId11"/>
          <a:stretch>
            <a:fillRect/>
          </a:stretch>
        </p:blipFill>
        <p:spPr>
          <a:xfrm>
            <a:off x="10127394" y="5640902"/>
            <a:ext cx="413933" cy="409138"/>
          </a:xfrm>
          <a:prstGeom prst="rect">
            <a:avLst/>
          </a:prstGeom>
        </p:spPr>
      </p:pic>
      <p:pic>
        <p:nvPicPr>
          <p:cNvPr id="106" name="Obraz 105">
            <a:extLst>
              <a:ext uri="{FF2B5EF4-FFF2-40B4-BE49-F238E27FC236}">
                <a16:creationId xmlns:a16="http://schemas.microsoft.com/office/drawing/2014/main" id="{C557DC8D-16EA-511A-7BF0-A03DABDC2BD0}"/>
              </a:ext>
            </a:extLst>
          </p:cNvPr>
          <p:cNvPicPr>
            <a:picLocks noChangeAspect="1"/>
          </p:cNvPicPr>
          <p:nvPr/>
        </p:nvPicPr>
        <p:blipFill>
          <a:blip r:embed="rId11"/>
          <a:stretch>
            <a:fillRect/>
          </a:stretch>
        </p:blipFill>
        <p:spPr>
          <a:xfrm>
            <a:off x="8690506" y="6052796"/>
            <a:ext cx="413933" cy="409138"/>
          </a:xfrm>
          <a:prstGeom prst="rect">
            <a:avLst/>
          </a:prstGeom>
        </p:spPr>
      </p:pic>
      <p:cxnSp>
        <p:nvCxnSpPr>
          <p:cNvPr id="31" name="Łącznik prosty ze strzałką 30">
            <a:extLst>
              <a:ext uri="{FF2B5EF4-FFF2-40B4-BE49-F238E27FC236}">
                <a16:creationId xmlns:a16="http://schemas.microsoft.com/office/drawing/2014/main" id="{AF548C2A-C0EB-4200-3740-9563898D9EF5}"/>
              </a:ext>
            </a:extLst>
          </p:cNvPr>
          <p:cNvCxnSpPr>
            <a:cxnSpLocks/>
          </p:cNvCxnSpPr>
          <p:nvPr/>
        </p:nvCxnSpPr>
        <p:spPr>
          <a:xfrm flipV="1">
            <a:off x="3806687" y="5090223"/>
            <a:ext cx="589934" cy="8346"/>
          </a:xfrm>
          <a:prstGeom prst="straightConnector1">
            <a:avLst/>
          </a:prstGeom>
          <a:ln w="76200">
            <a:prstDash val="dash"/>
            <a:tailEnd type="triangle"/>
          </a:ln>
        </p:spPr>
        <p:style>
          <a:lnRef idx="1">
            <a:schemeClr val="accent4"/>
          </a:lnRef>
          <a:fillRef idx="0">
            <a:schemeClr val="accent4"/>
          </a:fillRef>
          <a:effectRef idx="0">
            <a:schemeClr val="accent4"/>
          </a:effectRef>
          <a:fontRef idx="minor">
            <a:schemeClr val="tx1"/>
          </a:fontRef>
        </p:style>
      </p:cxnSp>
      <p:cxnSp>
        <p:nvCxnSpPr>
          <p:cNvPr id="114" name="Łącznik prosty ze strzałką 113">
            <a:extLst>
              <a:ext uri="{FF2B5EF4-FFF2-40B4-BE49-F238E27FC236}">
                <a16:creationId xmlns:a16="http://schemas.microsoft.com/office/drawing/2014/main" id="{1918357C-5D7F-F40C-EDE6-900E1BFE6F30}"/>
              </a:ext>
            </a:extLst>
          </p:cNvPr>
          <p:cNvCxnSpPr>
            <a:cxnSpLocks/>
          </p:cNvCxnSpPr>
          <p:nvPr/>
        </p:nvCxnSpPr>
        <p:spPr>
          <a:xfrm flipV="1">
            <a:off x="7477432" y="5113286"/>
            <a:ext cx="589934" cy="8346"/>
          </a:xfrm>
          <a:prstGeom prst="straightConnector1">
            <a:avLst/>
          </a:prstGeom>
          <a:ln w="76200">
            <a:prstDash val="dash"/>
            <a:tailEnd type="triangle"/>
          </a:ln>
        </p:spPr>
        <p:style>
          <a:lnRef idx="1">
            <a:schemeClr val="accent4"/>
          </a:lnRef>
          <a:fillRef idx="0">
            <a:schemeClr val="accent4"/>
          </a:fillRef>
          <a:effectRef idx="0">
            <a:schemeClr val="accent4"/>
          </a:effectRef>
          <a:fontRef idx="minor">
            <a:schemeClr val="tx1"/>
          </a:fontRef>
        </p:style>
      </p:cxnSp>
      <p:cxnSp>
        <p:nvCxnSpPr>
          <p:cNvPr id="115" name="Łącznik prosty ze strzałką 114">
            <a:extLst>
              <a:ext uri="{FF2B5EF4-FFF2-40B4-BE49-F238E27FC236}">
                <a16:creationId xmlns:a16="http://schemas.microsoft.com/office/drawing/2014/main" id="{7DFA9A4E-7036-1445-500E-EAAC509C0E9A}"/>
              </a:ext>
            </a:extLst>
          </p:cNvPr>
          <p:cNvCxnSpPr>
            <a:cxnSpLocks/>
          </p:cNvCxnSpPr>
          <p:nvPr/>
        </p:nvCxnSpPr>
        <p:spPr>
          <a:xfrm flipH="1" flipV="1">
            <a:off x="7399250" y="5542632"/>
            <a:ext cx="605915" cy="13200"/>
          </a:xfrm>
          <a:prstGeom prst="straightConnector1">
            <a:avLst/>
          </a:prstGeom>
          <a:ln w="76200">
            <a:prstDash val="dash"/>
            <a:tailEnd type="triangle"/>
          </a:ln>
        </p:spPr>
        <p:style>
          <a:lnRef idx="1">
            <a:schemeClr val="accent4"/>
          </a:lnRef>
          <a:fillRef idx="0">
            <a:schemeClr val="accent4"/>
          </a:fillRef>
          <a:effectRef idx="0">
            <a:schemeClr val="accent4"/>
          </a:effectRef>
          <a:fontRef idx="minor">
            <a:schemeClr val="tx1"/>
          </a:fontRef>
        </p:style>
      </p:cxnSp>
      <p:cxnSp>
        <p:nvCxnSpPr>
          <p:cNvPr id="117" name="Łącznik prosty ze strzałką 116">
            <a:extLst>
              <a:ext uri="{FF2B5EF4-FFF2-40B4-BE49-F238E27FC236}">
                <a16:creationId xmlns:a16="http://schemas.microsoft.com/office/drawing/2014/main" id="{9EA4A0B4-4B24-ACE1-061E-27D3C4B07D88}"/>
              </a:ext>
            </a:extLst>
          </p:cNvPr>
          <p:cNvCxnSpPr>
            <a:cxnSpLocks/>
          </p:cNvCxnSpPr>
          <p:nvPr/>
        </p:nvCxnSpPr>
        <p:spPr>
          <a:xfrm flipH="1" flipV="1">
            <a:off x="3774489" y="5636846"/>
            <a:ext cx="605915" cy="13200"/>
          </a:xfrm>
          <a:prstGeom prst="straightConnector1">
            <a:avLst/>
          </a:prstGeom>
          <a:ln w="76200">
            <a:prstDash val="dash"/>
            <a:tailEnd type="triangle"/>
          </a:ln>
        </p:spPr>
        <p:style>
          <a:lnRef idx="1">
            <a:schemeClr val="accent4"/>
          </a:lnRef>
          <a:fillRef idx="0">
            <a:schemeClr val="accent4"/>
          </a:fillRef>
          <a:effectRef idx="0">
            <a:schemeClr val="accent4"/>
          </a:effectRef>
          <a:fontRef idx="minor">
            <a:schemeClr val="tx1"/>
          </a:fontRef>
        </p:style>
      </p:cxnSp>
      <p:grpSp>
        <p:nvGrpSpPr>
          <p:cNvPr id="121" name="Group 201">
            <a:extLst>
              <a:ext uri="{FF2B5EF4-FFF2-40B4-BE49-F238E27FC236}">
                <a16:creationId xmlns:a16="http://schemas.microsoft.com/office/drawing/2014/main" id="{03263B49-CC1E-C3C6-309B-A03F5AF26320}"/>
              </a:ext>
            </a:extLst>
          </p:cNvPr>
          <p:cNvGrpSpPr/>
          <p:nvPr/>
        </p:nvGrpSpPr>
        <p:grpSpPr>
          <a:xfrm>
            <a:off x="1008242" y="3727958"/>
            <a:ext cx="10402757" cy="436751"/>
            <a:chOff x="3674663" y="3547109"/>
            <a:chExt cx="6915302" cy="436751"/>
          </a:xfrm>
        </p:grpSpPr>
        <p:sp>
          <p:nvSpPr>
            <p:cNvPr id="122" name="Rounded Rectangle">
              <a:extLst>
                <a:ext uri="{FF2B5EF4-FFF2-40B4-BE49-F238E27FC236}">
                  <a16:creationId xmlns:a16="http://schemas.microsoft.com/office/drawing/2014/main" id="{7EC3905A-D731-13F3-34C7-758FC795932D}"/>
                </a:ext>
              </a:extLst>
            </p:cNvPr>
            <p:cNvSpPr/>
            <p:nvPr/>
          </p:nvSpPr>
          <p:spPr>
            <a:xfrm rot="16200000">
              <a:off x="6913938" y="307834"/>
              <a:ext cx="436751" cy="6915302"/>
            </a:xfrm>
            <a:prstGeom prst="round2SameRect">
              <a:avLst>
                <a:gd name="adj1" fmla="val 50000"/>
                <a:gd name="adj2" fmla="val 50000"/>
              </a:avLst>
            </a:prstGeom>
            <a:gradFill>
              <a:gsLst>
                <a:gs pos="7000">
                  <a:srgbClr val="ED7D31">
                    <a:alpha val="91000"/>
                  </a:srgbClr>
                </a:gs>
                <a:gs pos="88000">
                  <a:srgbClr val="FBAB28">
                    <a:alpha val="65000"/>
                  </a:srgbClr>
                </a:gs>
              </a:gsLst>
              <a:lin ang="5400000" scaled="1"/>
            </a:gradFill>
            <a:ln w="12700">
              <a:miter lim="400000"/>
            </a:ln>
            <a:effectLst/>
          </p:spPr>
          <p:txBody>
            <a:bodyPr lIns="50800" tIns="50800" rIns="50800" bIns="50800" anchor="ctr"/>
            <a:lstStyle/>
            <a:p>
              <a:pPr algn="ctr"/>
              <a:endParaRPr sz="3200">
                <a:solidFill>
                  <a:srgbClr val="FFFFFF"/>
                </a:solidFill>
                <a:latin typeface="Helvetica Light"/>
              </a:endParaRPr>
            </a:p>
          </p:txBody>
        </p:sp>
        <p:sp>
          <p:nvSpPr>
            <p:cNvPr id="123" name="TextBox 203">
              <a:extLst>
                <a:ext uri="{FF2B5EF4-FFF2-40B4-BE49-F238E27FC236}">
                  <a16:creationId xmlns:a16="http://schemas.microsoft.com/office/drawing/2014/main" id="{1834E218-CF78-B368-BC20-326716035445}"/>
                </a:ext>
              </a:extLst>
            </p:cNvPr>
            <p:cNvSpPr txBox="1"/>
            <p:nvPr/>
          </p:nvSpPr>
          <p:spPr>
            <a:xfrm>
              <a:off x="5971474" y="3642374"/>
              <a:ext cx="2509652" cy="246221"/>
            </a:xfrm>
            <a:prstGeom prst="rect">
              <a:avLst/>
            </a:prstGeom>
            <a:noFill/>
            <a:ln w="12700">
              <a:miter lim="400000"/>
            </a:ln>
            <a:effectLst/>
          </p:spPr>
          <p:txBody>
            <a:bodyPr lIns="50800" tIns="50800" rIns="50800" bIns="50800" anchor="ctr"/>
            <a:lstStyle>
              <a:defPPr>
                <a:defRPr lang="en-US"/>
              </a:defPPr>
              <a:lvl1pPr algn="ctr">
                <a:defRPr sz="3200">
                  <a:solidFill>
                    <a:srgbClr val="FFFFFF"/>
                  </a:solidFill>
                  <a:latin typeface="Helvetica Light"/>
                </a:defRPr>
              </a:lvl1pPr>
            </a:lstStyle>
            <a:p>
              <a:r>
                <a:rPr lang="pl-PL" sz="2000"/>
                <a:t>FLOW PROCESU</a:t>
              </a:r>
              <a:endParaRPr lang="en-US" sz="2000"/>
            </a:p>
          </p:txBody>
        </p:sp>
      </p:grpSp>
      <p:sp>
        <p:nvSpPr>
          <p:cNvPr id="99" name="pole tekstowe 98">
            <a:extLst>
              <a:ext uri="{FF2B5EF4-FFF2-40B4-BE49-F238E27FC236}">
                <a16:creationId xmlns:a16="http://schemas.microsoft.com/office/drawing/2014/main" id="{AADD6F72-5535-E8E8-27F8-188316E8CEF2}"/>
              </a:ext>
            </a:extLst>
          </p:cNvPr>
          <p:cNvSpPr txBox="1"/>
          <p:nvPr/>
        </p:nvSpPr>
        <p:spPr>
          <a:xfrm>
            <a:off x="5372704" y="4418279"/>
            <a:ext cx="2473661" cy="338554"/>
          </a:xfrm>
          <a:prstGeom prst="rect">
            <a:avLst/>
          </a:prstGeom>
          <a:noFill/>
        </p:spPr>
        <p:txBody>
          <a:bodyPr wrap="square" rtlCol="0">
            <a:spAutoFit/>
          </a:bodyPr>
          <a:lstStyle/>
          <a:p>
            <a:r>
              <a:rPr lang="pl-PL" sz="1600" i="1"/>
              <a:t>Przesyłanie</a:t>
            </a:r>
          </a:p>
        </p:txBody>
      </p:sp>
      <p:sp>
        <p:nvSpPr>
          <p:cNvPr id="101" name="pole tekstowe 100">
            <a:extLst>
              <a:ext uri="{FF2B5EF4-FFF2-40B4-BE49-F238E27FC236}">
                <a16:creationId xmlns:a16="http://schemas.microsoft.com/office/drawing/2014/main" id="{9247C625-16CB-1476-0E3E-EF0A452D187D}"/>
              </a:ext>
            </a:extLst>
          </p:cNvPr>
          <p:cNvSpPr txBox="1"/>
          <p:nvPr/>
        </p:nvSpPr>
        <p:spPr>
          <a:xfrm>
            <a:off x="8397736" y="4434263"/>
            <a:ext cx="2970089" cy="338554"/>
          </a:xfrm>
          <a:prstGeom prst="rect">
            <a:avLst/>
          </a:prstGeom>
          <a:noFill/>
        </p:spPr>
        <p:txBody>
          <a:bodyPr wrap="square" rtlCol="0">
            <a:spAutoFit/>
          </a:bodyPr>
          <a:lstStyle/>
          <a:p>
            <a:r>
              <a:rPr lang="pl-PL" sz="1600" i="1"/>
              <a:t>Przeliczanie i przechowywanie</a:t>
            </a:r>
          </a:p>
        </p:txBody>
      </p:sp>
      <p:sp>
        <p:nvSpPr>
          <p:cNvPr id="125" name="pole tekstowe 124">
            <a:extLst>
              <a:ext uri="{FF2B5EF4-FFF2-40B4-BE49-F238E27FC236}">
                <a16:creationId xmlns:a16="http://schemas.microsoft.com/office/drawing/2014/main" id="{23803CBA-93D1-A6B1-4E0C-A78B6A5518D3}"/>
              </a:ext>
            </a:extLst>
          </p:cNvPr>
          <p:cNvSpPr txBox="1"/>
          <p:nvPr/>
        </p:nvSpPr>
        <p:spPr>
          <a:xfrm>
            <a:off x="851898" y="1932993"/>
            <a:ext cx="3044241" cy="307777"/>
          </a:xfrm>
          <a:prstGeom prst="rect">
            <a:avLst/>
          </a:prstGeom>
          <a:noFill/>
        </p:spPr>
        <p:txBody>
          <a:bodyPr wrap="square" rtlCol="0">
            <a:spAutoFit/>
          </a:bodyPr>
          <a:lstStyle>
            <a:defPPr>
              <a:defRPr lang="en-US"/>
            </a:defPPr>
            <a:lvl1pPr algn="ctr">
              <a:defRPr sz="1200" b="1">
                <a:solidFill>
                  <a:srgbClr val="FBAB28"/>
                </a:solidFill>
              </a:defRPr>
            </a:lvl1pPr>
          </a:lstStyle>
          <a:p>
            <a:r>
              <a:rPr lang="pl-PL" sz="1400"/>
              <a:t>I. Pozostanie przy stanie pierwotnym</a:t>
            </a:r>
          </a:p>
        </p:txBody>
      </p:sp>
      <p:sp>
        <p:nvSpPr>
          <p:cNvPr id="126" name="pole tekstowe 125">
            <a:extLst>
              <a:ext uri="{FF2B5EF4-FFF2-40B4-BE49-F238E27FC236}">
                <a16:creationId xmlns:a16="http://schemas.microsoft.com/office/drawing/2014/main" id="{5ABF28AE-8826-5ED8-3B33-6D69270705A3}"/>
              </a:ext>
            </a:extLst>
          </p:cNvPr>
          <p:cNvSpPr txBox="1"/>
          <p:nvPr/>
        </p:nvSpPr>
        <p:spPr>
          <a:xfrm>
            <a:off x="4637468" y="1920835"/>
            <a:ext cx="2495618" cy="276999"/>
          </a:xfrm>
          <a:prstGeom prst="rect">
            <a:avLst/>
          </a:prstGeom>
          <a:noFill/>
        </p:spPr>
        <p:txBody>
          <a:bodyPr wrap="square" rtlCol="0">
            <a:spAutoFit/>
          </a:bodyPr>
          <a:lstStyle>
            <a:defPPr>
              <a:defRPr lang="en-US"/>
            </a:defPPr>
            <a:lvl1pPr algn="ctr">
              <a:defRPr sz="1200" b="1">
                <a:solidFill>
                  <a:schemeClr val="bg1">
                    <a:lumMod val="65000"/>
                  </a:schemeClr>
                </a:solidFill>
              </a:defRPr>
            </a:lvl1pPr>
          </a:lstStyle>
          <a:p>
            <a:r>
              <a:rPr lang="pl-PL"/>
              <a:t>II. Klasyczny projekt</a:t>
            </a:r>
          </a:p>
        </p:txBody>
      </p:sp>
      <p:sp>
        <p:nvSpPr>
          <p:cNvPr id="127" name="pole tekstowe 126">
            <a:extLst>
              <a:ext uri="{FF2B5EF4-FFF2-40B4-BE49-F238E27FC236}">
                <a16:creationId xmlns:a16="http://schemas.microsoft.com/office/drawing/2014/main" id="{BB5FFCB0-4293-FE3A-0382-62816F37D20A}"/>
              </a:ext>
            </a:extLst>
          </p:cNvPr>
          <p:cNvSpPr txBox="1"/>
          <p:nvPr/>
        </p:nvSpPr>
        <p:spPr>
          <a:xfrm>
            <a:off x="8341677" y="1840661"/>
            <a:ext cx="2495618" cy="461665"/>
          </a:xfrm>
          <a:prstGeom prst="rect">
            <a:avLst/>
          </a:prstGeom>
          <a:noFill/>
        </p:spPr>
        <p:txBody>
          <a:bodyPr wrap="square" rtlCol="0">
            <a:spAutoFit/>
          </a:bodyPr>
          <a:lstStyle>
            <a:defPPr>
              <a:defRPr lang="en-US"/>
            </a:defPPr>
            <a:lvl1pPr algn="ctr">
              <a:defRPr sz="1200" b="1">
                <a:solidFill>
                  <a:schemeClr val="bg1">
                    <a:lumMod val="65000"/>
                  </a:schemeClr>
                </a:solidFill>
              </a:defRPr>
            </a:lvl1pPr>
          </a:lstStyle>
          <a:p>
            <a:r>
              <a:rPr lang="pl-PL"/>
              <a:t>III. Iteracyjna praca / narzędzia </a:t>
            </a:r>
            <a:br>
              <a:rPr lang="pl-PL"/>
            </a:br>
            <a:r>
              <a:rPr lang="pl-PL" err="1"/>
              <a:t>low</a:t>
            </a:r>
            <a:r>
              <a:rPr lang="pl-PL"/>
              <a:t> </a:t>
            </a:r>
            <a:r>
              <a:rPr lang="pl-PL" err="1"/>
              <a:t>code</a:t>
            </a:r>
            <a:r>
              <a:rPr lang="pl-PL"/>
              <a:t> – </a:t>
            </a:r>
            <a:r>
              <a:rPr lang="pl-PL" err="1"/>
              <a:t>citizen</a:t>
            </a:r>
            <a:r>
              <a:rPr lang="pl-PL"/>
              <a:t> developer</a:t>
            </a:r>
          </a:p>
        </p:txBody>
      </p:sp>
    </p:spTree>
    <p:extLst>
      <p:ext uri="{BB962C8B-B14F-4D97-AF65-F5344CB8AC3E}">
        <p14:creationId xmlns:p14="http://schemas.microsoft.com/office/powerpoint/2010/main" val="370412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3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5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par>
                          <p:cTn id="36" fill="hold">
                            <p:stCondLst>
                              <p:cond delay="7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7500"/>
                            </p:stCondLst>
                            <p:childTnLst>
                              <p:par>
                                <p:cTn id="41" presetID="10" presetClass="entr" presetSubtype="0" fill="hold"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par>
                          <p:cTn id="44" fill="hold">
                            <p:stCondLst>
                              <p:cond delay="8000"/>
                            </p:stCondLst>
                            <p:childTnLst>
                              <p:par>
                                <p:cTn id="45" presetID="10" presetClass="entr" presetSubtype="0"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8500"/>
                            </p:stCondLst>
                            <p:childTnLst>
                              <p:par>
                                <p:cTn id="49" presetID="10" presetClass="entr" presetSubtype="0" fill="hold"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500"/>
                                        <p:tgtEl>
                                          <p:spTgt spid="74"/>
                                        </p:tgtEl>
                                      </p:cBhvr>
                                    </p:animEffect>
                                  </p:childTnLst>
                                </p:cTn>
                              </p:par>
                            </p:childTnLst>
                          </p:cTn>
                        </p:par>
                        <p:par>
                          <p:cTn id="52" fill="hold">
                            <p:stCondLst>
                              <p:cond delay="9000"/>
                            </p:stCondLst>
                            <p:childTnLst>
                              <p:par>
                                <p:cTn id="53" presetID="10" presetClass="entr" presetSubtype="0"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childTnLst>
                          </p:cTn>
                        </p:par>
                        <p:par>
                          <p:cTn id="56" fill="hold">
                            <p:stCondLst>
                              <p:cond delay="9500"/>
                            </p:stCondLst>
                            <p:childTnLst>
                              <p:par>
                                <p:cTn id="57" presetID="10" presetClass="entr" presetSubtype="0" fill="hold"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childTnLst>
                          </p:cTn>
                        </p:par>
                        <p:par>
                          <p:cTn id="60" fill="hold">
                            <p:stCondLst>
                              <p:cond delay="10000"/>
                            </p:stCondLst>
                            <p:childTnLst>
                              <p:par>
                                <p:cTn id="61" presetID="10" presetClass="entr" presetSubtype="0" fill="hold"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childTnLst>
                          </p:cTn>
                        </p:par>
                        <p:par>
                          <p:cTn id="64" fill="hold">
                            <p:stCondLst>
                              <p:cond delay="10500"/>
                            </p:stCondLst>
                            <p:childTnLst>
                              <p:par>
                                <p:cTn id="65" presetID="10" presetClass="entr" presetSubtype="0"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500"/>
                                        <p:tgtEl>
                                          <p:spTgt spid="82"/>
                                        </p:tgtEl>
                                      </p:cBhvr>
                                    </p:animEffect>
                                  </p:childTnLst>
                                </p:cTn>
                              </p:par>
                            </p:childTnLst>
                          </p:cTn>
                        </p:par>
                        <p:par>
                          <p:cTn id="68" fill="hold">
                            <p:stCondLst>
                              <p:cond delay="11000"/>
                            </p:stCondLst>
                            <p:childTnLst>
                              <p:par>
                                <p:cTn id="69" presetID="10" presetClass="entr" presetSubtype="0" fill="hold"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childTnLst>
                          </p:cTn>
                        </p:par>
                        <p:par>
                          <p:cTn id="72" fill="hold">
                            <p:stCondLst>
                              <p:cond delay="11500"/>
                            </p:stCondLst>
                            <p:childTnLst>
                              <p:par>
                                <p:cTn id="73" presetID="10" presetClass="entr" presetSubtype="0" fill="hold" nodeType="after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par>
                          <p:cTn id="76" fill="hold">
                            <p:stCondLst>
                              <p:cond delay="12000"/>
                            </p:stCondLst>
                            <p:childTnLst>
                              <p:par>
                                <p:cTn id="77" presetID="12" presetClass="entr" presetSubtype="8" repeatCount="indefinite" fill="hold" nodeType="afterEffect">
                                  <p:stCondLst>
                                    <p:cond delay="0"/>
                                  </p:stCondLst>
                                  <p:endCondLst>
                                    <p:cond evt="onNext" delay="0">
                                      <p:tgtEl>
                                        <p:sldTgt/>
                                      </p:tgtEl>
                                    </p:cond>
                                  </p:end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2000"/>
                                        <p:tgtEl>
                                          <p:spTgt spid="31"/>
                                        </p:tgtEl>
                                        <p:attrNameLst>
                                          <p:attrName>ppt_x</p:attrName>
                                        </p:attrNameLst>
                                      </p:cBhvr>
                                      <p:tavLst>
                                        <p:tav tm="0">
                                          <p:val>
                                            <p:strVal val="#ppt_x-#ppt_w*1.125000"/>
                                          </p:val>
                                        </p:tav>
                                        <p:tav tm="100000">
                                          <p:val>
                                            <p:strVal val="#ppt_x"/>
                                          </p:val>
                                        </p:tav>
                                      </p:tavLst>
                                    </p:anim>
                                    <p:animEffect transition="in" filter="wipe(right)">
                                      <p:cBhvr>
                                        <p:cTn id="80" dur="2000"/>
                                        <p:tgtEl>
                                          <p:spTgt spid="31"/>
                                        </p:tgtEl>
                                      </p:cBhvr>
                                    </p:animEffect>
                                  </p:childTnLst>
                                </p:cTn>
                              </p:par>
                            </p:childTnLst>
                          </p:cTn>
                        </p:par>
                        <p:par>
                          <p:cTn id="81" fill="hold">
                            <p:stCondLst>
                              <p:cond delay="14000"/>
                            </p:stCondLst>
                            <p:childTnLst>
                              <p:par>
                                <p:cTn id="82" presetID="10" presetClass="entr" presetSubtype="0" fill="hold" nodeType="after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fade">
                                      <p:cBhvr>
                                        <p:cTn id="84" dur="500"/>
                                        <p:tgtEl>
                                          <p:spTgt spid="80"/>
                                        </p:tgtEl>
                                      </p:cBhvr>
                                    </p:animEffect>
                                  </p:childTnLst>
                                </p:cTn>
                              </p:par>
                            </p:childTnLst>
                          </p:cTn>
                        </p:par>
                        <p:par>
                          <p:cTn id="85" fill="hold">
                            <p:stCondLst>
                              <p:cond delay="14500"/>
                            </p:stCondLst>
                            <p:childTnLst>
                              <p:par>
                                <p:cTn id="86" presetID="10" presetClass="entr" presetSubtype="0" fill="hold" nodeType="after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fade">
                                      <p:cBhvr>
                                        <p:cTn id="88" dur="500"/>
                                        <p:tgtEl>
                                          <p:spTgt spid="81"/>
                                        </p:tgtEl>
                                      </p:cBhvr>
                                    </p:animEffect>
                                  </p:childTnLst>
                                </p:cTn>
                              </p:par>
                            </p:childTnLst>
                          </p:cTn>
                        </p:par>
                        <p:par>
                          <p:cTn id="89" fill="hold">
                            <p:stCondLst>
                              <p:cond delay="15000"/>
                            </p:stCondLst>
                            <p:childTnLst>
                              <p:par>
                                <p:cTn id="90" presetID="10" presetClass="entr" presetSubtype="0" fill="hold" nodeType="after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childTnLst>
                          </p:cTn>
                        </p:par>
                        <p:par>
                          <p:cTn id="93" fill="hold">
                            <p:stCondLst>
                              <p:cond delay="15500"/>
                            </p:stCondLst>
                            <p:childTnLst>
                              <p:par>
                                <p:cTn id="94" presetID="10" presetClass="entr" presetSubtype="0" fill="hold" nodeType="after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childTnLst>
                          </p:cTn>
                        </p:par>
                        <p:par>
                          <p:cTn id="97" fill="hold">
                            <p:stCondLst>
                              <p:cond delay="16000"/>
                            </p:stCondLst>
                            <p:childTnLst>
                              <p:par>
                                <p:cTn id="98" presetID="10" presetClass="entr" presetSubtype="0" fill="hold" nodeType="after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childTnLst>
                          </p:cTn>
                        </p:par>
                        <p:par>
                          <p:cTn id="101" fill="hold">
                            <p:stCondLst>
                              <p:cond delay="16500"/>
                            </p:stCondLst>
                            <p:childTnLst>
                              <p:par>
                                <p:cTn id="102" presetID="10" presetClass="entr" presetSubtype="0" fill="hold" nodeType="after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fade">
                                      <p:cBhvr>
                                        <p:cTn id="104" dur="500"/>
                                        <p:tgtEl>
                                          <p:spTgt spid="86"/>
                                        </p:tgtEl>
                                      </p:cBhvr>
                                    </p:animEffect>
                                  </p:childTnLst>
                                </p:cTn>
                              </p:par>
                            </p:childTnLst>
                          </p:cTn>
                        </p:par>
                        <p:par>
                          <p:cTn id="105" fill="hold">
                            <p:stCondLst>
                              <p:cond delay="17000"/>
                            </p:stCondLst>
                            <p:childTnLst>
                              <p:par>
                                <p:cTn id="106" presetID="10" presetClass="entr" presetSubtype="0" fill="hold" nodeType="afterEffect">
                                  <p:stCondLst>
                                    <p:cond delay="0"/>
                                  </p:stCondLst>
                                  <p:childTnLst>
                                    <p:set>
                                      <p:cBhvr>
                                        <p:cTn id="107" dur="1" fill="hold">
                                          <p:stCondLst>
                                            <p:cond delay="0"/>
                                          </p:stCondLst>
                                        </p:cTn>
                                        <p:tgtEl>
                                          <p:spTgt spid="87"/>
                                        </p:tgtEl>
                                        <p:attrNameLst>
                                          <p:attrName>style.visibility</p:attrName>
                                        </p:attrNameLst>
                                      </p:cBhvr>
                                      <p:to>
                                        <p:strVal val="visible"/>
                                      </p:to>
                                    </p:set>
                                    <p:animEffect transition="in" filter="fade">
                                      <p:cBhvr>
                                        <p:cTn id="108" dur="500"/>
                                        <p:tgtEl>
                                          <p:spTgt spid="87"/>
                                        </p:tgtEl>
                                      </p:cBhvr>
                                    </p:animEffect>
                                  </p:childTnLst>
                                </p:cTn>
                              </p:par>
                            </p:childTnLst>
                          </p:cTn>
                        </p:par>
                        <p:par>
                          <p:cTn id="109" fill="hold">
                            <p:stCondLst>
                              <p:cond delay="17500"/>
                            </p:stCondLst>
                            <p:childTnLst>
                              <p:par>
                                <p:cTn id="110" presetID="10" presetClass="entr" presetSubtype="0" fill="hold" nodeType="after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fade">
                                      <p:cBhvr>
                                        <p:cTn id="112" dur="500"/>
                                        <p:tgtEl>
                                          <p:spTgt spid="94"/>
                                        </p:tgtEl>
                                      </p:cBhvr>
                                    </p:animEffect>
                                  </p:childTnLst>
                                </p:cTn>
                              </p:par>
                            </p:childTnLst>
                          </p:cTn>
                        </p:par>
                        <p:par>
                          <p:cTn id="113" fill="hold">
                            <p:stCondLst>
                              <p:cond delay="18000"/>
                            </p:stCondLst>
                            <p:childTnLst>
                              <p:par>
                                <p:cTn id="114" presetID="10" presetClass="entr" presetSubtype="0"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fade">
                                      <p:cBhvr>
                                        <p:cTn id="116" dur="500"/>
                                        <p:tgtEl>
                                          <p:spTgt spid="95"/>
                                        </p:tgtEl>
                                      </p:cBhvr>
                                    </p:animEffect>
                                  </p:childTnLst>
                                </p:cTn>
                              </p:par>
                            </p:childTnLst>
                          </p:cTn>
                        </p:par>
                        <p:par>
                          <p:cTn id="117" fill="hold">
                            <p:stCondLst>
                              <p:cond delay="18500"/>
                            </p:stCondLst>
                            <p:childTnLst>
                              <p:par>
                                <p:cTn id="118" presetID="12" presetClass="entr" presetSubtype="8" repeatCount="indefinite" fill="hold" nodeType="afterEffect">
                                  <p:stCondLst>
                                    <p:cond delay="0"/>
                                  </p:stCondLst>
                                  <p:childTnLst>
                                    <p:set>
                                      <p:cBhvr>
                                        <p:cTn id="119" dur="1" fill="hold">
                                          <p:stCondLst>
                                            <p:cond delay="0"/>
                                          </p:stCondLst>
                                        </p:cTn>
                                        <p:tgtEl>
                                          <p:spTgt spid="114"/>
                                        </p:tgtEl>
                                        <p:attrNameLst>
                                          <p:attrName>style.visibility</p:attrName>
                                        </p:attrNameLst>
                                      </p:cBhvr>
                                      <p:to>
                                        <p:strVal val="visible"/>
                                      </p:to>
                                    </p:set>
                                    <p:anim calcmode="lin" valueType="num">
                                      <p:cBhvr additive="base">
                                        <p:cTn id="120" dur="3000"/>
                                        <p:tgtEl>
                                          <p:spTgt spid="114"/>
                                        </p:tgtEl>
                                        <p:attrNameLst>
                                          <p:attrName>ppt_x</p:attrName>
                                        </p:attrNameLst>
                                      </p:cBhvr>
                                      <p:tavLst>
                                        <p:tav tm="0">
                                          <p:val>
                                            <p:strVal val="#ppt_x-#ppt_w*1.125000"/>
                                          </p:val>
                                        </p:tav>
                                        <p:tav tm="100000">
                                          <p:val>
                                            <p:strVal val="#ppt_x"/>
                                          </p:val>
                                        </p:tav>
                                      </p:tavLst>
                                    </p:anim>
                                    <p:animEffect transition="in" filter="wipe(right)">
                                      <p:cBhvr>
                                        <p:cTn id="121" dur="3000"/>
                                        <p:tgtEl>
                                          <p:spTgt spid="114"/>
                                        </p:tgtEl>
                                      </p:cBhvr>
                                    </p:animEffect>
                                  </p:childTnLst>
                                </p:cTn>
                              </p:par>
                            </p:childTnLst>
                          </p:cTn>
                        </p:par>
                        <p:par>
                          <p:cTn id="122" fill="hold">
                            <p:stCondLst>
                              <p:cond delay="21500"/>
                            </p:stCondLst>
                            <p:childTnLst>
                              <p:par>
                                <p:cTn id="123" presetID="10" presetClass="entr" presetSubtype="0" fill="hold" nodeType="after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fade">
                                      <p:cBhvr>
                                        <p:cTn id="125" dur="500"/>
                                        <p:tgtEl>
                                          <p:spTgt spid="79"/>
                                        </p:tgtEl>
                                      </p:cBhvr>
                                    </p:animEffect>
                                  </p:childTnLst>
                                </p:cTn>
                              </p:par>
                            </p:childTnLst>
                          </p:cTn>
                        </p:par>
                        <p:par>
                          <p:cTn id="126" fill="hold">
                            <p:stCondLst>
                              <p:cond delay="22000"/>
                            </p:stCondLst>
                            <p:childTnLst>
                              <p:par>
                                <p:cTn id="127" presetID="10" presetClass="entr" presetSubtype="0" fill="hold" nodeType="after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fade">
                                      <p:cBhvr>
                                        <p:cTn id="129" dur="500"/>
                                        <p:tgtEl>
                                          <p:spTgt spid="88"/>
                                        </p:tgtEl>
                                      </p:cBhvr>
                                    </p:animEffect>
                                  </p:childTnLst>
                                </p:cTn>
                              </p:par>
                            </p:childTnLst>
                          </p:cTn>
                        </p:par>
                        <p:par>
                          <p:cTn id="130" fill="hold">
                            <p:stCondLst>
                              <p:cond delay="22500"/>
                            </p:stCondLst>
                            <p:childTnLst>
                              <p:par>
                                <p:cTn id="131" presetID="10" presetClass="entr" presetSubtype="0" fill="hold" nodeType="afterEffect">
                                  <p:stCondLst>
                                    <p:cond delay="0"/>
                                  </p:stCondLst>
                                  <p:childTnLst>
                                    <p:set>
                                      <p:cBhvr>
                                        <p:cTn id="132" dur="1" fill="hold">
                                          <p:stCondLst>
                                            <p:cond delay="0"/>
                                          </p:stCondLst>
                                        </p:cTn>
                                        <p:tgtEl>
                                          <p:spTgt spid="89"/>
                                        </p:tgtEl>
                                        <p:attrNameLst>
                                          <p:attrName>style.visibility</p:attrName>
                                        </p:attrNameLst>
                                      </p:cBhvr>
                                      <p:to>
                                        <p:strVal val="visible"/>
                                      </p:to>
                                    </p:set>
                                    <p:animEffect transition="in" filter="fade">
                                      <p:cBhvr>
                                        <p:cTn id="133" dur="500"/>
                                        <p:tgtEl>
                                          <p:spTgt spid="89"/>
                                        </p:tgtEl>
                                      </p:cBhvr>
                                    </p:animEffect>
                                  </p:childTnLst>
                                </p:cTn>
                              </p:par>
                            </p:childTnLst>
                          </p:cTn>
                        </p:par>
                        <p:par>
                          <p:cTn id="134" fill="hold">
                            <p:stCondLst>
                              <p:cond delay="23000"/>
                            </p:stCondLst>
                            <p:childTnLst>
                              <p:par>
                                <p:cTn id="135" presetID="10" presetClass="entr" presetSubtype="0" fill="hold" nodeType="afterEffect">
                                  <p:stCondLst>
                                    <p:cond delay="0"/>
                                  </p:stCondLst>
                                  <p:childTnLst>
                                    <p:set>
                                      <p:cBhvr>
                                        <p:cTn id="136" dur="1" fill="hold">
                                          <p:stCondLst>
                                            <p:cond delay="0"/>
                                          </p:stCondLst>
                                        </p:cTn>
                                        <p:tgtEl>
                                          <p:spTgt spid="90"/>
                                        </p:tgtEl>
                                        <p:attrNameLst>
                                          <p:attrName>style.visibility</p:attrName>
                                        </p:attrNameLst>
                                      </p:cBhvr>
                                      <p:to>
                                        <p:strVal val="visible"/>
                                      </p:to>
                                    </p:set>
                                    <p:animEffect transition="in" filter="fade">
                                      <p:cBhvr>
                                        <p:cTn id="137" dur="500"/>
                                        <p:tgtEl>
                                          <p:spTgt spid="90"/>
                                        </p:tgtEl>
                                      </p:cBhvr>
                                    </p:animEffect>
                                  </p:childTnLst>
                                </p:cTn>
                              </p:par>
                            </p:childTnLst>
                          </p:cTn>
                        </p:par>
                        <p:par>
                          <p:cTn id="138" fill="hold">
                            <p:stCondLst>
                              <p:cond delay="23500"/>
                            </p:stCondLst>
                            <p:childTnLst>
                              <p:par>
                                <p:cTn id="139" presetID="10" presetClass="entr" presetSubtype="0" fill="hold" nodeType="afterEffect">
                                  <p:stCondLst>
                                    <p:cond delay="0"/>
                                  </p:stCondLst>
                                  <p:childTnLst>
                                    <p:set>
                                      <p:cBhvr>
                                        <p:cTn id="140" dur="1" fill="hold">
                                          <p:stCondLst>
                                            <p:cond delay="0"/>
                                          </p:stCondLst>
                                        </p:cTn>
                                        <p:tgtEl>
                                          <p:spTgt spid="91"/>
                                        </p:tgtEl>
                                        <p:attrNameLst>
                                          <p:attrName>style.visibility</p:attrName>
                                        </p:attrNameLst>
                                      </p:cBhvr>
                                      <p:to>
                                        <p:strVal val="visible"/>
                                      </p:to>
                                    </p:set>
                                    <p:animEffect transition="in" filter="fade">
                                      <p:cBhvr>
                                        <p:cTn id="141" dur="500"/>
                                        <p:tgtEl>
                                          <p:spTgt spid="91"/>
                                        </p:tgtEl>
                                      </p:cBhvr>
                                    </p:animEffect>
                                  </p:childTnLst>
                                </p:cTn>
                              </p:par>
                            </p:childTnLst>
                          </p:cTn>
                        </p:par>
                        <p:par>
                          <p:cTn id="142" fill="hold">
                            <p:stCondLst>
                              <p:cond delay="24000"/>
                            </p:stCondLst>
                            <p:childTnLst>
                              <p:par>
                                <p:cTn id="143" presetID="10" presetClass="entr" presetSubtype="0" fill="hold" nodeType="after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fade">
                                      <p:cBhvr>
                                        <p:cTn id="145" dur="500"/>
                                        <p:tgtEl>
                                          <p:spTgt spid="92"/>
                                        </p:tgtEl>
                                      </p:cBhvr>
                                    </p:animEffect>
                                  </p:childTnLst>
                                </p:cTn>
                              </p:par>
                            </p:childTnLst>
                          </p:cTn>
                        </p:par>
                        <p:par>
                          <p:cTn id="146" fill="hold">
                            <p:stCondLst>
                              <p:cond delay="24500"/>
                            </p:stCondLst>
                            <p:childTnLst>
                              <p:par>
                                <p:cTn id="147" presetID="10" presetClass="entr" presetSubtype="0" fill="hold" nodeType="afterEffect">
                                  <p:stCondLst>
                                    <p:cond delay="0"/>
                                  </p:stCondLst>
                                  <p:childTnLst>
                                    <p:set>
                                      <p:cBhvr>
                                        <p:cTn id="148" dur="1" fill="hold">
                                          <p:stCondLst>
                                            <p:cond delay="0"/>
                                          </p:stCondLst>
                                        </p:cTn>
                                        <p:tgtEl>
                                          <p:spTgt spid="93"/>
                                        </p:tgtEl>
                                        <p:attrNameLst>
                                          <p:attrName>style.visibility</p:attrName>
                                        </p:attrNameLst>
                                      </p:cBhvr>
                                      <p:to>
                                        <p:strVal val="visible"/>
                                      </p:to>
                                    </p:set>
                                    <p:animEffect transition="in" filter="fade">
                                      <p:cBhvr>
                                        <p:cTn id="149" dur="500"/>
                                        <p:tgtEl>
                                          <p:spTgt spid="93"/>
                                        </p:tgtEl>
                                      </p:cBhvr>
                                    </p:animEffect>
                                  </p:childTnLst>
                                </p:cTn>
                              </p:par>
                            </p:childTnLst>
                          </p:cTn>
                        </p:par>
                        <p:par>
                          <p:cTn id="150" fill="hold">
                            <p:stCondLst>
                              <p:cond delay="25000"/>
                            </p:stCondLst>
                            <p:childTnLst>
                              <p:par>
                                <p:cTn id="151" presetID="10" presetClass="entr" presetSubtype="0" fill="hold" nodeType="afterEffect">
                                  <p:stCondLst>
                                    <p:cond delay="0"/>
                                  </p:stCondLst>
                                  <p:childTnLst>
                                    <p:set>
                                      <p:cBhvr>
                                        <p:cTn id="152" dur="1" fill="hold">
                                          <p:stCondLst>
                                            <p:cond delay="0"/>
                                          </p:stCondLst>
                                        </p:cTn>
                                        <p:tgtEl>
                                          <p:spTgt spid="104"/>
                                        </p:tgtEl>
                                        <p:attrNameLst>
                                          <p:attrName>style.visibility</p:attrName>
                                        </p:attrNameLst>
                                      </p:cBhvr>
                                      <p:to>
                                        <p:strVal val="visible"/>
                                      </p:to>
                                    </p:set>
                                    <p:animEffect transition="in" filter="fade">
                                      <p:cBhvr>
                                        <p:cTn id="153" dur="500"/>
                                        <p:tgtEl>
                                          <p:spTgt spid="104"/>
                                        </p:tgtEl>
                                      </p:cBhvr>
                                    </p:animEffect>
                                  </p:childTnLst>
                                </p:cTn>
                              </p:par>
                            </p:childTnLst>
                          </p:cTn>
                        </p:par>
                        <p:par>
                          <p:cTn id="154" fill="hold">
                            <p:stCondLst>
                              <p:cond delay="25500"/>
                            </p:stCondLst>
                            <p:childTnLst>
                              <p:par>
                                <p:cTn id="155" presetID="10" presetClass="entr" presetSubtype="0" fill="hold" nodeType="afterEffect">
                                  <p:stCondLst>
                                    <p:cond delay="0"/>
                                  </p:stCondLst>
                                  <p:childTnLst>
                                    <p:set>
                                      <p:cBhvr>
                                        <p:cTn id="156" dur="1" fill="hold">
                                          <p:stCondLst>
                                            <p:cond delay="0"/>
                                          </p:stCondLst>
                                        </p:cTn>
                                        <p:tgtEl>
                                          <p:spTgt spid="103"/>
                                        </p:tgtEl>
                                        <p:attrNameLst>
                                          <p:attrName>style.visibility</p:attrName>
                                        </p:attrNameLst>
                                      </p:cBhvr>
                                      <p:to>
                                        <p:strVal val="visible"/>
                                      </p:to>
                                    </p:set>
                                    <p:animEffect transition="in" filter="fade">
                                      <p:cBhvr>
                                        <p:cTn id="157" dur="500"/>
                                        <p:tgtEl>
                                          <p:spTgt spid="103"/>
                                        </p:tgtEl>
                                      </p:cBhvr>
                                    </p:animEffect>
                                  </p:childTnLst>
                                </p:cTn>
                              </p:par>
                            </p:childTnLst>
                          </p:cTn>
                        </p:par>
                        <p:par>
                          <p:cTn id="158" fill="hold">
                            <p:stCondLst>
                              <p:cond delay="26000"/>
                            </p:stCondLst>
                            <p:childTnLst>
                              <p:par>
                                <p:cTn id="159" presetID="10" presetClass="entr" presetSubtype="0" fill="hold" nodeType="afterEffect">
                                  <p:stCondLst>
                                    <p:cond delay="0"/>
                                  </p:stCondLst>
                                  <p:childTnLst>
                                    <p:set>
                                      <p:cBhvr>
                                        <p:cTn id="160" dur="1" fill="hold">
                                          <p:stCondLst>
                                            <p:cond delay="0"/>
                                          </p:stCondLst>
                                        </p:cTn>
                                        <p:tgtEl>
                                          <p:spTgt spid="105"/>
                                        </p:tgtEl>
                                        <p:attrNameLst>
                                          <p:attrName>style.visibility</p:attrName>
                                        </p:attrNameLst>
                                      </p:cBhvr>
                                      <p:to>
                                        <p:strVal val="visible"/>
                                      </p:to>
                                    </p:set>
                                    <p:animEffect transition="in" filter="fade">
                                      <p:cBhvr>
                                        <p:cTn id="161" dur="500"/>
                                        <p:tgtEl>
                                          <p:spTgt spid="105"/>
                                        </p:tgtEl>
                                      </p:cBhvr>
                                    </p:animEffect>
                                  </p:childTnLst>
                                </p:cTn>
                              </p:par>
                            </p:childTnLst>
                          </p:cTn>
                        </p:par>
                        <p:par>
                          <p:cTn id="162" fill="hold">
                            <p:stCondLst>
                              <p:cond delay="26500"/>
                            </p:stCondLst>
                            <p:childTnLst>
                              <p:par>
                                <p:cTn id="163" presetID="10" presetClass="entr" presetSubtype="0" fill="hold" nodeType="afterEffect">
                                  <p:stCondLst>
                                    <p:cond delay="0"/>
                                  </p:stCondLst>
                                  <p:childTnLst>
                                    <p:set>
                                      <p:cBhvr>
                                        <p:cTn id="164" dur="1" fill="hold">
                                          <p:stCondLst>
                                            <p:cond delay="0"/>
                                          </p:stCondLst>
                                        </p:cTn>
                                        <p:tgtEl>
                                          <p:spTgt spid="102"/>
                                        </p:tgtEl>
                                        <p:attrNameLst>
                                          <p:attrName>style.visibility</p:attrName>
                                        </p:attrNameLst>
                                      </p:cBhvr>
                                      <p:to>
                                        <p:strVal val="visible"/>
                                      </p:to>
                                    </p:set>
                                    <p:animEffect transition="in" filter="fade">
                                      <p:cBhvr>
                                        <p:cTn id="165" dur="500"/>
                                        <p:tgtEl>
                                          <p:spTgt spid="102"/>
                                        </p:tgtEl>
                                      </p:cBhvr>
                                    </p:animEffect>
                                  </p:childTnLst>
                                </p:cTn>
                              </p:par>
                            </p:childTnLst>
                          </p:cTn>
                        </p:par>
                        <p:par>
                          <p:cTn id="166" fill="hold">
                            <p:stCondLst>
                              <p:cond delay="27000"/>
                            </p:stCondLst>
                            <p:childTnLst>
                              <p:par>
                                <p:cTn id="167" presetID="10" presetClass="entr" presetSubtype="0" fill="hold" nodeType="afterEffect">
                                  <p:stCondLst>
                                    <p:cond delay="0"/>
                                  </p:stCondLst>
                                  <p:childTnLst>
                                    <p:set>
                                      <p:cBhvr>
                                        <p:cTn id="168" dur="1" fill="hold">
                                          <p:stCondLst>
                                            <p:cond delay="0"/>
                                          </p:stCondLst>
                                        </p:cTn>
                                        <p:tgtEl>
                                          <p:spTgt spid="106"/>
                                        </p:tgtEl>
                                        <p:attrNameLst>
                                          <p:attrName>style.visibility</p:attrName>
                                        </p:attrNameLst>
                                      </p:cBhvr>
                                      <p:to>
                                        <p:strVal val="visible"/>
                                      </p:to>
                                    </p:set>
                                    <p:animEffect transition="in" filter="fade">
                                      <p:cBhvr>
                                        <p:cTn id="169" dur="500"/>
                                        <p:tgtEl>
                                          <p:spTgt spid="106"/>
                                        </p:tgtEl>
                                      </p:cBhvr>
                                    </p:animEffect>
                                  </p:childTnLst>
                                </p:cTn>
                              </p:par>
                            </p:childTnLst>
                          </p:cTn>
                        </p:par>
                        <p:par>
                          <p:cTn id="170" fill="hold">
                            <p:stCondLst>
                              <p:cond delay="27500"/>
                            </p:stCondLst>
                            <p:childTnLst>
                              <p:par>
                                <p:cTn id="171" presetID="10" presetClass="entr" presetSubtype="0" fill="hold" nodeType="afterEffect">
                                  <p:stCondLst>
                                    <p:cond delay="0"/>
                                  </p:stCondLst>
                                  <p:childTnLst>
                                    <p:set>
                                      <p:cBhvr>
                                        <p:cTn id="172" dur="1" fill="hold">
                                          <p:stCondLst>
                                            <p:cond delay="0"/>
                                          </p:stCondLst>
                                        </p:cTn>
                                        <p:tgtEl>
                                          <p:spTgt spid="112"/>
                                        </p:tgtEl>
                                        <p:attrNameLst>
                                          <p:attrName>style.visibility</p:attrName>
                                        </p:attrNameLst>
                                      </p:cBhvr>
                                      <p:to>
                                        <p:strVal val="visible"/>
                                      </p:to>
                                    </p:set>
                                    <p:animEffect transition="in" filter="fade">
                                      <p:cBhvr>
                                        <p:cTn id="173" dur="500"/>
                                        <p:tgtEl>
                                          <p:spTgt spid="112"/>
                                        </p:tgtEl>
                                      </p:cBhvr>
                                    </p:animEffect>
                                  </p:childTnLst>
                                </p:cTn>
                              </p:par>
                            </p:childTnLst>
                          </p:cTn>
                        </p:par>
                        <p:par>
                          <p:cTn id="174" fill="hold">
                            <p:stCondLst>
                              <p:cond delay="28000"/>
                            </p:stCondLst>
                            <p:childTnLst>
                              <p:par>
                                <p:cTn id="175" presetID="12" presetClass="entr" presetSubtype="2" repeatCount="indefinite" fill="hold" nodeType="afterEffect">
                                  <p:stCondLst>
                                    <p:cond delay="0"/>
                                  </p:stCondLst>
                                  <p:childTnLst>
                                    <p:set>
                                      <p:cBhvr>
                                        <p:cTn id="176" dur="1" fill="hold">
                                          <p:stCondLst>
                                            <p:cond delay="0"/>
                                          </p:stCondLst>
                                        </p:cTn>
                                        <p:tgtEl>
                                          <p:spTgt spid="115"/>
                                        </p:tgtEl>
                                        <p:attrNameLst>
                                          <p:attrName>style.visibility</p:attrName>
                                        </p:attrNameLst>
                                      </p:cBhvr>
                                      <p:to>
                                        <p:strVal val="visible"/>
                                      </p:to>
                                    </p:set>
                                    <p:anim calcmode="lin" valueType="num">
                                      <p:cBhvr additive="base">
                                        <p:cTn id="177" dur="3000"/>
                                        <p:tgtEl>
                                          <p:spTgt spid="115"/>
                                        </p:tgtEl>
                                        <p:attrNameLst>
                                          <p:attrName>ppt_x</p:attrName>
                                        </p:attrNameLst>
                                      </p:cBhvr>
                                      <p:tavLst>
                                        <p:tav tm="0">
                                          <p:val>
                                            <p:strVal val="#ppt_x+#ppt_w*1.125000"/>
                                          </p:val>
                                        </p:tav>
                                        <p:tav tm="100000">
                                          <p:val>
                                            <p:strVal val="#ppt_x"/>
                                          </p:val>
                                        </p:tav>
                                      </p:tavLst>
                                    </p:anim>
                                    <p:animEffect transition="in" filter="wipe(left)">
                                      <p:cBhvr>
                                        <p:cTn id="178" dur="3000"/>
                                        <p:tgtEl>
                                          <p:spTgt spid="115"/>
                                        </p:tgtEl>
                                      </p:cBhvr>
                                    </p:animEffect>
                                  </p:childTnLst>
                                </p:cTn>
                              </p:par>
                            </p:childTnLst>
                          </p:cTn>
                        </p:par>
                        <p:par>
                          <p:cTn id="179" fill="hold">
                            <p:stCondLst>
                              <p:cond delay="31000"/>
                            </p:stCondLst>
                            <p:childTnLst>
                              <p:par>
                                <p:cTn id="180" presetID="12" presetClass="entr" presetSubtype="2" repeatCount="indefinite" fill="hold" nodeType="after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additive="base">
                                        <p:cTn id="182" dur="3000"/>
                                        <p:tgtEl>
                                          <p:spTgt spid="117"/>
                                        </p:tgtEl>
                                        <p:attrNameLst>
                                          <p:attrName>ppt_x</p:attrName>
                                        </p:attrNameLst>
                                      </p:cBhvr>
                                      <p:tavLst>
                                        <p:tav tm="0">
                                          <p:val>
                                            <p:strVal val="#ppt_x+#ppt_w*1.125000"/>
                                          </p:val>
                                        </p:tav>
                                        <p:tav tm="100000">
                                          <p:val>
                                            <p:strVal val="#ppt_x"/>
                                          </p:val>
                                        </p:tav>
                                      </p:tavLst>
                                    </p:anim>
                                    <p:animEffect transition="in" filter="wipe(left)">
                                      <p:cBhvr>
                                        <p:cTn id="183" dur="3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rostokąt: zaokrąglone rogi 57">
            <a:extLst>
              <a:ext uri="{FF2B5EF4-FFF2-40B4-BE49-F238E27FC236}">
                <a16:creationId xmlns:a16="http://schemas.microsoft.com/office/drawing/2014/main" id="{2A691C58-0D30-E51C-45A9-115D26E665C9}"/>
              </a:ext>
            </a:extLst>
          </p:cNvPr>
          <p:cNvSpPr/>
          <p:nvPr/>
        </p:nvSpPr>
        <p:spPr>
          <a:xfrm>
            <a:off x="8067366"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zaokrąglone rogi 55">
            <a:extLst>
              <a:ext uri="{FF2B5EF4-FFF2-40B4-BE49-F238E27FC236}">
                <a16:creationId xmlns:a16="http://schemas.microsoft.com/office/drawing/2014/main" id="{FD640FF9-674A-427C-CEE4-F07944FD8AC7}"/>
              </a:ext>
            </a:extLst>
          </p:cNvPr>
          <p:cNvSpPr/>
          <p:nvPr/>
        </p:nvSpPr>
        <p:spPr>
          <a:xfrm>
            <a:off x="4396621" y="1859167"/>
            <a:ext cx="3044241" cy="677335"/>
          </a:xfrm>
          <a:prstGeom prst="roundRect">
            <a:avLst>
              <a:gd name="adj" fmla="val 30924"/>
            </a:avLst>
          </a:prstGeom>
          <a:solidFill>
            <a:schemeClr val="accent3">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3AF5C216-49CF-191C-2759-5FF659A596D0}"/>
              </a:ext>
            </a:extLst>
          </p:cNvPr>
          <p:cNvSpPr/>
          <p:nvPr/>
        </p:nvSpPr>
        <p:spPr>
          <a:xfrm>
            <a:off x="851898"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35" name="pole tekstowe 34">
            <a:extLst>
              <a:ext uri="{FF2B5EF4-FFF2-40B4-BE49-F238E27FC236}">
                <a16:creationId xmlns:a16="http://schemas.microsoft.com/office/drawing/2014/main" id="{35DC908C-789E-6DA1-B91C-1205204E144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2" name="Prostokąt: zaokrąglone rogi 1">
            <a:extLst>
              <a:ext uri="{FF2B5EF4-FFF2-40B4-BE49-F238E27FC236}">
                <a16:creationId xmlns:a16="http://schemas.microsoft.com/office/drawing/2014/main" id="{56CD6135-EFBC-DE27-505D-BDF7DD212740}"/>
              </a:ext>
            </a:extLst>
          </p:cNvPr>
          <p:cNvSpPr/>
          <p:nvPr/>
        </p:nvSpPr>
        <p:spPr>
          <a:xfrm>
            <a:off x="503782" y="2246237"/>
            <a:ext cx="11489167" cy="4387714"/>
          </a:xfrm>
          <a:prstGeom prst="roundRect">
            <a:avLst>
              <a:gd name="adj" fmla="val 979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9" name="Prostokąt: zaokrąglone rogi 58">
            <a:extLst>
              <a:ext uri="{FF2B5EF4-FFF2-40B4-BE49-F238E27FC236}">
                <a16:creationId xmlns:a16="http://schemas.microsoft.com/office/drawing/2014/main" id="{73DA2D1E-31F2-9860-C9FA-7708791D7ED2}"/>
              </a:ext>
            </a:extLst>
          </p:cNvPr>
          <p:cNvSpPr/>
          <p:nvPr/>
        </p:nvSpPr>
        <p:spPr>
          <a:xfrm>
            <a:off x="448700" y="1088052"/>
            <a:ext cx="8684195" cy="527324"/>
          </a:xfrm>
          <a:prstGeom prst="roundRect">
            <a:avLst>
              <a:gd name="adj" fmla="val 28245"/>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pl-PL" sz="1600">
                <a:solidFill>
                  <a:schemeClr val="tx1"/>
                </a:solidFill>
              </a:rPr>
              <a:t>Rozpoczynając prace analityczne nad zbudowaniem środowiska do funkcjonowania ESG mieliśmy 3 możliwości do wyboru…</a:t>
            </a:r>
          </a:p>
        </p:txBody>
      </p:sp>
      <p:sp>
        <p:nvSpPr>
          <p:cNvPr id="60" name="Prostokąt 59">
            <a:extLst>
              <a:ext uri="{FF2B5EF4-FFF2-40B4-BE49-F238E27FC236}">
                <a16:creationId xmlns:a16="http://schemas.microsoft.com/office/drawing/2014/main" id="{11EF02CF-A6A2-90D1-C862-E5369BEFA8C2}"/>
              </a:ext>
            </a:extLst>
          </p:cNvPr>
          <p:cNvSpPr/>
          <p:nvPr/>
        </p:nvSpPr>
        <p:spPr>
          <a:xfrm>
            <a:off x="470275" y="1150316"/>
            <a:ext cx="18000" cy="396000"/>
          </a:xfrm>
          <a:prstGeom prst="rect">
            <a:avLst/>
          </a:prstGeom>
          <a:solidFill>
            <a:srgbClr val="FBAB28"/>
          </a:solidFill>
          <a:ln>
            <a:solidFill>
              <a:srgbClr val="FBAB2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0" name="pole tekstowe 99">
            <a:extLst>
              <a:ext uri="{FF2B5EF4-FFF2-40B4-BE49-F238E27FC236}">
                <a16:creationId xmlns:a16="http://schemas.microsoft.com/office/drawing/2014/main" id="{C9CF9A67-9C65-C82A-C23B-562819250980}"/>
              </a:ext>
            </a:extLst>
          </p:cNvPr>
          <p:cNvSpPr txBox="1"/>
          <p:nvPr/>
        </p:nvSpPr>
        <p:spPr>
          <a:xfrm>
            <a:off x="758101" y="2574085"/>
            <a:ext cx="9576866" cy="830997"/>
          </a:xfrm>
          <a:prstGeom prst="rect">
            <a:avLst/>
          </a:prstGeom>
          <a:noFill/>
        </p:spPr>
        <p:txBody>
          <a:bodyPr wrap="square" rtlCol="0">
            <a:spAutoFit/>
          </a:bodyPr>
          <a:lstStyle/>
          <a:p>
            <a:r>
              <a:rPr lang="pl-PL" sz="1600"/>
              <a:t>Mogliśmy też wybrać klasyczne podejście, w którym dokładnie planujemy prace i zbieramy wymagania, opracowujemy koncepcję i zgodnie z wytycznymi dostarczmy zrealizowany gotowy projekt –</a:t>
            </a:r>
            <a:r>
              <a:rPr lang="pl-PL" sz="1600">
                <a:solidFill>
                  <a:srgbClr val="F39200"/>
                </a:solidFill>
              </a:rPr>
              <a:t> </a:t>
            </a:r>
            <a:r>
              <a:rPr lang="pl-PL" sz="1600" b="1">
                <a:solidFill>
                  <a:srgbClr val="F39200"/>
                </a:solidFill>
              </a:rPr>
              <a:t>niestety w przypadku ESG byłoby to niemożliwe</a:t>
            </a:r>
            <a:endParaRPr lang="pl-PL" sz="1600">
              <a:solidFill>
                <a:srgbClr val="F39200"/>
              </a:solidFill>
            </a:endParaRPr>
          </a:p>
        </p:txBody>
      </p:sp>
      <p:grpSp>
        <p:nvGrpSpPr>
          <p:cNvPr id="138" name="Group 201">
            <a:extLst>
              <a:ext uri="{FF2B5EF4-FFF2-40B4-BE49-F238E27FC236}">
                <a16:creationId xmlns:a16="http://schemas.microsoft.com/office/drawing/2014/main" id="{9DA247CC-C19B-2353-D2F4-7B52F4F6EFAE}"/>
              </a:ext>
            </a:extLst>
          </p:cNvPr>
          <p:cNvGrpSpPr/>
          <p:nvPr/>
        </p:nvGrpSpPr>
        <p:grpSpPr>
          <a:xfrm>
            <a:off x="610743" y="3727958"/>
            <a:ext cx="11057795" cy="436751"/>
            <a:chOff x="3674663" y="3547109"/>
            <a:chExt cx="6915302" cy="436751"/>
          </a:xfrm>
        </p:grpSpPr>
        <p:sp>
          <p:nvSpPr>
            <p:cNvPr id="139" name="Rounded Rectangle">
              <a:extLst>
                <a:ext uri="{FF2B5EF4-FFF2-40B4-BE49-F238E27FC236}">
                  <a16:creationId xmlns:a16="http://schemas.microsoft.com/office/drawing/2014/main" id="{D79D1C88-A8C8-96D6-F50B-62F5B6A44C04}"/>
                </a:ext>
              </a:extLst>
            </p:cNvPr>
            <p:cNvSpPr/>
            <p:nvPr/>
          </p:nvSpPr>
          <p:spPr>
            <a:xfrm rot="16200000">
              <a:off x="6913938" y="307834"/>
              <a:ext cx="436751" cy="6915302"/>
            </a:xfrm>
            <a:prstGeom prst="round2SameRect">
              <a:avLst>
                <a:gd name="adj1" fmla="val 50000"/>
                <a:gd name="adj2" fmla="val 50000"/>
              </a:avLst>
            </a:prstGeom>
            <a:gradFill>
              <a:gsLst>
                <a:gs pos="7000">
                  <a:srgbClr val="ED7D31">
                    <a:alpha val="91000"/>
                  </a:srgbClr>
                </a:gs>
                <a:gs pos="88000">
                  <a:srgbClr val="FBAB28">
                    <a:alpha val="65000"/>
                  </a:srgbClr>
                </a:gs>
              </a:gsLst>
              <a:lin ang="5400000" scaled="1"/>
            </a:gradFill>
            <a:ln w="12700">
              <a:miter lim="400000"/>
            </a:ln>
            <a:effectLst/>
          </p:spPr>
          <p:txBody>
            <a:bodyPr lIns="50800" tIns="50800" rIns="50800" bIns="50800" anchor="ctr"/>
            <a:lstStyle/>
            <a:p>
              <a:pPr algn="ctr"/>
              <a:endParaRPr sz="3200">
                <a:solidFill>
                  <a:srgbClr val="FFFFFF"/>
                </a:solidFill>
                <a:latin typeface="Helvetica Light"/>
              </a:endParaRPr>
            </a:p>
          </p:txBody>
        </p:sp>
        <p:sp>
          <p:nvSpPr>
            <p:cNvPr id="140" name="TextBox 203">
              <a:extLst>
                <a:ext uri="{FF2B5EF4-FFF2-40B4-BE49-F238E27FC236}">
                  <a16:creationId xmlns:a16="http://schemas.microsoft.com/office/drawing/2014/main" id="{03554903-304E-B0A1-C9C4-C410AA093144}"/>
                </a:ext>
              </a:extLst>
            </p:cNvPr>
            <p:cNvSpPr txBox="1"/>
            <p:nvPr/>
          </p:nvSpPr>
          <p:spPr>
            <a:xfrm>
              <a:off x="5729277" y="3642374"/>
              <a:ext cx="2985233" cy="246221"/>
            </a:xfrm>
            <a:prstGeom prst="rect">
              <a:avLst/>
            </a:prstGeom>
            <a:noFill/>
            <a:ln w="12700">
              <a:miter lim="400000"/>
            </a:ln>
            <a:effectLst/>
          </p:spPr>
          <p:txBody>
            <a:bodyPr lIns="50800" tIns="50800" rIns="50800" bIns="50800" anchor="ctr"/>
            <a:lstStyle>
              <a:defPPr>
                <a:defRPr lang="en-US"/>
              </a:defPPr>
              <a:lvl1pPr algn="ctr">
                <a:defRPr sz="3200">
                  <a:solidFill>
                    <a:srgbClr val="FFFFFF"/>
                  </a:solidFill>
                  <a:latin typeface="Helvetica Light"/>
                </a:defRPr>
              </a:lvl1pPr>
            </a:lstStyle>
            <a:p>
              <a:r>
                <a:rPr lang="pl-PL" sz="2000" b="1"/>
                <a:t>BUDOWA ŚRODOWISKA</a:t>
              </a:r>
              <a:endParaRPr lang="en-US" sz="2000" b="1"/>
            </a:p>
          </p:txBody>
        </p:sp>
      </p:grpSp>
      <p:sp>
        <p:nvSpPr>
          <p:cNvPr id="44" name="Graphic 18">
            <a:extLst>
              <a:ext uri="{FF2B5EF4-FFF2-40B4-BE49-F238E27FC236}">
                <a16:creationId xmlns:a16="http://schemas.microsoft.com/office/drawing/2014/main" id="{9AEBDBE2-498B-0703-BCDB-B5C24C57B4F1}"/>
              </a:ext>
            </a:extLst>
          </p:cNvPr>
          <p:cNvSpPr/>
          <p:nvPr/>
        </p:nvSpPr>
        <p:spPr>
          <a:xfrm rot="16200000">
            <a:off x="1835914"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45" name="Graphic 18">
            <a:extLst>
              <a:ext uri="{FF2B5EF4-FFF2-40B4-BE49-F238E27FC236}">
                <a16:creationId xmlns:a16="http://schemas.microsoft.com/office/drawing/2014/main" id="{7CE560B4-641A-F55A-C746-9EB86382FAE6}"/>
              </a:ext>
            </a:extLst>
          </p:cNvPr>
          <p:cNvSpPr/>
          <p:nvPr/>
        </p:nvSpPr>
        <p:spPr>
          <a:xfrm rot="16200000">
            <a:off x="2216288"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46" name="Graphic 18">
            <a:extLst>
              <a:ext uri="{FF2B5EF4-FFF2-40B4-BE49-F238E27FC236}">
                <a16:creationId xmlns:a16="http://schemas.microsoft.com/office/drawing/2014/main" id="{C2616EFA-CA94-4126-74C1-F52775039593}"/>
              </a:ext>
            </a:extLst>
          </p:cNvPr>
          <p:cNvSpPr/>
          <p:nvPr/>
        </p:nvSpPr>
        <p:spPr>
          <a:xfrm rot="16200000">
            <a:off x="2596662"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47" name="Graphic 18">
            <a:extLst>
              <a:ext uri="{FF2B5EF4-FFF2-40B4-BE49-F238E27FC236}">
                <a16:creationId xmlns:a16="http://schemas.microsoft.com/office/drawing/2014/main" id="{51DA170D-2D9D-B734-8701-AB2E72AB9F43}"/>
              </a:ext>
            </a:extLst>
          </p:cNvPr>
          <p:cNvSpPr/>
          <p:nvPr/>
        </p:nvSpPr>
        <p:spPr>
          <a:xfrm rot="16200000">
            <a:off x="2977036"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48" name="Graphic 18">
            <a:extLst>
              <a:ext uri="{FF2B5EF4-FFF2-40B4-BE49-F238E27FC236}">
                <a16:creationId xmlns:a16="http://schemas.microsoft.com/office/drawing/2014/main" id="{95215314-4AD9-AE31-4BF8-9AA8D8554882}"/>
              </a:ext>
            </a:extLst>
          </p:cNvPr>
          <p:cNvSpPr/>
          <p:nvPr/>
        </p:nvSpPr>
        <p:spPr>
          <a:xfrm rot="16200000">
            <a:off x="3357410"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49" name="Graphic 18">
            <a:extLst>
              <a:ext uri="{FF2B5EF4-FFF2-40B4-BE49-F238E27FC236}">
                <a16:creationId xmlns:a16="http://schemas.microsoft.com/office/drawing/2014/main" id="{D2BE728E-B965-23DF-75D7-405E352D7D8A}"/>
              </a:ext>
            </a:extLst>
          </p:cNvPr>
          <p:cNvSpPr/>
          <p:nvPr/>
        </p:nvSpPr>
        <p:spPr>
          <a:xfrm rot="16200000">
            <a:off x="1455540"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bg1">
              <a:alpha val="50000"/>
            </a:schemeClr>
          </a:solidFill>
          <a:ln w="9525" cap="flat">
            <a:solidFill>
              <a:srgbClr val="ED7D31"/>
            </a:solidFill>
            <a:prstDash val="solid"/>
            <a:miter/>
          </a:ln>
          <a:effectLst/>
        </p:spPr>
        <p:txBody>
          <a:bodyPr rtlCol="0" anchor="ctr"/>
          <a:lstStyle/>
          <a:p>
            <a:pPr algn="ctr"/>
            <a:endParaRPr lang="en-US" b="1">
              <a:solidFill>
                <a:schemeClr val="tx2"/>
              </a:solidFill>
              <a:latin typeface="+mj-lt"/>
            </a:endParaRPr>
          </a:p>
        </p:txBody>
      </p:sp>
      <p:sp>
        <p:nvSpPr>
          <p:cNvPr id="50" name="Graphic 18">
            <a:extLst>
              <a:ext uri="{FF2B5EF4-FFF2-40B4-BE49-F238E27FC236}">
                <a16:creationId xmlns:a16="http://schemas.microsoft.com/office/drawing/2014/main" id="{ACCB7923-12E4-F103-792E-85C729F69AB8}"/>
              </a:ext>
            </a:extLst>
          </p:cNvPr>
          <p:cNvSpPr/>
          <p:nvPr/>
        </p:nvSpPr>
        <p:spPr>
          <a:xfrm rot="16200000">
            <a:off x="1076217"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51" name="Graphic 18">
            <a:extLst>
              <a:ext uri="{FF2B5EF4-FFF2-40B4-BE49-F238E27FC236}">
                <a16:creationId xmlns:a16="http://schemas.microsoft.com/office/drawing/2014/main" id="{2DEFAF31-815C-9974-0F0D-A0186B28CA4F}"/>
              </a:ext>
            </a:extLst>
          </p:cNvPr>
          <p:cNvSpPr/>
          <p:nvPr/>
        </p:nvSpPr>
        <p:spPr>
          <a:xfrm rot="16200000">
            <a:off x="4498152"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52" name="Graphic 18">
            <a:extLst>
              <a:ext uri="{FF2B5EF4-FFF2-40B4-BE49-F238E27FC236}">
                <a16:creationId xmlns:a16="http://schemas.microsoft.com/office/drawing/2014/main" id="{69ED40C8-851F-FAE0-EC15-6C4ACAB332F8}"/>
              </a:ext>
            </a:extLst>
          </p:cNvPr>
          <p:cNvSpPr/>
          <p:nvPr/>
        </p:nvSpPr>
        <p:spPr>
          <a:xfrm rot="16200000">
            <a:off x="4878526"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53" name="Graphic 18">
            <a:extLst>
              <a:ext uri="{FF2B5EF4-FFF2-40B4-BE49-F238E27FC236}">
                <a16:creationId xmlns:a16="http://schemas.microsoft.com/office/drawing/2014/main" id="{F35C2B3E-632D-24AB-5380-C3A9E1507A92}"/>
              </a:ext>
            </a:extLst>
          </p:cNvPr>
          <p:cNvSpPr/>
          <p:nvPr/>
        </p:nvSpPr>
        <p:spPr>
          <a:xfrm rot="16200000">
            <a:off x="5258900"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54" name="Graphic 18">
            <a:extLst>
              <a:ext uri="{FF2B5EF4-FFF2-40B4-BE49-F238E27FC236}">
                <a16:creationId xmlns:a16="http://schemas.microsoft.com/office/drawing/2014/main" id="{1C6FF95D-4BE9-EF5C-77FB-BFB1127B5175}"/>
              </a:ext>
            </a:extLst>
          </p:cNvPr>
          <p:cNvSpPr/>
          <p:nvPr/>
        </p:nvSpPr>
        <p:spPr>
          <a:xfrm rot="16200000">
            <a:off x="5639274"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55" name="Graphic 18">
            <a:extLst>
              <a:ext uri="{FF2B5EF4-FFF2-40B4-BE49-F238E27FC236}">
                <a16:creationId xmlns:a16="http://schemas.microsoft.com/office/drawing/2014/main" id="{DB2F7288-2280-EFA5-6C8E-7880A95F4302}"/>
              </a:ext>
            </a:extLst>
          </p:cNvPr>
          <p:cNvSpPr/>
          <p:nvPr/>
        </p:nvSpPr>
        <p:spPr>
          <a:xfrm rot="16200000">
            <a:off x="6019648"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57" name="Graphic 18">
            <a:extLst>
              <a:ext uri="{FF2B5EF4-FFF2-40B4-BE49-F238E27FC236}">
                <a16:creationId xmlns:a16="http://schemas.microsoft.com/office/drawing/2014/main" id="{7C3CBD5A-4198-27D7-25F8-7846F9AFA26E}"/>
              </a:ext>
            </a:extLst>
          </p:cNvPr>
          <p:cNvSpPr/>
          <p:nvPr/>
        </p:nvSpPr>
        <p:spPr>
          <a:xfrm rot="16200000">
            <a:off x="6400022"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61" name="Graphic 18">
            <a:extLst>
              <a:ext uri="{FF2B5EF4-FFF2-40B4-BE49-F238E27FC236}">
                <a16:creationId xmlns:a16="http://schemas.microsoft.com/office/drawing/2014/main" id="{4143572A-B5A6-8263-8B6B-4EE9FDF852C0}"/>
              </a:ext>
            </a:extLst>
          </p:cNvPr>
          <p:cNvSpPr/>
          <p:nvPr/>
        </p:nvSpPr>
        <p:spPr>
          <a:xfrm rot="16200000">
            <a:off x="7160390"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62" name="Graphic 18">
            <a:extLst>
              <a:ext uri="{FF2B5EF4-FFF2-40B4-BE49-F238E27FC236}">
                <a16:creationId xmlns:a16="http://schemas.microsoft.com/office/drawing/2014/main" id="{C20E2720-BEC1-D04F-A9D1-4B230520CA5E}"/>
              </a:ext>
            </a:extLst>
          </p:cNvPr>
          <p:cNvSpPr/>
          <p:nvPr/>
        </p:nvSpPr>
        <p:spPr>
          <a:xfrm rot="16200000">
            <a:off x="7540764"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63" name="Graphic 18">
            <a:extLst>
              <a:ext uri="{FF2B5EF4-FFF2-40B4-BE49-F238E27FC236}">
                <a16:creationId xmlns:a16="http://schemas.microsoft.com/office/drawing/2014/main" id="{1A9DB267-4BF8-B975-3B3C-E7097A6F7ABF}"/>
              </a:ext>
            </a:extLst>
          </p:cNvPr>
          <p:cNvSpPr/>
          <p:nvPr/>
        </p:nvSpPr>
        <p:spPr>
          <a:xfrm rot="16200000">
            <a:off x="7921138"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64" name="Graphic 18">
            <a:extLst>
              <a:ext uri="{FF2B5EF4-FFF2-40B4-BE49-F238E27FC236}">
                <a16:creationId xmlns:a16="http://schemas.microsoft.com/office/drawing/2014/main" id="{9D69B7D5-CF2D-494A-98BB-4F1D2889F73C}"/>
              </a:ext>
            </a:extLst>
          </p:cNvPr>
          <p:cNvSpPr/>
          <p:nvPr/>
        </p:nvSpPr>
        <p:spPr>
          <a:xfrm rot="16200000">
            <a:off x="8301512"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65" name="Graphic 18">
            <a:extLst>
              <a:ext uri="{FF2B5EF4-FFF2-40B4-BE49-F238E27FC236}">
                <a16:creationId xmlns:a16="http://schemas.microsoft.com/office/drawing/2014/main" id="{6F130D77-D7B8-38C7-C2E9-BF9710E45886}"/>
              </a:ext>
            </a:extLst>
          </p:cNvPr>
          <p:cNvSpPr/>
          <p:nvPr/>
        </p:nvSpPr>
        <p:spPr>
          <a:xfrm rot="16200000">
            <a:off x="8681886"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66" name="Graphic 18">
            <a:extLst>
              <a:ext uri="{FF2B5EF4-FFF2-40B4-BE49-F238E27FC236}">
                <a16:creationId xmlns:a16="http://schemas.microsoft.com/office/drawing/2014/main" id="{CE94CB09-75E9-5DC4-47A5-2C5523CF7657}"/>
              </a:ext>
            </a:extLst>
          </p:cNvPr>
          <p:cNvSpPr/>
          <p:nvPr/>
        </p:nvSpPr>
        <p:spPr>
          <a:xfrm rot="16200000">
            <a:off x="9062260"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67" name="Graphic 18">
            <a:extLst>
              <a:ext uri="{FF2B5EF4-FFF2-40B4-BE49-F238E27FC236}">
                <a16:creationId xmlns:a16="http://schemas.microsoft.com/office/drawing/2014/main" id="{05E2CD33-8FAD-659B-430D-3534F2724B0F}"/>
              </a:ext>
            </a:extLst>
          </p:cNvPr>
          <p:cNvSpPr/>
          <p:nvPr/>
        </p:nvSpPr>
        <p:spPr>
          <a:xfrm rot="16200000">
            <a:off x="3737784"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68" name="Graphic 18">
            <a:extLst>
              <a:ext uri="{FF2B5EF4-FFF2-40B4-BE49-F238E27FC236}">
                <a16:creationId xmlns:a16="http://schemas.microsoft.com/office/drawing/2014/main" id="{6E40ACCD-35DB-7E41-1471-C05907E29EF7}"/>
              </a:ext>
            </a:extLst>
          </p:cNvPr>
          <p:cNvSpPr/>
          <p:nvPr/>
        </p:nvSpPr>
        <p:spPr>
          <a:xfrm rot="16200000">
            <a:off x="4118156"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69" name="Graphic 18">
            <a:extLst>
              <a:ext uri="{FF2B5EF4-FFF2-40B4-BE49-F238E27FC236}">
                <a16:creationId xmlns:a16="http://schemas.microsoft.com/office/drawing/2014/main" id="{3D6CA978-34FD-0D62-A0BA-2477D53A1182}"/>
              </a:ext>
            </a:extLst>
          </p:cNvPr>
          <p:cNvSpPr/>
          <p:nvPr/>
        </p:nvSpPr>
        <p:spPr>
          <a:xfrm rot="16200000">
            <a:off x="6780394"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70" name="Graphic 18">
            <a:extLst>
              <a:ext uri="{FF2B5EF4-FFF2-40B4-BE49-F238E27FC236}">
                <a16:creationId xmlns:a16="http://schemas.microsoft.com/office/drawing/2014/main" id="{409F96D9-DF15-80A8-9F17-12CD32AA5F78}"/>
              </a:ext>
            </a:extLst>
          </p:cNvPr>
          <p:cNvSpPr/>
          <p:nvPr/>
        </p:nvSpPr>
        <p:spPr>
          <a:xfrm rot="16200000">
            <a:off x="9442632" y="547162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sp>
        <p:nvSpPr>
          <p:cNvPr id="71" name="Graphic 18">
            <a:extLst>
              <a:ext uri="{FF2B5EF4-FFF2-40B4-BE49-F238E27FC236}">
                <a16:creationId xmlns:a16="http://schemas.microsoft.com/office/drawing/2014/main" id="{B23086EC-AED6-E760-400F-AFC16661BA0E}"/>
              </a:ext>
            </a:extLst>
          </p:cNvPr>
          <p:cNvSpPr/>
          <p:nvPr/>
        </p:nvSpPr>
        <p:spPr>
          <a:xfrm rot="17426117">
            <a:off x="9908462" y="4663582"/>
            <a:ext cx="1759306" cy="191598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noFill/>
          <a:ln w="12700" cap="flat">
            <a:gradFill flip="none" rotWithShape="1">
              <a:gsLst>
                <a:gs pos="15000">
                  <a:schemeClr val="accent2">
                    <a:lumMod val="60000"/>
                    <a:lumOff val="40000"/>
                  </a:schemeClr>
                </a:gs>
                <a:gs pos="75000">
                  <a:schemeClr val="accent2"/>
                </a:gs>
              </a:gsLst>
              <a:path path="circle">
                <a:fillToRect t="100000" r="100000"/>
              </a:path>
              <a:tileRect l="-100000" b="-100000"/>
            </a:gradFill>
            <a:prstDash val="solid"/>
            <a:miter/>
          </a:ln>
          <a:effectLst/>
        </p:spPr>
        <p:txBody>
          <a:bodyPr rtlCol="0" anchor="ctr"/>
          <a:lstStyle/>
          <a:p>
            <a:endParaRPr lang="en-US" sz="1350"/>
          </a:p>
        </p:txBody>
      </p:sp>
      <p:cxnSp>
        <p:nvCxnSpPr>
          <p:cNvPr id="83" name="Straight Connector 140">
            <a:extLst>
              <a:ext uri="{FF2B5EF4-FFF2-40B4-BE49-F238E27FC236}">
                <a16:creationId xmlns:a16="http://schemas.microsoft.com/office/drawing/2014/main" id="{CF8B0B02-5EDF-33A5-B55E-F935AC6139D1}"/>
              </a:ext>
            </a:extLst>
          </p:cNvPr>
          <p:cNvCxnSpPr>
            <a:cxnSpLocks/>
          </p:cNvCxnSpPr>
          <p:nvPr/>
        </p:nvCxnSpPr>
        <p:spPr>
          <a:xfrm flipH="1">
            <a:off x="9292353" y="4879479"/>
            <a:ext cx="326838" cy="579631"/>
          </a:xfrm>
          <a:prstGeom prst="line">
            <a:avLst/>
          </a:prstGeom>
          <a:ln w="12700" cap="rnd">
            <a:gradFill>
              <a:gsLst>
                <a:gs pos="100000">
                  <a:schemeClr val="accent2"/>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85" name="Group 11">
            <a:extLst>
              <a:ext uri="{FF2B5EF4-FFF2-40B4-BE49-F238E27FC236}">
                <a16:creationId xmlns:a16="http://schemas.microsoft.com/office/drawing/2014/main" id="{26F4E256-117C-8CCF-C0F2-C48355B1FB51}"/>
              </a:ext>
            </a:extLst>
          </p:cNvPr>
          <p:cNvGrpSpPr/>
          <p:nvPr/>
        </p:nvGrpSpPr>
        <p:grpSpPr>
          <a:xfrm>
            <a:off x="9456595" y="4326814"/>
            <a:ext cx="511721" cy="469875"/>
            <a:chOff x="7633298" y="1320923"/>
            <a:chExt cx="511721" cy="469875"/>
          </a:xfrm>
        </p:grpSpPr>
        <p:grpSp>
          <p:nvGrpSpPr>
            <p:cNvPr id="86" name="Group 152">
              <a:extLst>
                <a:ext uri="{FF2B5EF4-FFF2-40B4-BE49-F238E27FC236}">
                  <a16:creationId xmlns:a16="http://schemas.microsoft.com/office/drawing/2014/main" id="{0AFF0142-3608-8551-D4BC-CC1EB17A6625}"/>
                </a:ext>
              </a:extLst>
            </p:cNvPr>
            <p:cNvGrpSpPr/>
            <p:nvPr/>
          </p:nvGrpSpPr>
          <p:grpSpPr>
            <a:xfrm rot="16200000">
              <a:off x="7654221" y="1300000"/>
              <a:ext cx="469875" cy="511721"/>
              <a:chOff x="4337637" y="2079756"/>
              <a:chExt cx="862113" cy="938891"/>
            </a:xfrm>
          </p:grpSpPr>
          <p:sp>
            <p:nvSpPr>
              <p:cNvPr id="88" name="Graphic 18">
                <a:extLst>
                  <a:ext uri="{FF2B5EF4-FFF2-40B4-BE49-F238E27FC236}">
                    <a16:creationId xmlns:a16="http://schemas.microsoft.com/office/drawing/2014/main" id="{CBF8AF46-0D99-0311-C3B6-91C3DD5CF34A}"/>
                  </a:ext>
                </a:extLst>
              </p:cNvPr>
              <p:cNvSpPr/>
              <p:nvPr/>
            </p:nvSpPr>
            <p:spPr>
              <a:xfrm>
                <a:off x="4337637" y="2079756"/>
                <a:ext cx="862113" cy="938891"/>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4F5F6"/>
              </a:solidFill>
              <a:ln w="12700" cap="flat">
                <a:gradFill flip="none" rotWithShape="1">
                  <a:gsLst>
                    <a:gs pos="15000">
                      <a:schemeClr val="accent1">
                        <a:lumMod val="60000"/>
                        <a:lumOff val="40000"/>
                      </a:schemeClr>
                    </a:gs>
                    <a:gs pos="75000">
                      <a:schemeClr val="accent1"/>
                    </a:gs>
                  </a:gsLst>
                  <a:path path="circle">
                    <a:fillToRect l="100000" t="100000"/>
                  </a:path>
                  <a:tileRect r="-100000" b="-100000"/>
                </a:gradFill>
                <a:prstDash val="solid"/>
                <a:miter/>
              </a:ln>
              <a:effectLst/>
            </p:spPr>
            <p:txBody>
              <a:bodyPr rtlCol="0" anchor="ctr"/>
              <a:lstStyle/>
              <a:p>
                <a:endParaRPr lang="en-US" sz="1350">
                  <a:solidFill>
                    <a:schemeClr val="tx2"/>
                  </a:solidFill>
                </a:endParaRPr>
              </a:p>
            </p:txBody>
          </p:sp>
          <p:sp>
            <p:nvSpPr>
              <p:cNvPr id="89" name="Graphic 18">
                <a:extLst>
                  <a:ext uri="{FF2B5EF4-FFF2-40B4-BE49-F238E27FC236}">
                    <a16:creationId xmlns:a16="http://schemas.microsoft.com/office/drawing/2014/main" id="{0EB914A7-3355-111E-7870-6BC3E341C0A6}"/>
                  </a:ext>
                </a:extLst>
              </p:cNvPr>
              <p:cNvSpPr/>
              <p:nvPr/>
            </p:nvSpPr>
            <p:spPr>
              <a:xfrm>
                <a:off x="4431732" y="2182230"/>
                <a:ext cx="673923" cy="733941"/>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393700" dist="127000" dir="8100000" algn="tr" rotWithShape="0">
                  <a:prstClr val="black">
                    <a:alpha val="20000"/>
                  </a:prstClr>
                </a:outerShdw>
              </a:effectLst>
            </p:spPr>
            <p:txBody>
              <a:bodyPr rtlCol="0" anchor="ctr"/>
              <a:lstStyle/>
              <a:p>
                <a:pPr algn="ctr"/>
                <a:endParaRPr lang="en-US" b="1">
                  <a:solidFill>
                    <a:schemeClr val="tx2"/>
                  </a:solidFill>
                  <a:latin typeface="+mj-lt"/>
                </a:endParaRPr>
              </a:p>
            </p:txBody>
          </p:sp>
        </p:grpSp>
        <p:sp>
          <p:nvSpPr>
            <p:cNvPr id="87" name="Freeform: Shape 11319">
              <a:extLst>
                <a:ext uri="{FF2B5EF4-FFF2-40B4-BE49-F238E27FC236}">
                  <a16:creationId xmlns:a16="http://schemas.microsoft.com/office/drawing/2014/main" id="{320AF131-43D1-52D7-0695-DC7ABA2A3BB8}"/>
                </a:ext>
              </a:extLst>
            </p:cNvPr>
            <p:cNvSpPr/>
            <p:nvPr/>
          </p:nvSpPr>
          <p:spPr>
            <a:xfrm>
              <a:off x="7795894" y="1462596"/>
              <a:ext cx="186528" cy="186528"/>
            </a:xfrm>
            <a:custGeom>
              <a:avLst/>
              <a:gdLst>
                <a:gd name="connsiteX0" fmla="*/ 296 w 2270234"/>
                <a:gd name="connsiteY0" fmla="*/ 594337 h 2270234"/>
                <a:gd name="connsiteX1" fmla="*/ 36950 w 2270234"/>
                <a:gd name="connsiteY1" fmla="*/ 563476 h 2270234"/>
                <a:gd name="connsiteX2" fmla="*/ 905965 w 2270234"/>
                <a:gd name="connsiteY2" fmla="*/ 111439 h 2270234"/>
                <a:gd name="connsiteX3" fmla="*/ 1100414 w 2270234"/>
                <a:gd name="connsiteY3" fmla="*/ 9810 h 2270234"/>
                <a:gd name="connsiteX4" fmla="*/ 1169466 w 2270234"/>
                <a:gd name="connsiteY4" fmla="*/ 9219 h 2270234"/>
                <a:gd name="connsiteX5" fmla="*/ 1517333 w 2270234"/>
                <a:gd name="connsiteY5" fmla="*/ 190483 h 2270234"/>
                <a:gd name="connsiteX6" fmla="*/ 1543996 w 2270234"/>
                <a:gd name="connsiteY6" fmla="*/ 257940 h 2270234"/>
                <a:gd name="connsiteX7" fmla="*/ 1472933 w 2270234"/>
                <a:gd name="connsiteY7" fmla="*/ 272425 h 2270234"/>
                <a:gd name="connsiteX8" fmla="*/ 1154332 w 2270234"/>
                <a:gd name="connsiteY8" fmla="*/ 106887 h 2270234"/>
                <a:gd name="connsiteX9" fmla="*/ 1117381 w 2270234"/>
                <a:gd name="connsiteY9" fmla="*/ 106709 h 2270234"/>
                <a:gd name="connsiteX10" fmla="*/ 252386 w 2270234"/>
                <a:gd name="connsiteY10" fmla="*/ 556795 h 2270234"/>
                <a:gd name="connsiteX11" fmla="*/ 150226 w 2270234"/>
                <a:gd name="connsiteY11" fmla="*/ 609767 h 2270234"/>
                <a:gd name="connsiteX12" fmla="*/ 186171 w 2270234"/>
                <a:gd name="connsiteY12" fmla="*/ 632529 h 2270234"/>
                <a:gd name="connsiteX13" fmla="*/ 575540 w 2270234"/>
                <a:gd name="connsiteY13" fmla="*/ 834840 h 2270234"/>
                <a:gd name="connsiteX14" fmla="*/ 1114070 w 2270234"/>
                <a:gd name="connsiteY14" fmla="*/ 1115368 h 2270234"/>
                <a:gd name="connsiteX15" fmla="*/ 1155100 w 2270234"/>
                <a:gd name="connsiteY15" fmla="*/ 1116373 h 2270234"/>
                <a:gd name="connsiteX16" fmla="*/ 2092813 w 2270234"/>
                <a:gd name="connsiteY16" fmla="*/ 628331 h 2270234"/>
                <a:gd name="connsiteX17" fmla="*/ 2122847 w 2270234"/>
                <a:gd name="connsiteY17" fmla="*/ 611304 h 2270234"/>
                <a:gd name="connsiteX18" fmla="*/ 2006320 w 2270234"/>
                <a:gd name="connsiteY18" fmla="*/ 550115 h 2270234"/>
                <a:gd name="connsiteX19" fmla="*/ 1842969 w 2270234"/>
                <a:gd name="connsiteY19" fmla="*/ 465513 h 2270234"/>
                <a:gd name="connsiteX20" fmla="*/ 1812404 w 2270234"/>
                <a:gd name="connsiteY20" fmla="*/ 429981 h 2270234"/>
                <a:gd name="connsiteX21" fmla="*/ 1828426 w 2270234"/>
                <a:gd name="connsiteY21" fmla="*/ 384399 h 2270234"/>
                <a:gd name="connsiteX22" fmla="*/ 1882521 w 2270234"/>
                <a:gd name="connsiteY22" fmla="*/ 380556 h 2270234"/>
                <a:gd name="connsiteX23" fmla="*/ 1974986 w 2270234"/>
                <a:gd name="connsiteY23" fmla="*/ 428503 h 2270234"/>
                <a:gd name="connsiteX24" fmla="*/ 2238309 w 2270234"/>
                <a:gd name="connsiteY24" fmla="*/ 565781 h 2270234"/>
                <a:gd name="connsiteX25" fmla="*/ 2271654 w 2270234"/>
                <a:gd name="connsiteY25" fmla="*/ 611186 h 2270234"/>
                <a:gd name="connsiteX26" fmla="*/ 2237600 w 2270234"/>
                <a:gd name="connsiteY26" fmla="*/ 658423 h 2270234"/>
                <a:gd name="connsiteX27" fmla="*/ 1848527 w 2270234"/>
                <a:gd name="connsiteY27" fmla="*/ 861326 h 2270234"/>
                <a:gd name="connsiteX28" fmla="*/ 1832210 w 2270234"/>
                <a:gd name="connsiteY28" fmla="*/ 873978 h 2270234"/>
                <a:gd name="connsiteX29" fmla="*/ 1849059 w 2270234"/>
                <a:gd name="connsiteY29" fmla="*/ 886334 h 2270234"/>
                <a:gd name="connsiteX30" fmla="*/ 2234230 w 2270234"/>
                <a:gd name="connsiteY30" fmla="*/ 1087108 h 2270234"/>
                <a:gd name="connsiteX31" fmla="*/ 2271654 w 2270234"/>
                <a:gd name="connsiteY31" fmla="*/ 1134523 h 2270234"/>
                <a:gd name="connsiteX32" fmla="*/ 2233757 w 2270234"/>
                <a:gd name="connsiteY32" fmla="*/ 1183888 h 2270234"/>
                <a:gd name="connsiteX33" fmla="*/ 1848586 w 2270234"/>
                <a:gd name="connsiteY33" fmla="*/ 1384662 h 2270234"/>
                <a:gd name="connsiteX34" fmla="*/ 1832150 w 2270234"/>
                <a:gd name="connsiteY34" fmla="*/ 1397255 h 2270234"/>
                <a:gd name="connsiteX35" fmla="*/ 1848881 w 2270234"/>
                <a:gd name="connsiteY35" fmla="*/ 1409670 h 2270234"/>
                <a:gd name="connsiteX36" fmla="*/ 2228082 w 2270234"/>
                <a:gd name="connsiteY36" fmla="*/ 1607547 h 2270234"/>
                <a:gd name="connsiteX37" fmla="*/ 2245700 w 2270234"/>
                <a:gd name="connsiteY37" fmla="*/ 1616888 h 2270234"/>
                <a:gd name="connsiteX38" fmla="*/ 2245345 w 2270234"/>
                <a:gd name="connsiteY38" fmla="*/ 1700603 h 2270234"/>
                <a:gd name="connsiteX39" fmla="*/ 2096361 w 2270234"/>
                <a:gd name="connsiteY39" fmla="*/ 1779174 h 2270234"/>
                <a:gd name="connsiteX40" fmla="*/ 1166333 w 2270234"/>
                <a:gd name="connsiteY40" fmla="*/ 2262664 h 2270234"/>
                <a:gd name="connsiteX41" fmla="*/ 1152972 w 2270234"/>
                <a:gd name="connsiteY41" fmla="*/ 2270467 h 2270234"/>
                <a:gd name="connsiteX42" fmla="*/ 1117500 w 2270234"/>
                <a:gd name="connsiteY42" fmla="*/ 2270467 h 2270234"/>
                <a:gd name="connsiteX43" fmla="*/ 905670 w 2270234"/>
                <a:gd name="connsiteY43" fmla="*/ 2159202 h 2270234"/>
                <a:gd name="connsiteX44" fmla="*/ 36773 w 2270234"/>
                <a:gd name="connsiteY44" fmla="*/ 1707166 h 2270234"/>
                <a:gd name="connsiteX45" fmla="*/ 118 w 2270234"/>
                <a:gd name="connsiteY45" fmla="*/ 1676304 h 2270234"/>
                <a:gd name="connsiteX46" fmla="*/ 118 w 2270234"/>
                <a:gd name="connsiteY46" fmla="*/ 1640832 h 2270234"/>
                <a:gd name="connsiteX47" fmla="*/ 37069 w 2270234"/>
                <a:gd name="connsiteY47" fmla="*/ 1610207 h 2270234"/>
                <a:gd name="connsiteX48" fmla="*/ 421944 w 2270234"/>
                <a:gd name="connsiteY48" fmla="*/ 1409552 h 2270234"/>
                <a:gd name="connsiteX49" fmla="*/ 438439 w 2270234"/>
                <a:gd name="connsiteY49" fmla="*/ 1396959 h 2270234"/>
                <a:gd name="connsiteX50" fmla="*/ 421826 w 2270234"/>
                <a:gd name="connsiteY50" fmla="*/ 1384426 h 2270234"/>
                <a:gd name="connsiteX51" fmla="*/ 36891 w 2270234"/>
                <a:gd name="connsiteY51" fmla="*/ 1183770 h 2270234"/>
                <a:gd name="connsiteX52" fmla="*/ 59 w 2270234"/>
                <a:gd name="connsiteY52" fmla="*/ 1153027 h 2270234"/>
                <a:gd name="connsiteX53" fmla="*/ 59 w 2270234"/>
                <a:gd name="connsiteY53" fmla="*/ 1117555 h 2270234"/>
                <a:gd name="connsiteX54" fmla="*/ 36832 w 2270234"/>
                <a:gd name="connsiteY54" fmla="*/ 1086812 h 2270234"/>
                <a:gd name="connsiteX55" fmla="*/ 423718 w 2270234"/>
                <a:gd name="connsiteY55" fmla="*/ 885210 h 2270234"/>
                <a:gd name="connsiteX56" fmla="*/ 438439 w 2270234"/>
                <a:gd name="connsiteY56" fmla="*/ 873682 h 2270234"/>
                <a:gd name="connsiteX57" fmla="*/ 423836 w 2270234"/>
                <a:gd name="connsiteY57" fmla="*/ 862035 h 2270234"/>
                <a:gd name="connsiteX58" fmla="*/ 38902 w 2270234"/>
                <a:gd name="connsiteY58" fmla="*/ 661439 h 2270234"/>
                <a:gd name="connsiteX59" fmla="*/ 0 w 2270234"/>
                <a:gd name="connsiteY59" fmla="*/ 629809 h 2270234"/>
                <a:gd name="connsiteX60" fmla="*/ 296 w 2270234"/>
                <a:gd name="connsiteY60" fmla="*/ 594337 h 2270234"/>
                <a:gd name="connsiteX61" fmla="*/ 151822 w 2270234"/>
                <a:gd name="connsiteY61" fmla="*/ 1656677 h 2270234"/>
                <a:gd name="connsiteX62" fmla="*/ 164415 w 2270234"/>
                <a:gd name="connsiteY62" fmla="*/ 1668264 h 2270234"/>
                <a:gd name="connsiteX63" fmla="*/ 1113893 w 2270234"/>
                <a:gd name="connsiteY63" fmla="*/ 2162159 h 2270234"/>
                <a:gd name="connsiteX64" fmla="*/ 1156874 w 2270234"/>
                <a:gd name="connsiteY64" fmla="*/ 2162572 h 2270234"/>
                <a:gd name="connsiteX65" fmla="*/ 2006083 w 2270234"/>
                <a:gd name="connsiteY65" fmla="*/ 1720645 h 2270234"/>
                <a:gd name="connsiteX66" fmla="*/ 2123320 w 2270234"/>
                <a:gd name="connsiteY66" fmla="*/ 1659100 h 2270234"/>
                <a:gd name="connsiteX67" fmla="*/ 2089385 w 2270234"/>
                <a:gd name="connsiteY67" fmla="*/ 1640359 h 2270234"/>
                <a:gd name="connsiteX68" fmla="*/ 1749559 w 2270234"/>
                <a:gd name="connsiteY68" fmla="*/ 1462938 h 2270234"/>
                <a:gd name="connsiteX69" fmla="*/ 1696528 w 2270234"/>
                <a:gd name="connsiteY69" fmla="*/ 1462760 h 2270234"/>
                <a:gd name="connsiteX70" fmla="*/ 1172127 w 2270234"/>
                <a:gd name="connsiteY70" fmla="*/ 1736667 h 2270234"/>
                <a:gd name="connsiteX71" fmla="*/ 1099113 w 2270234"/>
                <a:gd name="connsiteY71" fmla="*/ 1736667 h 2270234"/>
                <a:gd name="connsiteX72" fmla="*/ 572761 w 2270234"/>
                <a:gd name="connsiteY72" fmla="*/ 1461696 h 2270234"/>
                <a:gd name="connsiteX73" fmla="*/ 523691 w 2270234"/>
                <a:gd name="connsiteY73" fmla="*/ 1461933 h 2270234"/>
                <a:gd name="connsiteX74" fmla="*/ 183806 w 2270234"/>
                <a:gd name="connsiteY74" fmla="*/ 1639177 h 2270234"/>
                <a:gd name="connsiteX75" fmla="*/ 151822 w 2270234"/>
                <a:gd name="connsiteY75" fmla="*/ 1656677 h 2270234"/>
                <a:gd name="connsiteX76" fmla="*/ 1133403 w 2270234"/>
                <a:gd name="connsiteY76" fmla="*/ 1647454 h 2270234"/>
                <a:gd name="connsiteX77" fmla="*/ 1160776 w 2270234"/>
                <a:gd name="connsiteY77" fmla="*/ 1636398 h 2270234"/>
                <a:gd name="connsiteX78" fmla="*/ 1709238 w 2270234"/>
                <a:gd name="connsiteY78" fmla="*/ 1351141 h 2270234"/>
                <a:gd name="connsiteX79" fmla="*/ 2096597 w 2270234"/>
                <a:gd name="connsiteY79" fmla="*/ 1149835 h 2270234"/>
                <a:gd name="connsiteX80" fmla="*/ 2114925 w 2270234"/>
                <a:gd name="connsiteY80" fmla="*/ 1135705 h 2270234"/>
                <a:gd name="connsiteX81" fmla="*/ 2097425 w 2270234"/>
                <a:gd name="connsiteY81" fmla="*/ 1121161 h 2270234"/>
                <a:gd name="connsiteX82" fmla="*/ 1975814 w 2270234"/>
                <a:gd name="connsiteY82" fmla="*/ 1057252 h 2270234"/>
                <a:gd name="connsiteX83" fmla="*/ 1926389 w 2270234"/>
                <a:gd name="connsiteY83" fmla="*/ 1057133 h 2270234"/>
                <a:gd name="connsiteX84" fmla="*/ 1427646 w 2270234"/>
                <a:gd name="connsiteY84" fmla="*/ 1317974 h 2270234"/>
                <a:gd name="connsiteX85" fmla="*/ 985601 w 2270234"/>
                <a:gd name="connsiteY85" fmla="*/ 1548604 h 2270234"/>
                <a:gd name="connsiteX86" fmla="*/ 971294 w 2270234"/>
                <a:gd name="connsiteY86" fmla="*/ 1560546 h 2270234"/>
                <a:gd name="connsiteX87" fmla="*/ 984300 w 2270234"/>
                <a:gd name="connsiteY87" fmla="*/ 1571010 h 2270234"/>
                <a:gd name="connsiteX88" fmla="*/ 1117972 w 2270234"/>
                <a:gd name="connsiteY88" fmla="*/ 1640477 h 2270234"/>
                <a:gd name="connsiteX89" fmla="*/ 1133403 w 2270234"/>
                <a:gd name="connsiteY89" fmla="*/ 1647454 h 2270234"/>
                <a:gd name="connsiteX90" fmla="*/ 1848645 w 2270234"/>
                <a:gd name="connsiteY90" fmla="*/ 992160 h 2270234"/>
                <a:gd name="connsiteX91" fmla="*/ 1748199 w 2270234"/>
                <a:gd name="connsiteY91" fmla="*/ 938892 h 2270234"/>
                <a:gd name="connsiteX92" fmla="*/ 1697059 w 2270234"/>
                <a:gd name="connsiteY92" fmla="*/ 939188 h 2270234"/>
                <a:gd name="connsiteX93" fmla="*/ 1170767 w 2270234"/>
                <a:gd name="connsiteY93" fmla="*/ 1213803 h 2270234"/>
                <a:gd name="connsiteX94" fmla="*/ 1105912 w 2270234"/>
                <a:gd name="connsiteY94" fmla="*/ 1216464 h 2270234"/>
                <a:gd name="connsiteX95" fmla="*/ 1074696 w 2270234"/>
                <a:gd name="connsiteY95" fmla="*/ 1218237 h 2270234"/>
                <a:gd name="connsiteX96" fmla="*/ 760351 w 2270234"/>
                <a:gd name="connsiteY96" fmla="*/ 1381943 h 2270234"/>
                <a:gd name="connsiteX97" fmla="*/ 694905 w 2270234"/>
                <a:gd name="connsiteY97" fmla="*/ 1417001 h 2270234"/>
                <a:gd name="connsiteX98" fmla="*/ 703004 w 2270234"/>
                <a:gd name="connsiteY98" fmla="*/ 1424391 h 2270234"/>
                <a:gd name="connsiteX99" fmla="*/ 852107 w 2270234"/>
                <a:gd name="connsiteY99" fmla="*/ 1502549 h 2270234"/>
                <a:gd name="connsiteX100" fmla="*/ 878947 w 2270234"/>
                <a:gd name="connsiteY100" fmla="*/ 1499061 h 2270234"/>
                <a:gd name="connsiteX101" fmla="*/ 1766585 w 2270234"/>
                <a:gd name="connsiteY101" fmla="*/ 1035850 h 2270234"/>
                <a:gd name="connsiteX102" fmla="*/ 1848645 w 2270234"/>
                <a:gd name="connsiteY102" fmla="*/ 992160 h 2270234"/>
                <a:gd name="connsiteX103" fmla="*/ 719026 w 2270234"/>
                <a:gd name="connsiteY103" fmla="*/ 1014862 h 2270234"/>
                <a:gd name="connsiteX104" fmla="*/ 555025 w 2270234"/>
                <a:gd name="connsiteY104" fmla="*/ 930319 h 2270234"/>
                <a:gd name="connsiteX105" fmla="*/ 534097 w 2270234"/>
                <a:gd name="connsiteY105" fmla="*/ 933689 h 2270234"/>
                <a:gd name="connsiteX106" fmla="*/ 168376 w 2270234"/>
                <a:gd name="connsiteY106" fmla="*/ 1123822 h 2270234"/>
                <a:gd name="connsiteX107" fmla="*/ 155606 w 2270234"/>
                <a:gd name="connsiteY107" fmla="*/ 1134759 h 2270234"/>
                <a:gd name="connsiteX108" fmla="*/ 169499 w 2270234"/>
                <a:gd name="connsiteY108" fmla="*/ 1147233 h 2270234"/>
                <a:gd name="connsiteX109" fmla="*/ 299033 w 2270234"/>
                <a:gd name="connsiteY109" fmla="*/ 1215104 h 2270234"/>
                <a:gd name="connsiteX110" fmla="*/ 336101 w 2270234"/>
                <a:gd name="connsiteY110" fmla="*/ 1214749 h 2270234"/>
                <a:gd name="connsiteX111" fmla="*/ 577846 w 2270234"/>
                <a:gd name="connsiteY111" fmla="*/ 1088822 h 2270234"/>
                <a:gd name="connsiteX112" fmla="*/ 719026 w 2270234"/>
                <a:gd name="connsiteY112" fmla="*/ 1014862 h 2270234"/>
                <a:gd name="connsiteX113" fmla="*/ 589256 w 2270234"/>
                <a:gd name="connsiteY113" fmla="*/ 1364147 h 2270234"/>
                <a:gd name="connsiteX114" fmla="*/ 605396 w 2270234"/>
                <a:gd name="connsiteY114" fmla="*/ 1357171 h 2270234"/>
                <a:gd name="connsiteX115" fmla="*/ 971117 w 2270234"/>
                <a:gd name="connsiteY115" fmla="*/ 1167039 h 2270234"/>
                <a:gd name="connsiteX116" fmla="*/ 983414 w 2270234"/>
                <a:gd name="connsiteY116" fmla="*/ 1155983 h 2270234"/>
                <a:gd name="connsiteX117" fmla="*/ 971767 w 2270234"/>
                <a:gd name="connsiteY117" fmla="*/ 1146879 h 2270234"/>
                <a:gd name="connsiteX118" fmla="*/ 836499 w 2270234"/>
                <a:gd name="connsiteY118" fmla="*/ 1075579 h 2270234"/>
                <a:gd name="connsiteX119" fmla="*/ 801204 w 2270234"/>
                <a:gd name="connsiteY119" fmla="*/ 1077353 h 2270234"/>
                <a:gd name="connsiteX120" fmla="*/ 439740 w 2270234"/>
                <a:gd name="connsiteY120" fmla="*/ 1266125 h 2270234"/>
                <a:gd name="connsiteX121" fmla="*/ 426438 w 2270234"/>
                <a:gd name="connsiteY121" fmla="*/ 1276471 h 2270234"/>
                <a:gd name="connsiteX122" fmla="*/ 438912 w 2270234"/>
                <a:gd name="connsiteY122" fmla="*/ 1287172 h 2270234"/>
                <a:gd name="connsiteX123" fmla="*/ 572643 w 2270234"/>
                <a:gd name="connsiteY123" fmla="*/ 1356639 h 2270234"/>
                <a:gd name="connsiteX124" fmla="*/ 589256 w 2270234"/>
                <a:gd name="connsiteY124" fmla="*/ 1364147 h 2270234"/>
                <a:gd name="connsiteX125" fmla="*/ 1679382 w 2270234"/>
                <a:gd name="connsiteY125" fmla="*/ 282534 h 2270234"/>
                <a:gd name="connsiteX126" fmla="*/ 1634983 w 2270234"/>
                <a:gd name="connsiteY126" fmla="*/ 327702 h 2270234"/>
                <a:gd name="connsiteX127" fmla="*/ 1680683 w 2270234"/>
                <a:gd name="connsiteY127" fmla="*/ 373876 h 2270234"/>
                <a:gd name="connsiteX128" fmla="*/ 1726383 w 2270234"/>
                <a:gd name="connsiteY128" fmla="*/ 327466 h 2270234"/>
                <a:gd name="connsiteX129" fmla="*/ 1679382 w 2270234"/>
                <a:gd name="connsiteY129" fmla="*/ 282534 h 227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270234" h="2270234">
                  <a:moveTo>
                    <a:pt x="296" y="594337"/>
                  </a:moveTo>
                  <a:cubicBezTo>
                    <a:pt x="8986" y="579793"/>
                    <a:pt x="22229" y="571102"/>
                    <a:pt x="36950" y="563476"/>
                  </a:cubicBezTo>
                  <a:cubicBezTo>
                    <a:pt x="326701" y="412895"/>
                    <a:pt x="616333" y="262137"/>
                    <a:pt x="905965" y="111439"/>
                  </a:cubicBezTo>
                  <a:cubicBezTo>
                    <a:pt x="970821" y="77681"/>
                    <a:pt x="1036031" y="44455"/>
                    <a:pt x="1100414" y="9810"/>
                  </a:cubicBezTo>
                  <a:cubicBezTo>
                    <a:pt x="1124180" y="-2960"/>
                    <a:pt x="1145523" y="-3374"/>
                    <a:pt x="1169466" y="9219"/>
                  </a:cubicBezTo>
                  <a:cubicBezTo>
                    <a:pt x="1285166" y="70114"/>
                    <a:pt x="1401397" y="130003"/>
                    <a:pt x="1517333" y="190483"/>
                  </a:cubicBezTo>
                  <a:cubicBezTo>
                    <a:pt x="1547543" y="206209"/>
                    <a:pt x="1557594" y="232695"/>
                    <a:pt x="1543996" y="257940"/>
                  </a:cubicBezTo>
                  <a:cubicBezTo>
                    <a:pt x="1530398" y="283184"/>
                    <a:pt x="1504208" y="288624"/>
                    <a:pt x="1472933" y="272425"/>
                  </a:cubicBezTo>
                  <a:cubicBezTo>
                    <a:pt x="1366634" y="217383"/>
                    <a:pt x="1260276" y="162519"/>
                    <a:pt x="1154332" y="106887"/>
                  </a:cubicBezTo>
                  <a:cubicBezTo>
                    <a:pt x="1140970" y="99851"/>
                    <a:pt x="1130565" y="99792"/>
                    <a:pt x="1117381" y="106709"/>
                  </a:cubicBezTo>
                  <a:cubicBezTo>
                    <a:pt x="829168" y="256935"/>
                    <a:pt x="540777" y="406865"/>
                    <a:pt x="252386" y="556795"/>
                  </a:cubicBezTo>
                  <a:cubicBezTo>
                    <a:pt x="219042" y="574118"/>
                    <a:pt x="185639" y="591381"/>
                    <a:pt x="150226" y="609767"/>
                  </a:cubicBezTo>
                  <a:cubicBezTo>
                    <a:pt x="161163" y="621710"/>
                    <a:pt x="174347" y="626380"/>
                    <a:pt x="186171" y="632529"/>
                  </a:cubicBezTo>
                  <a:cubicBezTo>
                    <a:pt x="315882" y="700103"/>
                    <a:pt x="445770" y="767383"/>
                    <a:pt x="575540" y="834840"/>
                  </a:cubicBezTo>
                  <a:cubicBezTo>
                    <a:pt x="755149" y="928191"/>
                    <a:pt x="934698" y="1021602"/>
                    <a:pt x="1114070" y="1115368"/>
                  </a:cubicBezTo>
                  <a:cubicBezTo>
                    <a:pt x="1128437" y="1122876"/>
                    <a:pt x="1139906" y="1124294"/>
                    <a:pt x="1155100" y="1116373"/>
                  </a:cubicBezTo>
                  <a:cubicBezTo>
                    <a:pt x="1467494" y="953377"/>
                    <a:pt x="1780183" y="790913"/>
                    <a:pt x="2092813" y="628331"/>
                  </a:cubicBezTo>
                  <a:cubicBezTo>
                    <a:pt x="2101800" y="623661"/>
                    <a:pt x="2110432" y="618399"/>
                    <a:pt x="2122847" y="611304"/>
                  </a:cubicBezTo>
                  <a:cubicBezTo>
                    <a:pt x="2081640" y="589666"/>
                    <a:pt x="2044039" y="569742"/>
                    <a:pt x="2006320" y="550115"/>
                  </a:cubicBezTo>
                  <a:cubicBezTo>
                    <a:pt x="1951929" y="521796"/>
                    <a:pt x="1897479" y="493595"/>
                    <a:pt x="1842969" y="465513"/>
                  </a:cubicBezTo>
                  <a:cubicBezTo>
                    <a:pt x="1827834" y="457709"/>
                    <a:pt x="1815715" y="447481"/>
                    <a:pt x="1812404" y="429981"/>
                  </a:cubicBezTo>
                  <a:cubicBezTo>
                    <a:pt x="1808975" y="411890"/>
                    <a:pt x="1813764" y="396164"/>
                    <a:pt x="1828426" y="384399"/>
                  </a:cubicBezTo>
                  <a:cubicBezTo>
                    <a:pt x="1845453" y="370683"/>
                    <a:pt x="1864016" y="371274"/>
                    <a:pt x="1882521" y="380556"/>
                  </a:cubicBezTo>
                  <a:cubicBezTo>
                    <a:pt x="1913559" y="396164"/>
                    <a:pt x="1944184" y="412482"/>
                    <a:pt x="1974986" y="428503"/>
                  </a:cubicBezTo>
                  <a:cubicBezTo>
                    <a:pt x="2062721" y="474263"/>
                    <a:pt x="2150397" y="520258"/>
                    <a:pt x="2238309" y="565781"/>
                  </a:cubicBezTo>
                  <a:cubicBezTo>
                    <a:pt x="2257228" y="575596"/>
                    <a:pt x="2271358" y="588129"/>
                    <a:pt x="2271654" y="611186"/>
                  </a:cubicBezTo>
                  <a:cubicBezTo>
                    <a:pt x="2271949" y="635307"/>
                    <a:pt x="2257228" y="648196"/>
                    <a:pt x="2237600" y="658423"/>
                  </a:cubicBezTo>
                  <a:cubicBezTo>
                    <a:pt x="2107771" y="725821"/>
                    <a:pt x="1978119" y="793514"/>
                    <a:pt x="1848527" y="861326"/>
                  </a:cubicBezTo>
                  <a:cubicBezTo>
                    <a:pt x="1842319" y="864577"/>
                    <a:pt x="1831855" y="865523"/>
                    <a:pt x="1832210" y="873978"/>
                  </a:cubicBezTo>
                  <a:cubicBezTo>
                    <a:pt x="1832564" y="881900"/>
                    <a:pt x="1842792" y="883023"/>
                    <a:pt x="1849059" y="886334"/>
                  </a:cubicBezTo>
                  <a:cubicBezTo>
                    <a:pt x="1977410" y="953377"/>
                    <a:pt x="2105761" y="1020361"/>
                    <a:pt x="2234230" y="1087108"/>
                  </a:cubicBezTo>
                  <a:cubicBezTo>
                    <a:pt x="2254154" y="1097454"/>
                    <a:pt x="2271240" y="1109160"/>
                    <a:pt x="2271654" y="1134523"/>
                  </a:cubicBezTo>
                  <a:cubicBezTo>
                    <a:pt x="2272067" y="1161009"/>
                    <a:pt x="2254450" y="1173187"/>
                    <a:pt x="2233757" y="1183888"/>
                  </a:cubicBezTo>
                  <a:cubicBezTo>
                    <a:pt x="2105229" y="1250577"/>
                    <a:pt x="1976878" y="1317560"/>
                    <a:pt x="1848586" y="1384662"/>
                  </a:cubicBezTo>
                  <a:cubicBezTo>
                    <a:pt x="1842378" y="1387914"/>
                    <a:pt x="1831914" y="1388860"/>
                    <a:pt x="1832150" y="1397255"/>
                  </a:cubicBezTo>
                  <a:cubicBezTo>
                    <a:pt x="1832387" y="1405295"/>
                    <a:pt x="1842615" y="1406419"/>
                    <a:pt x="1848881" y="1409670"/>
                  </a:cubicBezTo>
                  <a:cubicBezTo>
                    <a:pt x="1975222" y="1475708"/>
                    <a:pt x="2101682" y="1541628"/>
                    <a:pt x="2228082" y="1607547"/>
                  </a:cubicBezTo>
                  <a:cubicBezTo>
                    <a:pt x="2233994" y="1610621"/>
                    <a:pt x="2240024" y="1613459"/>
                    <a:pt x="2245700" y="1616888"/>
                  </a:cubicBezTo>
                  <a:cubicBezTo>
                    <a:pt x="2280995" y="1638053"/>
                    <a:pt x="2281409" y="1680680"/>
                    <a:pt x="2245345" y="1700603"/>
                  </a:cubicBezTo>
                  <a:cubicBezTo>
                    <a:pt x="2196216" y="1727739"/>
                    <a:pt x="2146200" y="1753280"/>
                    <a:pt x="2096361" y="1779174"/>
                  </a:cubicBezTo>
                  <a:cubicBezTo>
                    <a:pt x="1786391" y="1940397"/>
                    <a:pt x="1476303" y="2101501"/>
                    <a:pt x="1166333" y="2262664"/>
                  </a:cubicBezTo>
                  <a:cubicBezTo>
                    <a:pt x="1161781" y="2265028"/>
                    <a:pt x="1157406" y="2267866"/>
                    <a:pt x="1152972" y="2270467"/>
                  </a:cubicBezTo>
                  <a:cubicBezTo>
                    <a:pt x="1141148" y="2270467"/>
                    <a:pt x="1129324" y="2270467"/>
                    <a:pt x="1117500" y="2270467"/>
                  </a:cubicBezTo>
                  <a:cubicBezTo>
                    <a:pt x="1046909" y="2233399"/>
                    <a:pt x="976438" y="2196094"/>
                    <a:pt x="905670" y="2159202"/>
                  </a:cubicBezTo>
                  <a:cubicBezTo>
                    <a:pt x="616097" y="2008385"/>
                    <a:pt x="326464" y="1857687"/>
                    <a:pt x="36773" y="1707166"/>
                  </a:cubicBezTo>
                  <a:cubicBezTo>
                    <a:pt x="22052" y="1699539"/>
                    <a:pt x="8750" y="1690789"/>
                    <a:pt x="118" y="1676304"/>
                  </a:cubicBezTo>
                  <a:cubicBezTo>
                    <a:pt x="118" y="1664480"/>
                    <a:pt x="118" y="1652656"/>
                    <a:pt x="118" y="1640832"/>
                  </a:cubicBezTo>
                  <a:cubicBezTo>
                    <a:pt x="9105" y="1626643"/>
                    <a:pt x="22348" y="1617834"/>
                    <a:pt x="37069" y="1610207"/>
                  </a:cubicBezTo>
                  <a:cubicBezTo>
                    <a:pt x="165479" y="1543579"/>
                    <a:pt x="293771" y="1476595"/>
                    <a:pt x="421944" y="1409552"/>
                  </a:cubicBezTo>
                  <a:cubicBezTo>
                    <a:pt x="428152" y="1406300"/>
                    <a:pt x="438498" y="1405236"/>
                    <a:pt x="438439" y="1396959"/>
                  </a:cubicBezTo>
                  <a:cubicBezTo>
                    <a:pt x="438380" y="1388742"/>
                    <a:pt x="428093" y="1387677"/>
                    <a:pt x="421826" y="1384426"/>
                  </a:cubicBezTo>
                  <a:cubicBezTo>
                    <a:pt x="293593" y="1317383"/>
                    <a:pt x="165361" y="1250458"/>
                    <a:pt x="36891" y="1183770"/>
                  </a:cubicBezTo>
                  <a:cubicBezTo>
                    <a:pt x="22170" y="1176143"/>
                    <a:pt x="8927" y="1167394"/>
                    <a:pt x="59" y="1153027"/>
                  </a:cubicBezTo>
                  <a:cubicBezTo>
                    <a:pt x="59" y="1141203"/>
                    <a:pt x="59" y="1129379"/>
                    <a:pt x="59" y="1117555"/>
                  </a:cubicBezTo>
                  <a:cubicBezTo>
                    <a:pt x="8868" y="1103189"/>
                    <a:pt x="22111" y="1094439"/>
                    <a:pt x="36832" y="1086812"/>
                  </a:cubicBezTo>
                  <a:cubicBezTo>
                    <a:pt x="165893" y="1019828"/>
                    <a:pt x="294835" y="952549"/>
                    <a:pt x="423718" y="885210"/>
                  </a:cubicBezTo>
                  <a:cubicBezTo>
                    <a:pt x="429334" y="882314"/>
                    <a:pt x="438380" y="881249"/>
                    <a:pt x="438439" y="873682"/>
                  </a:cubicBezTo>
                  <a:cubicBezTo>
                    <a:pt x="438557" y="865996"/>
                    <a:pt x="429394" y="864932"/>
                    <a:pt x="423836" y="862035"/>
                  </a:cubicBezTo>
                  <a:cubicBezTo>
                    <a:pt x="295603" y="794992"/>
                    <a:pt x="167312" y="728068"/>
                    <a:pt x="38902" y="661439"/>
                  </a:cubicBezTo>
                  <a:cubicBezTo>
                    <a:pt x="23589" y="653457"/>
                    <a:pt x="9341" y="644826"/>
                    <a:pt x="0" y="629809"/>
                  </a:cubicBezTo>
                  <a:cubicBezTo>
                    <a:pt x="296" y="617985"/>
                    <a:pt x="296" y="606161"/>
                    <a:pt x="296" y="594337"/>
                  </a:cubicBezTo>
                  <a:close/>
                  <a:moveTo>
                    <a:pt x="151822" y="1656677"/>
                  </a:moveTo>
                  <a:cubicBezTo>
                    <a:pt x="154482" y="1664953"/>
                    <a:pt x="160040" y="1665958"/>
                    <a:pt x="164415" y="1668264"/>
                  </a:cubicBezTo>
                  <a:cubicBezTo>
                    <a:pt x="480947" y="1832856"/>
                    <a:pt x="797538" y="1997330"/>
                    <a:pt x="1113893" y="2162159"/>
                  </a:cubicBezTo>
                  <a:cubicBezTo>
                    <a:pt x="1128969" y="2170021"/>
                    <a:pt x="1140911" y="2170849"/>
                    <a:pt x="1156874" y="2162572"/>
                  </a:cubicBezTo>
                  <a:cubicBezTo>
                    <a:pt x="1439707" y="2014829"/>
                    <a:pt x="1722954" y="1867856"/>
                    <a:pt x="2006083" y="1720645"/>
                  </a:cubicBezTo>
                  <a:cubicBezTo>
                    <a:pt x="2043862" y="1701017"/>
                    <a:pt x="2081522" y="1681034"/>
                    <a:pt x="2123320" y="1659100"/>
                  </a:cubicBezTo>
                  <a:cubicBezTo>
                    <a:pt x="2109545" y="1651474"/>
                    <a:pt x="2099613" y="1645680"/>
                    <a:pt x="2089385" y="1640359"/>
                  </a:cubicBezTo>
                  <a:cubicBezTo>
                    <a:pt x="1976050" y="1581357"/>
                    <a:pt x="1862420" y="1522827"/>
                    <a:pt x="1749559" y="1462938"/>
                  </a:cubicBezTo>
                  <a:cubicBezTo>
                    <a:pt x="1730404" y="1452769"/>
                    <a:pt x="1715742" y="1452651"/>
                    <a:pt x="1696528" y="1462760"/>
                  </a:cubicBezTo>
                  <a:cubicBezTo>
                    <a:pt x="1522003" y="1554575"/>
                    <a:pt x="1346769" y="1645030"/>
                    <a:pt x="1172127" y="1736667"/>
                  </a:cubicBezTo>
                  <a:cubicBezTo>
                    <a:pt x="1146705" y="1750028"/>
                    <a:pt x="1124653" y="1750146"/>
                    <a:pt x="1099113" y="1736667"/>
                  </a:cubicBezTo>
                  <a:cubicBezTo>
                    <a:pt x="923879" y="1644557"/>
                    <a:pt x="747995" y="1553747"/>
                    <a:pt x="572761" y="1461696"/>
                  </a:cubicBezTo>
                  <a:cubicBezTo>
                    <a:pt x="555025" y="1452414"/>
                    <a:pt x="541250" y="1452651"/>
                    <a:pt x="523691" y="1461933"/>
                  </a:cubicBezTo>
                  <a:cubicBezTo>
                    <a:pt x="410711" y="1521645"/>
                    <a:pt x="297141" y="1580174"/>
                    <a:pt x="183806" y="1639177"/>
                  </a:cubicBezTo>
                  <a:cubicBezTo>
                    <a:pt x="172751" y="1644970"/>
                    <a:pt x="162109" y="1651060"/>
                    <a:pt x="151822" y="1656677"/>
                  </a:cubicBezTo>
                  <a:close/>
                  <a:moveTo>
                    <a:pt x="1133403" y="1647454"/>
                  </a:moveTo>
                  <a:cubicBezTo>
                    <a:pt x="1144340" y="1646508"/>
                    <a:pt x="1152322" y="1640773"/>
                    <a:pt x="1160776" y="1636398"/>
                  </a:cubicBezTo>
                  <a:cubicBezTo>
                    <a:pt x="1343636" y="1541391"/>
                    <a:pt x="1526437" y="1446207"/>
                    <a:pt x="1709238" y="1351141"/>
                  </a:cubicBezTo>
                  <a:cubicBezTo>
                    <a:pt x="1838358" y="1284039"/>
                    <a:pt x="1967537" y="1217055"/>
                    <a:pt x="2096597" y="1149835"/>
                  </a:cubicBezTo>
                  <a:cubicBezTo>
                    <a:pt x="2103514" y="1146228"/>
                    <a:pt x="2114393" y="1144336"/>
                    <a:pt x="2114925" y="1135705"/>
                  </a:cubicBezTo>
                  <a:cubicBezTo>
                    <a:pt x="2115457" y="1126364"/>
                    <a:pt x="2104224" y="1124768"/>
                    <a:pt x="2097425" y="1121161"/>
                  </a:cubicBezTo>
                  <a:cubicBezTo>
                    <a:pt x="2056986" y="1099700"/>
                    <a:pt x="2015839" y="1079481"/>
                    <a:pt x="1975814" y="1057252"/>
                  </a:cubicBezTo>
                  <a:cubicBezTo>
                    <a:pt x="1958373" y="1047556"/>
                    <a:pt x="1944184" y="1047792"/>
                    <a:pt x="1926389" y="1057133"/>
                  </a:cubicBezTo>
                  <a:cubicBezTo>
                    <a:pt x="1760378" y="1144573"/>
                    <a:pt x="1593953" y="1231185"/>
                    <a:pt x="1427646" y="1317974"/>
                  </a:cubicBezTo>
                  <a:cubicBezTo>
                    <a:pt x="1280318" y="1394831"/>
                    <a:pt x="1132930" y="1471629"/>
                    <a:pt x="985601" y="1548604"/>
                  </a:cubicBezTo>
                  <a:cubicBezTo>
                    <a:pt x="980044" y="1551501"/>
                    <a:pt x="971294" y="1552565"/>
                    <a:pt x="971294" y="1560546"/>
                  </a:cubicBezTo>
                  <a:cubicBezTo>
                    <a:pt x="971294" y="1567286"/>
                    <a:pt x="979275" y="1568409"/>
                    <a:pt x="984300" y="1571010"/>
                  </a:cubicBezTo>
                  <a:cubicBezTo>
                    <a:pt x="1028818" y="1594304"/>
                    <a:pt x="1073395" y="1617420"/>
                    <a:pt x="1117972" y="1640477"/>
                  </a:cubicBezTo>
                  <a:cubicBezTo>
                    <a:pt x="1123293" y="1643197"/>
                    <a:pt x="1128732" y="1645384"/>
                    <a:pt x="1133403" y="1647454"/>
                  </a:cubicBezTo>
                  <a:close/>
                  <a:moveTo>
                    <a:pt x="1848645" y="992160"/>
                  </a:moveTo>
                  <a:cubicBezTo>
                    <a:pt x="1811813" y="972827"/>
                    <a:pt x="1779297" y="957042"/>
                    <a:pt x="1748199" y="938892"/>
                  </a:cubicBezTo>
                  <a:cubicBezTo>
                    <a:pt x="1729990" y="928250"/>
                    <a:pt x="1715387" y="929551"/>
                    <a:pt x="1697059" y="939188"/>
                  </a:cubicBezTo>
                  <a:cubicBezTo>
                    <a:pt x="1521885" y="1031179"/>
                    <a:pt x="1346119" y="1122107"/>
                    <a:pt x="1170767" y="1213803"/>
                  </a:cubicBezTo>
                  <a:cubicBezTo>
                    <a:pt x="1148952" y="1225214"/>
                    <a:pt x="1128082" y="1230002"/>
                    <a:pt x="1105912" y="1216464"/>
                  </a:cubicBezTo>
                  <a:cubicBezTo>
                    <a:pt x="1094975" y="1209783"/>
                    <a:pt x="1085219" y="1212739"/>
                    <a:pt x="1074696" y="1218237"/>
                  </a:cubicBezTo>
                  <a:cubicBezTo>
                    <a:pt x="969993" y="1272924"/>
                    <a:pt x="865113" y="1327315"/>
                    <a:pt x="760351" y="1381943"/>
                  </a:cubicBezTo>
                  <a:cubicBezTo>
                    <a:pt x="738950" y="1393057"/>
                    <a:pt x="717843" y="1404704"/>
                    <a:pt x="694905" y="1417001"/>
                  </a:cubicBezTo>
                  <a:cubicBezTo>
                    <a:pt x="698925" y="1420667"/>
                    <a:pt x="700639" y="1423091"/>
                    <a:pt x="703004" y="1424391"/>
                  </a:cubicBezTo>
                  <a:cubicBezTo>
                    <a:pt x="752666" y="1450464"/>
                    <a:pt x="802504" y="1476299"/>
                    <a:pt x="852107" y="1502549"/>
                  </a:cubicBezTo>
                  <a:cubicBezTo>
                    <a:pt x="862453" y="1508047"/>
                    <a:pt x="870257" y="1503554"/>
                    <a:pt x="878947" y="1499061"/>
                  </a:cubicBezTo>
                  <a:cubicBezTo>
                    <a:pt x="1174787" y="1344637"/>
                    <a:pt x="1470746" y="1190273"/>
                    <a:pt x="1766585" y="1035850"/>
                  </a:cubicBezTo>
                  <a:cubicBezTo>
                    <a:pt x="1792540" y="1022252"/>
                    <a:pt x="1818375" y="1008241"/>
                    <a:pt x="1848645" y="992160"/>
                  </a:cubicBezTo>
                  <a:close/>
                  <a:moveTo>
                    <a:pt x="719026" y="1014862"/>
                  </a:moveTo>
                  <a:cubicBezTo>
                    <a:pt x="660969" y="984888"/>
                    <a:pt x="608056" y="957574"/>
                    <a:pt x="555025" y="930319"/>
                  </a:cubicBezTo>
                  <a:cubicBezTo>
                    <a:pt x="547399" y="926418"/>
                    <a:pt x="540659" y="930261"/>
                    <a:pt x="534097" y="933689"/>
                  </a:cubicBezTo>
                  <a:cubicBezTo>
                    <a:pt x="412189" y="997008"/>
                    <a:pt x="290283" y="1060385"/>
                    <a:pt x="168376" y="1123822"/>
                  </a:cubicBezTo>
                  <a:cubicBezTo>
                    <a:pt x="163351" y="1126423"/>
                    <a:pt x="155842" y="1128137"/>
                    <a:pt x="155606" y="1134759"/>
                  </a:cubicBezTo>
                  <a:cubicBezTo>
                    <a:pt x="155369" y="1142858"/>
                    <a:pt x="163942" y="1144277"/>
                    <a:pt x="169499" y="1147233"/>
                  </a:cubicBezTo>
                  <a:cubicBezTo>
                    <a:pt x="212657" y="1169936"/>
                    <a:pt x="256229" y="1191870"/>
                    <a:pt x="299033" y="1215104"/>
                  </a:cubicBezTo>
                  <a:cubicBezTo>
                    <a:pt x="312335" y="1222317"/>
                    <a:pt x="322976" y="1221666"/>
                    <a:pt x="336101" y="1214749"/>
                  </a:cubicBezTo>
                  <a:cubicBezTo>
                    <a:pt x="416446" y="1172360"/>
                    <a:pt x="497264" y="1130739"/>
                    <a:pt x="577846" y="1088822"/>
                  </a:cubicBezTo>
                  <a:cubicBezTo>
                    <a:pt x="622955" y="1065292"/>
                    <a:pt x="668005" y="1041585"/>
                    <a:pt x="719026" y="1014862"/>
                  </a:cubicBezTo>
                  <a:close/>
                  <a:moveTo>
                    <a:pt x="589256" y="1364147"/>
                  </a:moveTo>
                  <a:cubicBezTo>
                    <a:pt x="594695" y="1361842"/>
                    <a:pt x="600253" y="1359891"/>
                    <a:pt x="605396" y="1357171"/>
                  </a:cubicBezTo>
                  <a:cubicBezTo>
                    <a:pt x="727362" y="1293853"/>
                    <a:pt x="849269" y="1230475"/>
                    <a:pt x="971117" y="1167039"/>
                  </a:cubicBezTo>
                  <a:cubicBezTo>
                    <a:pt x="976083" y="1164438"/>
                    <a:pt x="983828" y="1163255"/>
                    <a:pt x="983414" y="1155983"/>
                  </a:cubicBezTo>
                  <a:cubicBezTo>
                    <a:pt x="983059" y="1150367"/>
                    <a:pt x="976201" y="1149184"/>
                    <a:pt x="971767" y="1146879"/>
                  </a:cubicBezTo>
                  <a:cubicBezTo>
                    <a:pt x="926658" y="1123112"/>
                    <a:pt x="881312" y="1099819"/>
                    <a:pt x="836499" y="1075579"/>
                  </a:cubicBezTo>
                  <a:cubicBezTo>
                    <a:pt x="823610" y="1068603"/>
                    <a:pt x="813146" y="1071086"/>
                    <a:pt x="801204" y="1077353"/>
                  </a:cubicBezTo>
                  <a:cubicBezTo>
                    <a:pt x="680775" y="1140435"/>
                    <a:pt x="560228" y="1203162"/>
                    <a:pt x="439740" y="1266125"/>
                  </a:cubicBezTo>
                  <a:cubicBezTo>
                    <a:pt x="434714" y="1268785"/>
                    <a:pt x="426970" y="1270027"/>
                    <a:pt x="426438" y="1276471"/>
                  </a:cubicBezTo>
                  <a:cubicBezTo>
                    <a:pt x="425787" y="1283743"/>
                    <a:pt x="434005" y="1284571"/>
                    <a:pt x="438912" y="1287172"/>
                  </a:cubicBezTo>
                  <a:cubicBezTo>
                    <a:pt x="483430" y="1310466"/>
                    <a:pt x="528007" y="1333582"/>
                    <a:pt x="572643" y="1356639"/>
                  </a:cubicBezTo>
                  <a:cubicBezTo>
                    <a:pt x="577905" y="1359358"/>
                    <a:pt x="583344" y="1361487"/>
                    <a:pt x="589256" y="1364147"/>
                  </a:cubicBezTo>
                  <a:close/>
                  <a:moveTo>
                    <a:pt x="1679382" y="282534"/>
                  </a:moveTo>
                  <a:cubicBezTo>
                    <a:pt x="1653842" y="283066"/>
                    <a:pt x="1635160" y="302044"/>
                    <a:pt x="1634983" y="327702"/>
                  </a:cubicBezTo>
                  <a:cubicBezTo>
                    <a:pt x="1634806" y="354248"/>
                    <a:pt x="1654315" y="373994"/>
                    <a:pt x="1680683" y="373876"/>
                  </a:cubicBezTo>
                  <a:cubicBezTo>
                    <a:pt x="1706933" y="373817"/>
                    <a:pt x="1726679" y="353716"/>
                    <a:pt x="1726383" y="327466"/>
                  </a:cubicBezTo>
                  <a:cubicBezTo>
                    <a:pt x="1726088" y="301394"/>
                    <a:pt x="1705868" y="282002"/>
                    <a:pt x="1679382" y="282534"/>
                  </a:cubicBezTo>
                  <a:close/>
                </a:path>
              </a:pathLst>
            </a:custGeom>
            <a:solidFill>
              <a:schemeClr val="bg1"/>
            </a:solidFill>
            <a:ln w="5907" cap="flat">
              <a:noFill/>
              <a:prstDash val="solid"/>
              <a:miter/>
            </a:ln>
          </p:spPr>
          <p:txBody>
            <a:bodyPr rtlCol="0" anchor="ctr"/>
            <a:lstStyle/>
            <a:p>
              <a:endParaRPr lang="en-US"/>
            </a:p>
          </p:txBody>
        </p:sp>
      </p:grpSp>
      <p:cxnSp>
        <p:nvCxnSpPr>
          <p:cNvPr id="103" name="Straight Connector 11268">
            <a:extLst>
              <a:ext uri="{FF2B5EF4-FFF2-40B4-BE49-F238E27FC236}">
                <a16:creationId xmlns:a16="http://schemas.microsoft.com/office/drawing/2014/main" id="{5B2FA109-29B8-0166-EC80-ECB61F28814E}"/>
              </a:ext>
            </a:extLst>
          </p:cNvPr>
          <p:cNvCxnSpPr>
            <a:cxnSpLocks/>
          </p:cNvCxnSpPr>
          <p:nvPr/>
        </p:nvCxnSpPr>
        <p:spPr>
          <a:xfrm>
            <a:off x="1274349" y="4959317"/>
            <a:ext cx="200009" cy="422930"/>
          </a:xfrm>
          <a:prstGeom prst="line">
            <a:avLst/>
          </a:prstGeom>
          <a:ln w="12700" cap="rnd">
            <a:gradFill>
              <a:gsLst>
                <a:gs pos="100000">
                  <a:schemeClr val="accent2"/>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4" name="Freeform: Shape 10">
            <a:extLst>
              <a:ext uri="{FF2B5EF4-FFF2-40B4-BE49-F238E27FC236}">
                <a16:creationId xmlns:a16="http://schemas.microsoft.com/office/drawing/2014/main" id="{08893530-141A-6505-A828-A87886B638A6}"/>
              </a:ext>
            </a:extLst>
          </p:cNvPr>
          <p:cNvSpPr/>
          <p:nvPr/>
        </p:nvSpPr>
        <p:spPr>
          <a:xfrm flipH="1">
            <a:off x="1605626" y="4369329"/>
            <a:ext cx="2121968" cy="469876"/>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chemeClr val="bg1"/>
          </a:solidFill>
          <a:ln w="53975">
            <a:noFill/>
          </a:ln>
          <a:effectLst>
            <a:outerShdw blurRad="762000" dist="495300" dir="780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365760" bIns="0" rtlCol="0" anchor="ctr"/>
          <a:lstStyle/>
          <a:p>
            <a:pPr algn="ctr"/>
            <a:r>
              <a:rPr lang="pl-PL" sz="1000" b="1">
                <a:solidFill>
                  <a:schemeClr val="accent1"/>
                </a:solidFill>
                <a:latin typeface="Century Gothic" panose="020B0502020202020204" pitchFamily="34" charset="0"/>
              </a:rPr>
              <a:t>ZBIERANIE WYMAGAŃ </a:t>
            </a:r>
            <a:br>
              <a:rPr lang="pl-PL" sz="1000" b="1">
                <a:solidFill>
                  <a:schemeClr val="accent1"/>
                </a:solidFill>
                <a:latin typeface="Century Gothic" panose="020B0502020202020204" pitchFamily="34" charset="0"/>
              </a:rPr>
            </a:br>
            <a:r>
              <a:rPr lang="pl-PL" sz="1000" b="1">
                <a:solidFill>
                  <a:schemeClr val="accent1"/>
                </a:solidFill>
                <a:latin typeface="Century Gothic" panose="020B0502020202020204" pitchFamily="34" charset="0"/>
              </a:rPr>
              <a:t>DOKUMENTACJA</a:t>
            </a:r>
            <a:endParaRPr lang="en-US" sz="1000" b="1">
              <a:solidFill>
                <a:schemeClr val="accent1"/>
              </a:solidFill>
              <a:latin typeface="Century Gothic" panose="020B0502020202020204" pitchFamily="34" charset="0"/>
            </a:endParaRPr>
          </a:p>
        </p:txBody>
      </p:sp>
      <p:grpSp>
        <p:nvGrpSpPr>
          <p:cNvPr id="105" name="Group 3">
            <a:extLst>
              <a:ext uri="{FF2B5EF4-FFF2-40B4-BE49-F238E27FC236}">
                <a16:creationId xmlns:a16="http://schemas.microsoft.com/office/drawing/2014/main" id="{878140C8-4E40-62E1-8573-8911626D3EC4}"/>
              </a:ext>
            </a:extLst>
          </p:cNvPr>
          <p:cNvGrpSpPr/>
          <p:nvPr/>
        </p:nvGrpSpPr>
        <p:grpSpPr>
          <a:xfrm>
            <a:off x="1018489" y="4378099"/>
            <a:ext cx="511721" cy="469875"/>
            <a:chOff x="2308822" y="1320923"/>
            <a:chExt cx="511721" cy="469875"/>
          </a:xfrm>
        </p:grpSpPr>
        <p:grpSp>
          <p:nvGrpSpPr>
            <p:cNvPr id="106" name="Group 5">
              <a:extLst>
                <a:ext uri="{FF2B5EF4-FFF2-40B4-BE49-F238E27FC236}">
                  <a16:creationId xmlns:a16="http://schemas.microsoft.com/office/drawing/2014/main" id="{0153E2C3-4151-CBF1-E8CC-9937E37B0E1E}"/>
                </a:ext>
              </a:extLst>
            </p:cNvPr>
            <p:cNvGrpSpPr/>
            <p:nvPr/>
          </p:nvGrpSpPr>
          <p:grpSpPr>
            <a:xfrm rot="16200000">
              <a:off x="2329745" y="1300000"/>
              <a:ext cx="469875" cy="511721"/>
              <a:chOff x="4337637" y="2079756"/>
              <a:chExt cx="862113" cy="938891"/>
            </a:xfrm>
          </p:grpSpPr>
          <p:sp>
            <p:nvSpPr>
              <p:cNvPr id="114" name="Graphic 18">
                <a:extLst>
                  <a:ext uri="{FF2B5EF4-FFF2-40B4-BE49-F238E27FC236}">
                    <a16:creationId xmlns:a16="http://schemas.microsoft.com/office/drawing/2014/main" id="{A2BE6CA5-5E05-FD3A-BA83-E83CCAD574E6}"/>
                  </a:ext>
                </a:extLst>
              </p:cNvPr>
              <p:cNvSpPr/>
              <p:nvPr/>
            </p:nvSpPr>
            <p:spPr>
              <a:xfrm>
                <a:off x="4337637" y="2079756"/>
                <a:ext cx="862113" cy="938891"/>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4F5F6"/>
              </a:solidFill>
              <a:ln w="12700" cap="flat">
                <a:gradFill flip="none" rotWithShape="1">
                  <a:gsLst>
                    <a:gs pos="15000">
                      <a:schemeClr val="accent1">
                        <a:lumMod val="60000"/>
                        <a:lumOff val="40000"/>
                      </a:schemeClr>
                    </a:gs>
                    <a:gs pos="75000">
                      <a:schemeClr val="accent1"/>
                    </a:gs>
                  </a:gsLst>
                  <a:path path="circle">
                    <a:fillToRect l="100000" t="100000"/>
                  </a:path>
                  <a:tileRect r="-100000" b="-100000"/>
                </a:gradFill>
                <a:prstDash val="solid"/>
                <a:miter/>
              </a:ln>
              <a:effectLst/>
            </p:spPr>
            <p:txBody>
              <a:bodyPr rtlCol="0" anchor="ctr"/>
              <a:lstStyle/>
              <a:p>
                <a:endParaRPr lang="en-US" sz="1350">
                  <a:solidFill>
                    <a:schemeClr val="tx2"/>
                  </a:solidFill>
                </a:endParaRPr>
              </a:p>
            </p:txBody>
          </p:sp>
          <p:sp>
            <p:nvSpPr>
              <p:cNvPr id="115" name="Graphic 18">
                <a:extLst>
                  <a:ext uri="{FF2B5EF4-FFF2-40B4-BE49-F238E27FC236}">
                    <a16:creationId xmlns:a16="http://schemas.microsoft.com/office/drawing/2014/main" id="{E504D2DB-8145-9179-11B3-4A34EB943ED4}"/>
                  </a:ext>
                </a:extLst>
              </p:cNvPr>
              <p:cNvSpPr/>
              <p:nvPr/>
            </p:nvSpPr>
            <p:spPr>
              <a:xfrm>
                <a:off x="4431732" y="2182230"/>
                <a:ext cx="673923" cy="733941"/>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393700" dist="127000" dir="8100000" algn="tr" rotWithShape="0">
                  <a:prstClr val="black">
                    <a:alpha val="20000"/>
                  </a:prstClr>
                </a:outerShdw>
              </a:effectLst>
            </p:spPr>
            <p:txBody>
              <a:bodyPr rtlCol="0" anchor="ctr"/>
              <a:lstStyle/>
              <a:p>
                <a:pPr algn="ctr"/>
                <a:endParaRPr lang="en-US" b="1">
                  <a:solidFill>
                    <a:schemeClr val="tx2"/>
                  </a:solidFill>
                  <a:latin typeface="+mj-lt"/>
                </a:endParaRPr>
              </a:p>
            </p:txBody>
          </p:sp>
        </p:grpSp>
        <p:sp>
          <p:nvSpPr>
            <p:cNvPr id="112" name="Freeform: Shape 11322">
              <a:extLst>
                <a:ext uri="{FF2B5EF4-FFF2-40B4-BE49-F238E27FC236}">
                  <a16:creationId xmlns:a16="http://schemas.microsoft.com/office/drawing/2014/main" id="{D926A7E5-C79A-E46F-F866-DF2798EA6F82}"/>
                </a:ext>
              </a:extLst>
            </p:cNvPr>
            <p:cNvSpPr/>
            <p:nvPr/>
          </p:nvSpPr>
          <p:spPr>
            <a:xfrm>
              <a:off x="2471418" y="1462596"/>
              <a:ext cx="186528" cy="186528"/>
            </a:xfrm>
            <a:custGeom>
              <a:avLst/>
              <a:gdLst>
                <a:gd name="connsiteX0" fmla="*/ 1355874 w 2128344"/>
                <a:gd name="connsiteY0" fmla="*/ 1128904 h 2128344"/>
                <a:gd name="connsiteX1" fmla="*/ 1340325 w 2128344"/>
                <a:gd name="connsiteY1" fmla="*/ 1162839 h 2128344"/>
                <a:gd name="connsiteX2" fmla="*/ 1264946 w 2128344"/>
                <a:gd name="connsiteY2" fmla="*/ 1231478 h 2128344"/>
                <a:gd name="connsiteX3" fmla="*/ 1256670 w 2128344"/>
                <a:gd name="connsiteY3" fmla="*/ 1260388 h 2128344"/>
                <a:gd name="connsiteX4" fmla="*/ 1312302 w 2128344"/>
                <a:gd name="connsiteY4" fmla="*/ 1312710 h 2128344"/>
                <a:gd name="connsiteX5" fmla="*/ 1379522 w 2128344"/>
                <a:gd name="connsiteY5" fmla="*/ 1326426 h 2128344"/>
                <a:gd name="connsiteX6" fmla="*/ 1420907 w 2128344"/>
                <a:gd name="connsiteY6" fmla="*/ 1375082 h 2128344"/>
                <a:gd name="connsiteX7" fmla="*/ 1421025 w 2128344"/>
                <a:gd name="connsiteY7" fmla="*/ 1463763 h 2128344"/>
                <a:gd name="connsiteX8" fmla="*/ 1378872 w 2128344"/>
                <a:gd name="connsiteY8" fmla="*/ 1514075 h 2128344"/>
                <a:gd name="connsiteX9" fmla="*/ 1287885 w 2128344"/>
                <a:gd name="connsiteY9" fmla="*/ 1533348 h 2128344"/>
                <a:gd name="connsiteX10" fmla="*/ 1262759 w 2128344"/>
                <a:gd name="connsiteY10" fmla="*/ 1556937 h 2128344"/>
                <a:gd name="connsiteX11" fmla="*/ 1281855 w 2128344"/>
                <a:gd name="connsiteY11" fmla="*/ 1624985 h 2128344"/>
                <a:gd name="connsiteX12" fmla="*/ 1341153 w 2128344"/>
                <a:gd name="connsiteY12" fmla="*/ 1678253 h 2128344"/>
                <a:gd name="connsiteX13" fmla="*/ 1350494 w 2128344"/>
                <a:gd name="connsiteY13" fmla="*/ 1730339 h 2128344"/>
                <a:gd name="connsiteX14" fmla="*/ 1302488 w 2128344"/>
                <a:gd name="connsiteY14" fmla="*/ 1815118 h 2128344"/>
                <a:gd name="connsiteX15" fmla="*/ 1244372 w 2128344"/>
                <a:gd name="connsiteY15" fmla="*/ 1835869 h 2128344"/>
                <a:gd name="connsiteX16" fmla="*/ 1155869 w 2128344"/>
                <a:gd name="connsiteY16" fmla="*/ 1807196 h 2128344"/>
                <a:gd name="connsiteX17" fmla="*/ 1120396 w 2128344"/>
                <a:gd name="connsiteY17" fmla="*/ 1815118 h 2128344"/>
                <a:gd name="connsiteX18" fmla="*/ 1103606 w 2128344"/>
                <a:gd name="connsiteY18" fmla="*/ 1883816 h 2128344"/>
                <a:gd name="connsiteX19" fmla="*/ 1127905 w 2128344"/>
                <a:gd name="connsiteY19" fmla="*/ 1957421 h 2128344"/>
                <a:gd name="connsiteX20" fmla="*/ 1109873 w 2128344"/>
                <a:gd name="connsiteY20" fmla="*/ 2009211 h 2128344"/>
                <a:gd name="connsiteX21" fmla="*/ 1019359 w 2128344"/>
                <a:gd name="connsiteY21" fmla="*/ 2060528 h 2128344"/>
                <a:gd name="connsiteX22" fmla="*/ 969225 w 2128344"/>
                <a:gd name="connsiteY22" fmla="*/ 2050832 h 2128344"/>
                <a:gd name="connsiteX23" fmla="*/ 900527 w 2128344"/>
                <a:gd name="connsiteY23" fmla="*/ 1975512 h 2128344"/>
                <a:gd name="connsiteX24" fmla="*/ 869961 w 2128344"/>
                <a:gd name="connsiteY24" fmla="*/ 1966703 h 2128344"/>
                <a:gd name="connsiteX25" fmla="*/ 848618 w 2128344"/>
                <a:gd name="connsiteY25" fmla="*/ 1972319 h 2128344"/>
                <a:gd name="connsiteX26" fmla="*/ 823670 w 2128344"/>
                <a:gd name="connsiteY26" fmla="*/ 1998510 h 2128344"/>
                <a:gd name="connsiteX27" fmla="*/ 804455 w 2128344"/>
                <a:gd name="connsiteY27" fmla="*/ 2089497 h 2128344"/>
                <a:gd name="connsiteX28" fmla="*/ 757514 w 2128344"/>
                <a:gd name="connsiteY28" fmla="*/ 2130113 h 2128344"/>
                <a:gd name="connsiteX29" fmla="*/ 664458 w 2128344"/>
                <a:gd name="connsiteY29" fmla="*/ 2130113 h 2128344"/>
                <a:gd name="connsiteX30" fmla="*/ 617338 w 2128344"/>
                <a:gd name="connsiteY30" fmla="*/ 2089674 h 2128344"/>
                <a:gd name="connsiteX31" fmla="*/ 597119 w 2128344"/>
                <a:gd name="connsiteY31" fmla="*/ 1994371 h 2128344"/>
                <a:gd name="connsiteX32" fmla="*/ 576072 w 2128344"/>
                <a:gd name="connsiteY32" fmla="*/ 1972615 h 2128344"/>
                <a:gd name="connsiteX33" fmla="*/ 504418 w 2128344"/>
                <a:gd name="connsiteY33" fmla="*/ 1992952 h 2128344"/>
                <a:gd name="connsiteX34" fmla="*/ 454165 w 2128344"/>
                <a:gd name="connsiteY34" fmla="*/ 2049058 h 2128344"/>
                <a:gd name="connsiteX35" fmla="*/ 398355 w 2128344"/>
                <a:gd name="connsiteY35" fmla="*/ 2058813 h 2128344"/>
                <a:gd name="connsiteX36" fmla="*/ 313813 w 2128344"/>
                <a:gd name="connsiteY36" fmla="*/ 2010334 h 2128344"/>
                <a:gd name="connsiteX37" fmla="*/ 294421 w 2128344"/>
                <a:gd name="connsiteY37" fmla="*/ 1955470 h 2128344"/>
                <a:gd name="connsiteX38" fmla="*/ 324336 w 2128344"/>
                <a:gd name="connsiteY38" fmla="*/ 1862710 h 2128344"/>
                <a:gd name="connsiteX39" fmla="*/ 317123 w 2128344"/>
                <a:gd name="connsiteY39" fmla="*/ 1831080 h 2128344"/>
                <a:gd name="connsiteX40" fmla="*/ 244701 w 2128344"/>
                <a:gd name="connsiteY40" fmla="*/ 1813403 h 2128344"/>
                <a:gd name="connsiteX41" fmla="*/ 173283 w 2128344"/>
                <a:gd name="connsiteY41" fmla="*/ 1837229 h 2128344"/>
                <a:gd name="connsiteX42" fmla="*/ 121611 w 2128344"/>
                <a:gd name="connsiteY42" fmla="*/ 1818961 h 2128344"/>
                <a:gd name="connsiteX43" fmla="*/ 71181 w 2128344"/>
                <a:gd name="connsiteY43" fmla="*/ 1730456 h 2128344"/>
                <a:gd name="connsiteX44" fmla="*/ 81882 w 2128344"/>
                <a:gd name="connsiteY44" fmla="*/ 1676775 h 2128344"/>
                <a:gd name="connsiteX45" fmla="*/ 154009 w 2128344"/>
                <a:gd name="connsiteY45" fmla="*/ 1611151 h 2128344"/>
                <a:gd name="connsiteX46" fmla="*/ 164119 w 2128344"/>
                <a:gd name="connsiteY46" fmla="*/ 1576447 h 2128344"/>
                <a:gd name="connsiteX47" fmla="*/ 112388 w 2128344"/>
                <a:gd name="connsiteY47" fmla="*/ 1528027 h 2128344"/>
                <a:gd name="connsiteX48" fmla="*/ 40793 w 2128344"/>
                <a:gd name="connsiteY48" fmla="*/ 1513602 h 2128344"/>
                <a:gd name="connsiteX49" fmla="*/ 946 w 2128344"/>
                <a:gd name="connsiteY49" fmla="*/ 1468375 h 2128344"/>
                <a:gd name="connsiteX50" fmla="*/ 1005 w 2128344"/>
                <a:gd name="connsiteY50" fmla="*/ 1370885 h 2128344"/>
                <a:gd name="connsiteX51" fmla="*/ 39611 w 2128344"/>
                <a:gd name="connsiteY51" fmla="*/ 1326958 h 2128344"/>
                <a:gd name="connsiteX52" fmla="*/ 132785 w 2128344"/>
                <a:gd name="connsiteY52" fmla="*/ 1307389 h 2128344"/>
                <a:gd name="connsiteX53" fmla="*/ 159153 w 2128344"/>
                <a:gd name="connsiteY53" fmla="*/ 1282263 h 2128344"/>
                <a:gd name="connsiteX54" fmla="*/ 139111 w 2128344"/>
                <a:gd name="connsiteY54" fmla="*/ 1214747 h 2128344"/>
                <a:gd name="connsiteX55" fmla="*/ 79813 w 2128344"/>
                <a:gd name="connsiteY55" fmla="*/ 1161479 h 2128344"/>
                <a:gd name="connsiteX56" fmla="*/ 70472 w 2128344"/>
                <a:gd name="connsiteY56" fmla="*/ 1111286 h 2128344"/>
                <a:gd name="connsiteX57" fmla="*/ 121848 w 2128344"/>
                <a:gd name="connsiteY57" fmla="*/ 1020772 h 2128344"/>
                <a:gd name="connsiteX58" fmla="*/ 173697 w 2128344"/>
                <a:gd name="connsiteY58" fmla="*/ 1003095 h 2128344"/>
                <a:gd name="connsiteX59" fmla="*/ 264269 w 2128344"/>
                <a:gd name="connsiteY59" fmla="*/ 1032596 h 2128344"/>
                <a:gd name="connsiteX60" fmla="*/ 301693 w 2128344"/>
                <a:gd name="connsiteY60" fmla="*/ 1024615 h 2128344"/>
                <a:gd name="connsiteX61" fmla="*/ 317892 w 2128344"/>
                <a:gd name="connsiteY61" fmla="*/ 955621 h 2128344"/>
                <a:gd name="connsiteX62" fmla="*/ 294126 w 2128344"/>
                <a:gd name="connsiteY62" fmla="*/ 884203 h 2128344"/>
                <a:gd name="connsiteX63" fmla="*/ 312216 w 2128344"/>
                <a:gd name="connsiteY63" fmla="*/ 830758 h 2128344"/>
                <a:gd name="connsiteX64" fmla="*/ 400720 w 2128344"/>
                <a:gd name="connsiteY64" fmla="*/ 780328 h 2128344"/>
                <a:gd name="connsiteX65" fmla="*/ 452746 w 2128344"/>
                <a:gd name="connsiteY65" fmla="*/ 789906 h 2128344"/>
                <a:gd name="connsiteX66" fmla="*/ 519967 w 2128344"/>
                <a:gd name="connsiteY66" fmla="*/ 863629 h 2128344"/>
                <a:gd name="connsiteX67" fmla="*/ 552601 w 2128344"/>
                <a:gd name="connsiteY67" fmla="*/ 873916 h 2128344"/>
                <a:gd name="connsiteX68" fmla="*/ 603149 w 2128344"/>
                <a:gd name="connsiteY68" fmla="*/ 819111 h 2128344"/>
                <a:gd name="connsiteX69" fmla="*/ 617693 w 2128344"/>
                <a:gd name="connsiteY69" fmla="*/ 747516 h 2128344"/>
                <a:gd name="connsiteX70" fmla="*/ 660615 w 2128344"/>
                <a:gd name="connsiteY70" fmla="*/ 710388 h 2128344"/>
                <a:gd name="connsiteX71" fmla="*/ 760351 w 2128344"/>
                <a:gd name="connsiteY71" fmla="*/ 710447 h 2128344"/>
                <a:gd name="connsiteX72" fmla="*/ 803982 w 2128344"/>
                <a:gd name="connsiteY72" fmla="*/ 749408 h 2128344"/>
                <a:gd name="connsiteX73" fmla="*/ 823670 w 2128344"/>
                <a:gd name="connsiteY73" fmla="*/ 842582 h 2128344"/>
                <a:gd name="connsiteX74" fmla="*/ 846845 w 2128344"/>
                <a:gd name="connsiteY74" fmla="*/ 868122 h 2128344"/>
                <a:gd name="connsiteX75" fmla="*/ 916607 w 2128344"/>
                <a:gd name="connsiteY75" fmla="*/ 847903 h 2128344"/>
                <a:gd name="connsiteX76" fmla="*/ 969934 w 2128344"/>
                <a:gd name="connsiteY76" fmla="*/ 788664 h 2128344"/>
                <a:gd name="connsiteX77" fmla="*/ 1018236 w 2128344"/>
                <a:gd name="connsiteY77" fmla="*/ 779382 h 2128344"/>
                <a:gd name="connsiteX78" fmla="*/ 1110701 w 2128344"/>
                <a:gd name="connsiteY78" fmla="*/ 831763 h 2128344"/>
                <a:gd name="connsiteX79" fmla="*/ 1128082 w 2128344"/>
                <a:gd name="connsiteY79" fmla="*/ 881838 h 2128344"/>
                <a:gd name="connsiteX80" fmla="*/ 1096748 w 2128344"/>
                <a:gd name="connsiteY80" fmla="*/ 978796 h 2128344"/>
                <a:gd name="connsiteX81" fmla="*/ 1103842 w 2128344"/>
                <a:gd name="connsiteY81" fmla="*/ 1008416 h 2128344"/>
                <a:gd name="connsiteX82" fmla="*/ 1175970 w 2128344"/>
                <a:gd name="connsiteY82" fmla="*/ 1026861 h 2128344"/>
                <a:gd name="connsiteX83" fmla="*/ 1251703 w 2128344"/>
                <a:gd name="connsiteY83" fmla="*/ 1002031 h 2128344"/>
                <a:gd name="connsiteX84" fmla="*/ 1295216 w 2128344"/>
                <a:gd name="connsiteY84" fmla="*/ 1015215 h 2128344"/>
                <a:gd name="connsiteX85" fmla="*/ 1353391 w 2128344"/>
                <a:gd name="connsiteY85" fmla="*/ 1117020 h 2128344"/>
                <a:gd name="connsiteX86" fmla="*/ 1355874 w 2128344"/>
                <a:gd name="connsiteY86" fmla="*/ 1128904 h 2128344"/>
                <a:gd name="connsiteX87" fmla="*/ 412485 w 2128344"/>
                <a:gd name="connsiteY87" fmla="*/ 1005814 h 2128344"/>
                <a:gd name="connsiteX88" fmla="*/ 395576 w 2128344"/>
                <a:gd name="connsiteY88" fmla="*/ 1039336 h 2128344"/>
                <a:gd name="connsiteX89" fmla="*/ 332968 w 2128344"/>
                <a:gd name="connsiteY89" fmla="*/ 1102063 h 2128344"/>
                <a:gd name="connsiteX90" fmla="*/ 277276 w 2128344"/>
                <a:gd name="connsiteY90" fmla="*/ 1116311 h 2128344"/>
                <a:gd name="connsiteX91" fmla="*/ 190901 w 2128344"/>
                <a:gd name="connsiteY91" fmla="*/ 1088288 h 2128344"/>
                <a:gd name="connsiteX92" fmla="*/ 159803 w 2128344"/>
                <a:gd name="connsiteY92" fmla="*/ 1102832 h 2128344"/>
                <a:gd name="connsiteX93" fmla="*/ 162405 w 2128344"/>
                <a:gd name="connsiteY93" fmla="*/ 1135052 h 2128344"/>
                <a:gd name="connsiteX94" fmla="*/ 233349 w 2128344"/>
                <a:gd name="connsiteY94" fmla="*/ 1198666 h 2128344"/>
                <a:gd name="connsiteX95" fmla="*/ 247125 w 2128344"/>
                <a:gd name="connsiteY95" fmla="*/ 1250220 h 2128344"/>
                <a:gd name="connsiteX96" fmla="*/ 224422 w 2128344"/>
                <a:gd name="connsiteY96" fmla="*/ 1335767 h 2128344"/>
                <a:gd name="connsiteX97" fmla="*/ 188536 w 2128344"/>
                <a:gd name="connsiteY97" fmla="*/ 1372659 h 2128344"/>
                <a:gd name="connsiteX98" fmla="*/ 95421 w 2128344"/>
                <a:gd name="connsiteY98" fmla="*/ 1392582 h 2128344"/>
                <a:gd name="connsiteX99" fmla="*/ 73664 w 2128344"/>
                <a:gd name="connsiteY99" fmla="*/ 1420014 h 2128344"/>
                <a:gd name="connsiteX100" fmla="*/ 94948 w 2128344"/>
                <a:gd name="connsiteY100" fmla="*/ 1447801 h 2128344"/>
                <a:gd name="connsiteX101" fmla="*/ 190191 w 2128344"/>
                <a:gd name="connsiteY101" fmla="*/ 1468138 h 2128344"/>
                <a:gd name="connsiteX102" fmla="*/ 223831 w 2128344"/>
                <a:gd name="connsiteY102" fmla="*/ 1501837 h 2128344"/>
                <a:gd name="connsiteX103" fmla="*/ 247597 w 2128344"/>
                <a:gd name="connsiteY103" fmla="*/ 1591700 h 2128344"/>
                <a:gd name="connsiteX104" fmla="*/ 233822 w 2128344"/>
                <a:gd name="connsiteY104" fmla="*/ 1641362 h 2128344"/>
                <a:gd name="connsiteX105" fmla="*/ 162759 w 2128344"/>
                <a:gd name="connsiteY105" fmla="*/ 1704857 h 2128344"/>
                <a:gd name="connsiteX106" fmla="*/ 161932 w 2128344"/>
                <a:gd name="connsiteY106" fmla="*/ 1740921 h 2128344"/>
                <a:gd name="connsiteX107" fmla="*/ 190310 w 2128344"/>
                <a:gd name="connsiteY107" fmla="*/ 1752272 h 2128344"/>
                <a:gd name="connsiteX108" fmla="*/ 281001 w 2128344"/>
                <a:gd name="connsiteY108" fmla="*/ 1723125 h 2128344"/>
                <a:gd name="connsiteX109" fmla="*/ 332613 w 2128344"/>
                <a:gd name="connsiteY109" fmla="*/ 1737670 h 2128344"/>
                <a:gd name="connsiteX110" fmla="*/ 388719 w 2128344"/>
                <a:gd name="connsiteY110" fmla="*/ 1794248 h 2128344"/>
                <a:gd name="connsiteX111" fmla="*/ 405332 w 2128344"/>
                <a:gd name="connsiteY111" fmla="*/ 1859221 h 2128344"/>
                <a:gd name="connsiteX112" fmla="*/ 378491 w 2128344"/>
                <a:gd name="connsiteY112" fmla="*/ 1941340 h 2128344"/>
                <a:gd name="connsiteX113" fmla="*/ 390847 w 2128344"/>
                <a:gd name="connsiteY113" fmla="*/ 1969304 h 2128344"/>
                <a:gd name="connsiteX114" fmla="*/ 425137 w 2128344"/>
                <a:gd name="connsiteY114" fmla="*/ 1969068 h 2128344"/>
                <a:gd name="connsiteX115" fmla="*/ 485677 w 2128344"/>
                <a:gd name="connsiteY115" fmla="*/ 1901375 h 2128344"/>
                <a:gd name="connsiteX116" fmla="*/ 544324 w 2128344"/>
                <a:gd name="connsiteY116" fmla="*/ 1884703 h 2128344"/>
                <a:gd name="connsiteX117" fmla="*/ 625556 w 2128344"/>
                <a:gd name="connsiteY117" fmla="*/ 1906282 h 2128344"/>
                <a:gd name="connsiteX118" fmla="*/ 663452 w 2128344"/>
                <a:gd name="connsiteY118" fmla="*/ 1943646 h 2128344"/>
                <a:gd name="connsiteX119" fmla="*/ 681071 w 2128344"/>
                <a:gd name="connsiteY119" fmla="*/ 2025942 h 2128344"/>
                <a:gd name="connsiteX120" fmla="*/ 710039 w 2128344"/>
                <a:gd name="connsiteY120" fmla="*/ 2057217 h 2128344"/>
                <a:gd name="connsiteX121" fmla="*/ 740309 w 2128344"/>
                <a:gd name="connsiteY121" fmla="*/ 2027420 h 2128344"/>
                <a:gd name="connsiteX122" fmla="*/ 758164 w 2128344"/>
                <a:gd name="connsiteY122" fmla="*/ 1942937 h 2128344"/>
                <a:gd name="connsiteX123" fmla="*/ 794464 w 2128344"/>
                <a:gd name="connsiteY123" fmla="*/ 1906636 h 2128344"/>
                <a:gd name="connsiteX124" fmla="*/ 880011 w 2128344"/>
                <a:gd name="connsiteY124" fmla="*/ 1883993 h 2128344"/>
                <a:gd name="connsiteX125" fmla="*/ 933457 w 2128344"/>
                <a:gd name="connsiteY125" fmla="*/ 1898478 h 2128344"/>
                <a:gd name="connsiteX126" fmla="*/ 995356 w 2128344"/>
                <a:gd name="connsiteY126" fmla="*/ 1967944 h 2128344"/>
                <a:gd name="connsiteX127" fmla="*/ 1027399 w 2128344"/>
                <a:gd name="connsiteY127" fmla="*/ 1971551 h 2128344"/>
                <a:gd name="connsiteX128" fmla="*/ 1042830 w 2128344"/>
                <a:gd name="connsiteY128" fmla="*/ 1940808 h 2128344"/>
                <a:gd name="connsiteX129" fmla="*/ 1014216 w 2128344"/>
                <a:gd name="connsiteY129" fmla="*/ 1852305 h 2128344"/>
                <a:gd name="connsiteX130" fmla="*/ 1028227 w 2128344"/>
                <a:gd name="connsiteY130" fmla="*/ 1798623 h 2128344"/>
                <a:gd name="connsiteX131" fmla="*/ 1087703 w 2128344"/>
                <a:gd name="connsiteY131" fmla="*/ 1739148 h 2128344"/>
                <a:gd name="connsiteX132" fmla="*/ 1145227 w 2128344"/>
                <a:gd name="connsiteY132" fmla="*/ 1724544 h 2128344"/>
                <a:gd name="connsiteX133" fmla="*/ 1231602 w 2128344"/>
                <a:gd name="connsiteY133" fmla="*/ 1752568 h 2128344"/>
                <a:gd name="connsiteX134" fmla="*/ 1260867 w 2128344"/>
                <a:gd name="connsiteY134" fmla="*/ 1738438 h 2128344"/>
                <a:gd name="connsiteX135" fmla="*/ 1259566 w 2128344"/>
                <a:gd name="connsiteY135" fmla="*/ 1706099 h 2128344"/>
                <a:gd name="connsiteX136" fmla="*/ 1190277 w 2128344"/>
                <a:gd name="connsiteY136" fmla="*/ 1643964 h 2128344"/>
                <a:gd name="connsiteX137" fmla="*/ 1175083 w 2128344"/>
                <a:gd name="connsiteY137" fmla="*/ 1586912 h 2128344"/>
                <a:gd name="connsiteX138" fmla="*/ 1196662 w 2128344"/>
                <a:gd name="connsiteY138" fmla="*/ 1505680 h 2128344"/>
                <a:gd name="connsiteX139" fmla="*/ 1233967 w 2128344"/>
                <a:gd name="connsiteY139" fmla="*/ 1467606 h 2128344"/>
                <a:gd name="connsiteX140" fmla="*/ 1327082 w 2128344"/>
                <a:gd name="connsiteY140" fmla="*/ 1447623 h 2128344"/>
                <a:gd name="connsiteX141" fmla="*/ 1347538 w 2128344"/>
                <a:gd name="connsiteY141" fmla="*/ 1419246 h 2128344"/>
                <a:gd name="connsiteX142" fmla="*/ 1327260 w 2128344"/>
                <a:gd name="connsiteY142" fmla="*/ 1392937 h 2128344"/>
                <a:gd name="connsiteX143" fmla="*/ 1232016 w 2128344"/>
                <a:gd name="connsiteY143" fmla="*/ 1372481 h 2128344"/>
                <a:gd name="connsiteX144" fmla="*/ 1197076 w 2128344"/>
                <a:gd name="connsiteY144" fmla="*/ 1337245 h 2128344"/>
                <a:gd name="connsiteX145" fmla="*/ 1174551 w 2128344"/>
                <a:gd name="connsiteY145" fmla="*/ 1251698 h 2128344"/>
                <a:gd name="connsiteX146" fmla="*/ 1190159 w 2128344"/>
                <a:gd name="connsiteY146" fmla="*/ 1196715 h 2128344"/>
                <a:gd name="connsiteX147" fmla="*/ 1259448 w 2128344"/>
                <a:gd name="connsiteY147" fmla="*/ 1134579 h 2128344"/>
                <a:gd name="connsiteX148" fmla="*/ 1261104 w 2128344"/>
                <a:gd name="connsiteY148" fmla="*/ 1102299 h 2128344"/>
                <a:gd name="connsiteX149" fmla="*/ 1231898 w 2128344"/>
                <a:gd name="connsiteY149" fmla="*/ 1087933 h 2128344"/>
                <a:gd name="connsiteX150" fmla="*/ 1141266 w 2128344"/>
                <a:gd name="connsiteY150" fmla="*/ 1117139 h 2128344"/>
                <a:gd name="connsiteX151" fmla="*/ 1089476 w 2128344"/>
                <a:gd name="connsiteY151" fmla="*/ 1103127 h 2128344"/>
                <a:gd name="connsiteX152" fmla="*/ 1028405 w 2128344"/>
                <a:gd name="connsiteY152" fmla="*/ 1042055 h 2128344"/>
                <a:gd name="connsiteX153" fmla="*/ 1014097 w 2128344"/>
                <a:gd name="connsiteY153" fmla="*/ 988374 h 2128344"/>
                <a:gd name="connsiteX154" fmla="*/ 1043303 w 2128344"/>
                <a:gd name="connsiteY154" fmla="*/ 897742 h 2128344"/>
                <a:gd name="connsiteX155" fmla="*/ 1027399 w 2128344"/>
                <a:gd name="connsiteY155" fmla="*/ 869187 h 2128344"/>
                <a:gd name="connsiteX156" fmla="*/ 996952 w 2128344"/>
                <a:gd name="connsiteY156" fmla="*/ 870724 h 2128344"/>
                <a:gd name="connsiteX157" fmla="*/ 936294 w 2128344"/>
                <a:gd name="connsiteY157" fmla="*/ 938358 h 2128344"/>
                <a:gd name="connsiteX158" fmla="*/ 875814 w 2128344"/>
                <a:gd name="connsiteY158" fmla="*/ 955266 h 2128344"/>
                <a:gd name="connsiteX159" fmla="*/ 796711 w 2128344"/>
                <a:gd name="connsiteY159" fmla="*/ 934278 h 2128344"/>
                <a:gd name="connsiteX160" fmla="*/ 757632 w 2128344"/>
                <a:gd name="connsiteY160" fmla="*/ 895318 h 2128344"/>
                <a:gd name="connsiteX161" fmla="*/ 738122 w 2128344"/>
                <a:gd name="connsiteY161" fmla="*/ 804390 h 2128344"/>
                <a:gd name="connsiteX162" fmla="*/ 710217 w 2128344"/>
                <a:gd name="connsiteY162" fmla="*/ 783284 h 2128344"/>
                <a:gd name="connsiteX163" fmla="*/ 682844 w 2128344"/>
                <a:gd name="connsiteY163" fmla="*/ 805040 h 2128344"/>
                <a:gd name="connsiteX164" fmla="*/ 662920 w 2128344"/>
                <a:gd name="connsiteY164" fmla="*/ 898155 h 2128344"/>
                <a:gd name="connsiteX165" fmla="*/ 625970 w 2128344"/>
                <a:gd name="connsiteY165" fmla="*/ 933983 h 2128344"/>
                <a:gd name="connsiteX166" fmla="*/ 540422 w 2128344"/>
                <a:gd name="connsiteY166" fmla="*/ 956744 h 2128344"/>
                <a:gd name="connsiteX167" fmla="*/ 488928 w 2128344"/>
                <a:gd name="connsiteY167" fmla="*/ 942792 h 2128344"/>
                <a:gd name="connsiteX168" fmla="*/ 428329 w 2128344"/>
                <a:gd name="connsiteY168" fmla="*/ 875099 h 2128344"/>
                <a:gd name="connsiteX169" fmla="*/ 392916 w 2128344"/>
                <a:gd name="connsiteY169" fmla="*/ 869068 h 2128344"/>
                <a:gd name="connsiteX170" fmla="*/ 379969 w 2128344"/>
                <a:gd name="connsiteY170" fmla="*/ 904777 h 2128344"/>
                <a:gd name="connsiteX171" fmla="*/ 412485 w 2128344"/>
                <a:gd name="connsiteY171" fmla="*/ 1005814 h 2128344"/>
                <a:gd name="connsiteX172" fmla="*/ 1798393 w 2128344"/>
                <a:gd name="connsiteY172" fmla="*/ 184983 h 2128344"/>
                <a:gd name="connsiteX173" fmla="*/ 1791298 w 2128344"/>
                <a:gd name="connsiteY173" fmla="*/ 210227 h 2128344"/>
                <a:gd name="connsiteX174" fmla="*/ 1757836 w 2128344"/>
                <a:gd name="connsiteY174" fmla="*/ 275260 h 2128344"/>
                <a:gd name="connsiteX175" fmla="*/ 1777168 w 2128344"/>
                <a:gd name="connsiteY175" fmla="*/ 320901 h 2128344"/>
                <a:gd name="connsiteX176" fmla="*/ 1846930 w 2128344"/>
                <a:gd name="connsiteY176" fmla="*/ 342717 h 2128344"/>
                <a:gd name="connsiteX177" fmla="*/ 1881634 w 2128344"/>
                <a:gd name="connsiteY177" fmla="*/ 385875 h 2128344"/>
                <a:gd name="connsiteX178" fmla="*/ 1881634 w 2128344"/>
                <a:gd name="connsiteY178" fmla="*/ 467816 h 2128344"/>
                <a:gd name="connsiteX179" fmla="*/ 1846990 w 2128344"/>
                <a:gd name="connsiteY179" fmla="*/ 511092 h 2128344"/>
                <a:gd name="connsiteX180" fmla="*/ 1773030 w 2128344"/>
                <a:gd name="connsiteY180" fmla="*/ 534327 h 2128344"/>
                <a:gd name="connsiteX181" fmla="*/ 1756653 w 2128344"/>
                <a:gd name="connsiteY181" fmla="*/ 576539 h 2128344"/>
                <a:gd name="connsiteX182" fmla="*/ 1792185 w 2128344"/>
                <a:gd name="connsiteY182" fmla="*/ 645474 h 2128344"/>
                <a:gd name="connsiteX183" fmla="*/ 1785918 w 2128344"/>
                <a:gd name="connsiteY183" fmla="*/ 698742 h 2128344"/>
                <a:gd name="connsiteX184" fmla="*/ 1726384 w 2128344"/>
                <a:gd name="connsiteY184" fmla="*/ 758099 h 2128344"/>
                <a:gd name="connsiteX185" fmla="*/ 1674948 w 2128344"/>
                <a:gd name="connsiteY185" fmla="*/ 763833 h 2128344"/>
                <a:gd name="connsiteX186" fmla="*/ 1604004 w 2128344"/>
                <a:gd name="connsiteY186" fmla="*/ 727238 h 2128344"/>
                <a:gd name="connsiteX187" fmla="*/ 1563092 w 2128344"/>
                <a:gd name="connsiteY187" fmla="*/ 743732 h 2128344"/>
                <a:gd name="connsiteX188" fmla="*/ 1539089 w 2128344"/>
                <a:gd name="connsiteY188" fmla="*/ 819762 h 2128344"/>
                <a:gd name="connsiteX189" fmla="*/ 1499242 w 2128344"/>
                <a:gd name="connsiteY189" fmla="*/ 852455 h 2128344"/>
                <a:gd name="connsiteX190" fmla="*/ 1412866 w 2128344"/>
                <a:gd name="connsiteY190" fmla="*/ 852574 h 2128344"/>
                <a:gd name="connsiteX191" fmla="*/ 1371600 w 2128344"/>
                <a:gd name="connsiteY191" fmla="*/ 818579 h 2128344"/>
                <a:gd name="connsiteX192" fmla="*/ 1349844 w 2128344"/>
                <a:gd name="connsiteY192" fmla="*/ 748817 h 2128344"/>
                <a:gd name="connsiteX193" fmla="*/ 1302311 w 2128344"/>
                <a:gd name="connsiteY193" fmla="*/ 729839 h 2128344"/>
                <a:gd name="connsiteX194" fmla="*/ 1237278 w 2128344"/>
                <a:gd name="connsiteY194" fmla="*/ 763242 h 2128344"/>
                <a:gd name="connsiteX195" fmla="*/ 1184010 w 2128344"/>
                <a:gd name="connsiteY195" fmla="*/ 757153 h 2128344"/>
                <a:gd name="connsiteX196" fmla="*/ 1124594 w 2128344"/>
                <a:gd name="connsiteY196" fmla="*/ 697618 h 2128344"/>
                <a:gd name="connsiteX197" fmla="*/ 1118623 w 2128344"/>
                <a:gd name="connsiteY197" fmla="*/ 646242 h 2128344"/>
                <a:gd name="connsiteX198" fmla="*/ 1156224 w 2128344"/>
                <a:gd name="connsiteY198" fmla="*/ 573346 h 2128344"/>
                <a:gd name="connsiteX199" fmla="*/ 1141384 w 2128344"/>
                <a:gd name="connsiteY199" fmla="*/ 534977 h 2128344"/>
                <a:gd name="connsiteX200" fmla="*/ 1065296 w 2128344"/>
                <a:gd name="connsiteY200" fmla="*/ 511092 h 2128344"/>
                <a:gd name="connsiteX201" fmla="*/ 1029291 w 2128344"/>
                <a:gd name="connsiteY201" fmla="*/ 464210 h 2128344"/>
                <a:gd name="connsiteX202" fmla="*/ 1029291 w 2128344"/>
                <a:gd name="connsiteY202" fmla="*/ 388890 h 2128344"/>
                <a:gd name="connsiteX203" fmla="*/ 1065473 w 2128344"/>
                <a:gd name="connsiteY203" fmla="*/ 342185 h 2128344"/>
                <a:gd name="connsiteX204" fmla="*/ 1139492 w 2128344"/>
                <a:gd name="connsiteY204" fmla="*/ 319009 h 2128344"/>
                <a:gd name="connsiteX205" fmla="*/ 1155810 w 2128344"/>
                <a:gd name="connsiteY205" fmla="*/ 279753 h 2128344"/>
                <a:gd name="connsiteX206" fmla="*/ 1119391 w 2128344"/>
                <a:gd name="connsiteY206" fmla="*/ 208749 h 2128344"/>
                <a:gd name="connsiteX207" fmla="*/ 1124889 w 2128344"/>
                <a:gd name="connsiteY207" fmla="*/ 155423 h 2128344"/>
                <a:gd name="connsiteX208" fmla="*/ 1184365 w 2128344"/>
                <a:gd name="connsiteY208" fmla="*/ 96006 h 2128344"/>
                <a:gd name="connsiteX209" fmla="*/ 1237692 w 2128344"/>
                <a:gd name="connsiteY209" fmla="*/ 90390 h 2128344"/>
                <a:gd name="connsiteX210" fmla="*/ 1306627 w 2128344"/>
                <a:gd name="connsiteY210" fmla="*/ 125980 h 2128344"/>
                <a:gd name="connsiteX211" fmla="*/ 1348543 w 2128344"/>
                <a:gd name="connsiteY211" fmla="*/ 108717 h 2128344"/>
                <a:gd name="connsiteX212" fmla="*/ 1371777 w 2128344"/>
                <a:gd name="connsiteY212" fmla="*/ 34757 h 2128344"/>
                <a:gd name="connsiteX213" fmla="*/ 1415408 w 2128344"/>
                <a:gd name="connsiteY213" fmla="*/ 644 h 2128344"/>
                <a:gd name="connsiteX214" fmla="*/ 1497350 w 2128344"/>
                <a:gd name="connsiteY214" fmla="*/ 822 h 2128344"/>
                <a:gd name="connsiteX215" fmla="*/ 1539266 w 2128344"/>
                <a:gd name="connsiteY215" fmla="*/ 33988 h 2128344"/>
                <a:gd name="connsiteX216" fmla="*/ 1563269 w 2128344"/>
                <a:gd name="connsiteY216" fmla="*/ 110077 h 2128344"/>
                <a:gd name="connsiteX217" fmla="*/ 1604063 w 2128344"/>
                <a:gd name="connsiteY217" fmla="*/ 126453 h 2128344"/>
                <a:gd name="connsiteX218" fmla="*/ 1675008 w 2128344"/>
                <a:gd name="connsiteY218" fmla="*/ 89917 h 2128344"/>
                <a:gd name="connsiteX219" fmla="*/ 1724669 w 2128344"/>
                <a:gd name="connsiteY219" fmla="*/ 94173 h 2128344"/>
                <a:gd name="connsiteX220" fmla="*/ 1788697 w 2128344"/>
                <a:gd name="connsiteY220" fmla="*/ 158379 h 2128344"/>
                <a:gd name="connsiteX221" fmla="*/ 1798393 w 2128344"/>
                <a:gd name="connsiteY221" fmla="*/ 184983 h 2128344"/>
                <a:gd name="connsiteX222" fmla="*/ 1713672 w 2128344"/>
                <a:gd name="connsiteY222" fmla="*/ 194501 h 2128344"/>
                <a:gd name="connsiteX223" fmla="*/ 1682930 w 2128344"/>
                <a:gd name="connsiteY223" fmla="*/ 171562 h 2128344"/>
                <a:gd name="connsiteX224" fmla="*/ 1653547 w 2128344"/>
                <a:gd name="connsiteY224" fmla="*/ 186993 h 2128344"/>
                <a:gd name="connsiteX225" fmla="*/ 1530576 w 2128344"/>
                <a:gd name="connsiteY225" fmla="*/ 193673 h 2128344"/>
                <a:gd name="connsiteX226" fmla="*/ 1499715 w 2128344"/>
                <a:gd name="connsiteY226" fmla="*/ 161335 h 2128344"/>
                <a:gd name="connsiteX227" fmla="*/ 1477663 w 2128344"/>
                <a:gd name="connsiteY227" fmla="*/ 91690 h 2128344"/>
                <a:gd name="connsiteX228" fmla="*/ 1456084 w 2128344"/>
                <a:gd name="connsiteY228" fmla="*/ 73836 h 2128344"/>
                <a:gd name="connsiteX229" fmla="*/ 1433972 w 2128344"/>
                <a:gd name="connsiteY229" fmla="*/ 90922 h 2128344"/>
                <a:gd name="connsiteX230" fmla="*/ 1411921 w 2128344"/>
                <a:gd name="connsiteY230" fmla="*/ 160566 h 2128344"/>
                <a:gd name="connsiteX231" fmla="*/ 1381296 w 2128344"/>
                <a:gd name="connsiteY231" fmla="*/ 193023 h 2128344"/>
                <a:gd name="connsiteX232" fmla="*/ 1342395 w 2128344"/>
                <a:gd name="connsiteY232" fmla="*/ 208986 h 2128344"/>
                <a:gd name="connsiteX233" fmla="*/ 1297995 w 2128344"/>
                <a:gd name="connsiteY233" fmla="*/ 207390 h 2128344"/>
                <a:gd name="connsiteX234" fmla="*/ 1235150 w 2128344"/>
                <a:gd name="connsiteY234" fmla="*/ 174637 h 2128344"/>
                <a:gd name="connsiteX235" fmla="*/ 1206239 w 2128344"/>
                <a:gd name="connsiteY235" fmla="*/ 178184 h 2128344"/>
                <a:gd name="connsiteX236" fmla="*/ 1203993 w 2128344"/>
                <a:gd name="connsiteY236" fmla="*/ 207212 h 2128344"/>
                <a:gd name="connsiteX237" fmla="*/ 1216468 w 2128344"/>
                <a:gd name="connsiteY237" fmla="*/ 230624 h 2128344"/>
                <a:gd name="connsiteX238" fmla="*/ 1223503 w 2128344"/>
                <a:gd name="connsiteY238" fmla="*/ 349634 h 2128344"/>
                <a:gd name="connsiteX239" fmla="*/ 1186375 w 2128344"/>
                <a:gd name="connsiteY239" fmla="*/ 384219 h 2128344"/>
                <a:gd name="connsiteX240" fmla="*/ 1118800 w 2128344"/>
                <a:gd name="connsiteY240" fmla="*/ 405562 h 2128344"/>
                <a:gd name="connsiteX241" fmla="*/ 1102601 w 2128344"/>
                <a:gd name="connsiteY241" fmla="*/ 426077 h 2128344"/>
                <a:gd name="connsiteX242" fmla="*/ 1119155 w 2128344"/>
                <a:gd name="connsiteY242" fmla="*/ 448602 h 2128344"/>
                <a:gd name="connsiteX243" fmla="*/ 1188799 w 2128344"/>
                <a:gd name="connsiteY243" fmla="*/ 470654 h 2128344"/>
                <a:gd name="connsiteX244" fmla="*/ 1220783 w 2128344"/>
                <a:gd name="connsiteY244" fmla="*/ 498914 h 2128344"/>
                <a:gd name="connsiteX245" fmla="*/ 1217118 w 2128344"/>
                <a:gd name="connsiteY245" fmla="*/ 621707 h 2128344"/>
                <a:gd name="connsiteX246" fmla="*/ 1203756 w 2128344"/>
                <a:gd name="connsiteY246" fmla="*/ 647188 h 2128344"/>
                <a:gd name="connsiteX247" fmla="*/ 1206535 w 2128344"/>
                <a:gd name="connsiteY247" fmla="*/ 676157 h 2128344"/>
                <a:gd name="connsiteX248" fmla="*/ 1235445 w 2128344"/>
                <a:gd name="connsiteY248" fmla="*/ 679113 h 2128344"/>
                <a:gd name="connsiteX249" fmla="*/ 1258857 w 2128344"/>
                <a:gd name="connsiteY249" fmla="*/ 666580 h 2128344"/>
                <a:gd name="connsiteX250" fmla="*/ 1379818 w 2128344"/>
                <a:gd name="connsiteY250" fmla="*/ 659958 h 2128344"/>
                <a:gd name="connsiteX251" fmla="*/ 1412039 w 2128344"/>
                <a:gd name="connsiteY251" fmla="*/ 693834 h 2128344"/>
                <a:gd name="connsiteX252" fmla="*/ 1433381 w 2128344"/>
                <a:gd name="connsiteY252" fmla="*/ 761410 h 2128344"/>
                <a:gd name="connsiteX253" fmla="*/ 1456438 w 2128344"/>
                <a:gd name="connsiteY253" fmla="*/ 780269 h 2128344"/>
                <a:gd name="connsiteX254" fmla="*/ 1477722 w 2128344"/>
                <a:gd name="connsiteY254" fmla="*/ 762060 h 2128344"/>
                <a:gd name="connsiteX255" fmla="*/ 1499124 w 2128344"/>
                <a:gd name="connsiteY255" fmla="*/ 694544 h 2128344"/>
                <a:gd name="connsiteX256" fmla="*/ 1527088 w 2128344"/>
                <a:gd name="connsiteY256" fmla="*/ 662323 h 2128344"/>
                <a:gd name="connsiteX257" fmla="*/ 1572138 w 2128344"/>
                <a:gd name="connsiteY257" fmla="*/ 643819 h 2128344"/>
                <a:gd name="connsiteX258" fmla="*/ 1610448 w 2128344"/>
                <a:gd name="connsiteY258" fmla="*/ 645237 h 2128344"/>
                <a:gd name="connsiteX259" fmla="*/ 1675244 w 2128344"/>
                <a:gd name="connsiteY259" fmla="*/ 679054 h 2128344"/>
                <a:gd name="connsiteX260" fmla="*/ 1707465 w 2128344"/>
                <a:gd name="connsiteY260" fmla="*/ 673497 h 2128344"/>
                <a:gd name="connsiteX261" fmla="*/ 1706815 w 2128344"/>
                <a:gd name="connsiteY261" fmla="*/ 646006 h 2128344"/>
                <a:gd name="connsiteX262" fmla="*/ 1688960 w 2128344"/>
                <a:gd name="connsiteY262" fmla="*/ 503880 h 2128344"/>
                <a:gd name="connsiteX263" fmla="*/ 1689669 w 2128344"/>
                <a:gd name="connsiteY263" fmla="*/ 501810 h 2128344"/>
                <a:gd name="connsiteX264" fmla="*/ 1721890 w 2128344"/>
                <a:gd name="connsiteY264" fmla="*/ 471008 h 2128344"/>
                <a:gd name="connsiteX265" fmla="*/ 1791534 w 2128344"/>
                <a:gd name="connsiteY265" fmla="*/ 448957 h 2128344"/>
                <a:gd name="connsiteX266" fmla="*/ 1808798 w 2128344"/>
                <a:gd name="connsiteY266" fmla="*/ 426964 h 2128344"/>
                <a:gd name="connsiteX267" fmla="*/ 1791180 w 2128344"/>
                <a:gd name="connsiteY267" fmla="*/ 405266 h 2128344"/>
                <a:gd name="connsiteX268" fmla="*/ 1723664 w 2128344"/>
                <a:gd name="connsiteY268" fmla="*/ 383805 h 2128344"/>
                <a:gd name="connsiteX269" fmla="*/ 1694104 w 2128344"/>
                <a:gd name="connsiteY269" fmla="*/ 362227 h 2128344"/>
                <a:gd name="connsiteX270" fmla="*/ 1690379 w 2128344"/>
                <a:gd name="connsiteY270" fmla="*/ 239196 h 2128344"/>
                <a:gd name="connsiteX271" fmla="*/ 1709002 w 2128344"/>
                <a:gd name="connsiteY271" fmla="*/ 204020 h 2128344"/>
                <a:gd name="connsiteX272" fmla="*/ 1713672 w 2128344"/>
                <a:gd name="connsiteY272" fmla="*/ 194501 h 2128344"/>
                <a:gd name="connsiteX273" fmla="*/ 2064022 w 2128344"/>
                <a:gd name="connsiteY273" fmla="*/ 1048027 h 2128344"/>
                <a:gd name="connsiteX274" fmla="*/ 2042916 w 2128344"/>
                <a:gd name="connsiteY274" fmla="*/ 1099048 h 2128344"/>
                <a:gd name="connsiteX275" fmla="*/ 2066209 w 2128344"/>
                <a:gd name="connsiteY275" fmla="*/ 1154739 h 2128344"/>
                <a:gd name="connsiteX276" fmla="*/ 2131183 w 2128344"/>
                <a:gd name="connsiteY276" fmla="*/ 1248328 h 2128344"/>
                <a:gd name="connsiteX277" fmla="*/ 2130592 w 2128344"/>
                <a:gd name="connsiteY277" fmla="*/ 1274932 h 2128344"/>
                <a:gd name="connsiteX278" fmla="*/ 2097602 w 2128344"/>
                <a:gd name="connsiteY278" fmla="*/ 1319804 h 2128344"/>
                <a:gd name="connsiteX279" fmla="*/ 2060002 w 2128344"/>
                <a:gd name="connsiteY279" fmla="*/ 1333047 h 2128344"/>
                <a:gd name="connsiteX280" fmla="*/ 2040196 w 2128344"/>
                <a:gd name="connsiteY280" fmla="*/ 1380462 h 2128344"/>
                <a:gd name="connsiteX281" fmla="*/ 2054740 w 2128344"/>
                <a:gd name="connsiteY281" fmla="*/ 1410318 h 2128344"/>
                <a:gd name="connsiteX282" fmla="*/ 2046167 w 2128344"/>
                <a:gd name="connsiteY282" fmla="*/ 1474583 h 2128344"/>
                <a:gd name="connsiteX283" fmla="*/ 2034225 w 2128344"/>
                <a:gd name="connsiteY283" fmla="*/ 1487707 h 2128344"/>
                <a:gd name="connsiteX284" fmla="*/ 1917048 w 2128344"/>
                <a:gd name="connsiteY284" fmla="*/ 1510173 h 2128344"/>
                <a:gd name="connsiteX285" fmla="*/ 1863780 w 2128344"/>
                <a:gd name="connsiteY285" fmla="*/ 1531516 h 2128344"/>
                <a:gd name="connsiteX286" fmla="*/ 1765403 w 2128344"/>
                <a:gd name="connsiteY286" fmla="*/ 1599031 h 2128344"/>
                <a:gd name="connsiteX287" fmla="*/ 1690674 w 2128344"/>
                <a:gd name="connsiteY287" fmla="*/ 1544995 h 2128344"/>
                <a:gd name="connsiteX288" fmla="*/ 1682339 w 2128344"/>
                <a:gd name="connsiteY288" fmla="*/ 1522174 h 2128344"/>
                <a:gd name="connsiteX289" fmla="*/ 1641782 w 2128344"/>
                <a:gd name="connsiteY289" fmla="*/ 1506094 h 2128344"/>
                <a:gd name="connsiteX290" fmla="*/ 1615769 w 2128344"/>
                <a:gd name="connsiteY290" fmla="*/ 1518450 h 2128344"/>
                <a:gd name="connsiteX291" fmla="*/ 1535187 w 2128344"/>
                <a:gd name="connsiteY291" fmla="*/ 1507099 h 2128344"/>
                <a:gd name="connsiteX292" fmla="*/ 1525550 w 2128344"/>
                <a:gd name="connsiteY292" fmla="*/ 1497935 h 2128344"/>
                <a:gd name="connsiteX293" fmla="*/ 1506336 w 2128344"/>
                <a:gd name="connsiteY293" fmla="*/ 1387498 h 2128344"/>
                <a:gd name="connsiteX294" fmla="*/ 1482570 w 2128344"/>
                <a:gd name="connsiteY294" fmla="*/ 1330328 h 2128344"/>
                <a:gd name="connsiteX295" fmla="*/ 1418660 w 2128344"/>
                <a:gd name="connsiteY295" fmla="*/ 1238395 h 2128344"/>
                <a:gd name="connsiteX296" fmla="*/ 1419783 w 2128344"/>
                <a:gd name="connsiteY296" fmla="*/ 1205170 h 2128344"/>
                <a:gd name="connsiteX297" fmla="*/ 1449107 w 2128344"/>
                <a:gd name="connsiteY297" fmla="*/ 1167037 h 2128344"/>
                <a:gd name="connsiteX298" fmla="*/ 1490906 w 2128344"/>
                <a:gd name="connsiteY298" fmla="*/ 1152374 h 2128344"/>
                <a:gd name="connsiteX299" fmla="*/ 1510061 w 2128344"/>
                <a:gd name="connsiteY299" fmla="*/ 1106260 h 2128344"/>
                <a:gd name="connsiteX300" fmla="*/ 1497646 w 2128344"/>
                <a:gd name="connsiteY300" fmla="*/ 1080306 h 2128344"/>
                <a:gd name="connsiteX301" fmla="*/ 1508642 w 2128344"/>
                <a:gd name="connsiteY301" fmla="*/ 1005341 h 2128344"/>
                <a:gd name="connsiteX302" fmla="*/ 1519343 w 2128344"/>
                <a:gd name="connsiteY302" fmla="*/ 994109 h 2128344"/>
                <a:gd name="connsiteX303" fmla="*/ 1629662 w 2128344"/>
                <a:gd name="connsiteY303" fmla="*/ 974185 h 2128344"/>
                <a:gd name="connsiteX304" fmla="*/ 1687068 w 2128344"/>
                <a:gd name="connsiteY304" fmla="*/ 951187 h 2128344"/>
                <a:gd name="connsiteX305" fmla="*/ 1778705 w 2128344"/>
                <a:gd name="connsiteY305" fmla="*/ 886745 h 2128344"/>
                <a:gd name="connsiteX306" fmla="*/ 1809684 w 2128344"/>
                <a:gd name="connsiteY306" fmla="*/ 887573 h 2128344"/>
                <a:gd name="connsiteX307" fmla="*/ 1851246 w 2128344"/>
                <a:gd name="connsiteY307" fmla="*/ 918730 h 2128344"/>
                <a:gd name="connsiteX308" fmla="*/ 1866027 w 2128344"/>
                <a:gd name="connsiteY308" fmla="*/ 960469 h 2128344"/>
                <a:gd name="connsiteX309" fmla="*/ 1911017 w 2128344"/>
                <a:gd name="connsiteY309" fmla="*/ 978382 h 2128344"/>
                <a:gd name="connsiteX310" fmla="*/ 1938981 w 2128344"/>
                <a:gd name="connsiteY310" fmla="*/ 965021 h 2128344"/>
                <a:gd name="connsiteX311" fmla="*/ 2010340 w 2128344"/>
                <a:gd name="connsiteY311" fmla="*/ 974894 h 2128344"/>
                <a:gd name="connsiteX312" fmla="*/ 2052966 w 2128344"/>
                <a:gd name="connsiteY312" fmla="*/ 1019826 h 2128344"/>
                <a:gd name="connsiteX313" fmla="*/ 2064022 w 2128344"/>
                <a:gd name="connsiteY313" fmla="*/ 1048027 h 2128344"/>
                <a:gd name="connsiteX314" fmla="*/ 1978947 w 2128344"/>
                <a:gd name="connsiteY314" fmla="*/ 1057190 h 2128344"/>
                <a:gd name="connsiteX315" fmla="*/ 1952461 w 2128344"/>
                <a:gd name="connsiteY315" fmla="*/ 1042233 h 2128344"/>
                <a:gd name="connsiteX316" fmla="*/ 1897183 w 2128344"/>
                <a:gd name="connsiteY316" fmla="*/ 1063989 h 2128344"/>
                <a:gd name="connsiteX317" fmla="*/ 1796678 w 2128344"/>
                <a:gd name="connsiteY317" fmla="*/ 993754 h 2128344"/>
                <a:gd name="connsiteX318" fmla="*/ 1775572 w 2128344"/>
                <a:gd name="connsiteY318" fmla="*/ 961533 h 2128344"/>
                <a:gd name="connsiteX319" fmla="*/ 1752396 w 2128344"/>
                <a:gd name="connsiteY319" fmla="*/ 994345 h 2128344"/>
                <a:gd name="connsiteX320" fmla="*/ 1724137 w 2128344"/>
                <a:gd name="connsiteY320" fmla="*/ 1037503 h 2128344"/>
                <a:gd name="connsiteX321" fmla="*/ 1598565 w 2128344"/>
                <a:gd name="connsiteY321" fmla="*/ 1042942 h 2128344"/>
                <a:gd name="connsiteX322" fmla="*/ 1596614 w 2128344"/>
                <a:gd name="connsiteY322" fmla="*/ 1041878 h 2128344"/>
                <a:gd name="connsiteX323" fmla="*/ 1576631 w 2128344"/>
                <a:gd name="connsiteY323" fmla="*/ 1044361 h 2128344"/>
                <a:gd name="connsiteX324" fmla="*/ 1573734 w 2128344"/>
                <a:gd name="connsiteY324" fmla="*/ 1064344 h 2128344"/>
                <a:gd name="connsiteX325" fmla="*/ 1587391 w 2128344"/>
                <a:gd name="connsiteY325" fmla="*/ 1092190 h 2128344"/>
                <a:gd name="connsiteX326" fmla="*/ 1588100 w 2128344"/>
                <a:gd name="connsiteY326" fmla="*/ 1149064 h 2128344"/>
                <a:gd name="connsiteX327" fmla="*/ 1505745 w 2128344"/>
                <a:gd name="connsiteY327" fmla="*/ 1227576 h 2128344"/>
                <a:gd name="connsiteX328" fmla="*/ 1501725 w 2128344"/>
                <a:gd name="connsiteY328" fmla="*/ 1229350 h 2128344"/>
                <a:gd name="connsiteX329" fmla="*/ 1502671 w 2128344"/>
                <a:gd name="connsiteY329" fmla="*/ 1256368 h 2128344"/>
                <a:gd name="connsiteX330" fmla="*/ 1542045 w 2128344"/>
                <a:gd name="connsiteY330" fmla="*/ 1271148 h 2128344"/>
                <a:gd name="connsiteX331" fmla="*/ 1566639 w 2128344"/>
                <a:gd name="connsiteY331" fmla="*/ 1288884 h 2128344"/>
                <a:gd name="connsiteX332" fmla="*/ 1577577 w 2128344"/>
                <a:gd name="connsiteY332" fmla="*/ 1414279 h 2128344"/>
                <a:gd name="connsiteX333" fmla="*/ 1577281 w 2128344"/>
                <a:gd name="connsiteY333" fmla="*/ 1441889 h 2128344"/>
                <a:gd name="connsiteX334" fmla="*/ 1603471 w 2128344"/>
                <a:gd name="connsiteY334" fmla="*/ 1440470 h 2128344"/>
                <a:gd name="connsiteX335" fmla="*/ 1652719 w 2128344"/>
                <a:gd name="connsiteY335" fmla="*/ 1421551 h 2128344"/>
                <a:gd name="connsiteX336" fmla="*/ 1753165 w 2128344"/>
                <a:gd name="connsiteY336" fmla="*/ 1491964 h 2128344"/>
                <a:gd name="connsiteX337" fmla="*/ 1774330 w 2128344"/>
                <a:gd name="connsiteY337" fmla="*/ 1524126 h 2128344"/>
                <a:gd name="connsiteX338" fmla="*/ 1797446 w 2128344"/>
                <a:gd name="connsiteY338" fmla="*/ 1491195 h 2128344"/>
                <a:gd name="connsiteX339" fmla="*/ 1825765 w 2128344"/>
                <a:gd name="connsiteY339" fmla="*/ 1448097 h 2128344"/>
                <a:gd name="connsiteX340" fmla="*/ 1951338 w 2128344"/>
                <a:gd name="connsiteY340" fmla="*/ 1442776 h 2128344"/>
                <a:gd name="connsiteX341" fmla="*/ 1955299 w 2128344"/>
                <a:gd name="connsiteY341" fmla="*/ 1444786 h 2128344"/>
                <a:gd name="connsiteX342" fmla="*/ 1973271 w 2128344"/>
                <a:gd name="connsiteY342" fmla="*/ 1441179 h 2128344"/>
                <a:gd name="connsiteX343" fmla="*/ 1976996 w 2128344"/>
                <a:gd name="connsiteY343" fmla="*/ 1423266 h 2128344"/>
                <a:gd name="connsiteX344" fmla="*/ 1959792 w 2128344"/>
                <a:gd name="connsiteY344" fmla="*/ 1387320 h 2128344"/>
                <a:gd name="connsiteX345" fmla="*/ 1954944 w 2128344"/>
                <a:gd name="connsiteY345" fmla="*/ 1357464 h 2128344"/>
                <a:gd name="connsiteX346" fmla="*/ 2035880 w 2128344"/>
                <a:gd name="connsiteY346" fmla="*/ 1260743 h 2128344"/>
                <a:gd name="connsiteX347" fmla="*/ 2056927 w 2128344"/>
                <a:gd name="connsiteY347" fmla="*/ 1242475 h 2128344"/>
                <a:gd name="connsiteX348" fmla="*/ 2035052 w 2128344"/>
                <a:gd name="connsiteY348" fmla="*/ 1224620 h 2128344"/>
                <a:gd name="connsiteX349" fmla="*/ 1967951 w 2128344"/>
                <a:gd name="connsiteY349" fmla="*/ 1160178 h 2128344"/>
                <a:gd name="connsiteX350" fmla="*/ 1964226 w 2128344"/>
                <a:gd name="connsiteY350" fmla="*/ 1152197 h 2128344"/>
                <a:gd name="connsiteX351" fmla="*/ 1964699 w 2128344"/>
                <a:gd name="connsiteY351" fmla="*/ 1087519 h 2128344"/>
                <a:gd name="connsiteX352" fmla="*/ 1978947 w 2128344"/>
                <a:gd name="connsiteY352" fmla="*/ 1057190 h 2128344"/>
                <a:gd name="connsiteX353" fmla="*/ 755799 w 2128344"/>
                <a:gd name="connsiteY353" fmla="*/ 496667 h 2128344"/>
                <a:gd name="connsiteX354" fmla="*/ 596705 w 2128344"/>
                <a:gd name="connsiteY354" fmla="*/ 502047 h 2128344"/>
                <a:gd name="connsiteX355" fmla="*/ 37719 w 2128344"/>
                <a:gd name="connsiteY355" fmla="*/ 786536 h 2128344"/>
                <a:gd name="connsiteX356" fmla="*/ 44518 w 2128344"/>
                <a:gd name="connsiteY356" fmla="*/ 868240 h 2128344"/>
                <a:gd name="connsiteX357" fmla="*/ 66866 w 2128344"/>
                <a:gd name="connsiteY357" fmla="*/ 867058 h 2128344"/>
                <a:gd name="connsiteX358" fmla="*/ 78749 w 2128344"/>
                <a:gd name="connsiteY358" fmla="*/ 853874 h 2128344"/>
                <a:gd name="connsiteX359" fmla="*/ 708384 w 2128344"/>
                <a:gd name="connsiteY359" fmla="*/ 570686 h 2128344"/>
                <a:gd name="connsiteX360" fmla="*/ 754321 w 2128344"/>
                <a:gd name="connsiteY360" fmla="*/ 574470 h 2128344"/>
                <a:gd name="connsiteX361" fmla="*/ 724051 w 2128344"/>
                <a:gd name="connsiteY361" fmla="*/ 616505 h 2128344"/>
                <a:gd name="connsiteX362" fmla="*/ 758578 w 2128344"/>
                <a:gd name="connsiteY362" fmla="*/ 655524 h 2128344"/>
                <a:gd name="connsiteX363" fmla="*/ 784000 w 2128344"/>
                <a:gd name="connsiteY363" fmla="*/ 655406 h 2128344"/>
                <a:gd name="connsiteX364" fmla="*/ 876110 w 2128344"/>
                <a:gd name="connsiteY364" fmla="*/ 562705 h 2128344"/>
                <a:gd name="connsiteX365" fmla="*/ 876346 w 2128344"/>
                <a:gd name="connsiteY365" fmla="*/ 504235 h 2128344"/>
                <a:gd name="connsiteX366" fmla="*/ 809067 w 2128344"/>
                <a:gd name="connsiteY366" fmla="*/ 436778 h 2128344"/>
                <a:gd name="connsiteX367" fmla="*/ 730614 w 2128344"/>
                <a:gd name="connsiteY367" fmla="*/ 439143 h 2128344"/>
                <a:gd name="connsiteX368" fmla="*/ 729077 w 2128344"/>
                <a:gd name="connsiteY368" fmla="*/ 440739 h 2128344"/>
                <a:gd name="connsiteX369" fmla="*/ 729136 w 2128344"/>
                <a:gd name="connsiteY369" fmla="*/ 462850 h 2128344"/>
                <a:gd name="connsiteX370" fmla="*/ 760351 w 2128344"/>
                <a:gd name="connsiteY370" fmla="*/ 490282 h 2128344"/>
                <a:gd name="connsiteX371" fmla="*/ 755799 w 2128344"/>
                <a:gd name="connsiteY371" fmla="*/ 496667 h 2128344"/>
                <a:gd name="connsiteX372" fmla="*/ 2038955 w 2128344"/>
                <a:gd name="connsiteY372" fmla="*/ 170853 h 2128344"/>
                <a:gd name="connsiteX373" fmla="*/ 2100499 w 2128344"/>
                <a:gd name="connsiteY373" fmla="*/ 125980 h 2128344"/>
                <a:gd name="connsiteX374" fmla="*/ 2083354 w 2128344"/>
                <a:gd name="connsiteY374" fmla="*/ 102036 h 2128344"/>
                <a:gd name="connsiteX375" fmla="*/ 1935730 w 2128344"/>
                <a:gd name="connsiteY375" fmla="*/ 72831 h 2128344"/>
                <a:gd name="connsiteX376" fmla="*/ 1877318 w 2128344"/>
                <a:gd name="connsiteY376" fmla="*/ 111791 h 2128344"/>
                <a:gd name="connsiteX377" fmla="*/ 1853611 w 2128344"/>
                <a:gd name="connsiteY377" fmla="*/ 231215 h 2128344"/>
                <a:gd name="connsiteX378" fmla="*/ 1895528 w 2128344"/>
                <a:gd name="connsiteY378" fmla="*/ 290986 h 2128344"/>
                <a:gd name="connsiteX379" fmla="*/ 1923196 w 2128344"/>
                <a:gd name="connsiteY379" fmla="*/ 270708 h 2128344"/>
                <a:gd name="connsiteX380" fmla="*/ 1938036 w 2128344"/>
                <a:gd name="connsiteY380" fmla="*/ 209932 h 2128344"/>
                <a:gd name="connsiteX381" fmla="*/ 1945130 w 2128344"/>
                <a:gd name="connsiteY381" fmla="*/ 224653 h 2128344"/>
                <a:gd name="connsiteX382" fmla="*/ 1896710 w 2128344"/>
                <a:gd name="connsiteY382" fmla="*/ 719907 h 2128344"/>
                <a:gd name="connsiteX383" fmla="*/ 1909125 w 2128344"/>
                <a:gd name="connsiteY383" fmla="*/ 793571 h 2128344"/>
                <a:gd name="connsiteX384" fmla="*/ 1940932 w 2128344"/>
                <a:gd name="connsiteY384" fmla="*/ 789492 h 2128344"/>
                <a:gd name="connsiteX385" fmla="*/ 2053025 w 2128344"/>
                <a:gd name="connsiteY385" fmla="*/ 328646 h 2128344"/>
                <a:gd name="connsiteX386" fmla="*/ 2001531 w 2128344"/>
                <a:gd name="connsiteY386" fmla="*/ 164054 h 2128344"/>
                <a:gd name="connsiteX387" fmla="*/ 2038955 w 2128344"/>
                <a:gd name="connsiteY387" fmla="*/ 170853 h 2128344"/>
                <a:gd name="connsiteX388" fmla="*/ 711104 w 2128344"/>
                <a:gd name="connsiteY388" fmla="*/ 1028458 h 2128344"/>
                <a:gd name="connsiteX389" fmla="*/ 1102483 w 2128344"/>
                <a:gd name="connsiteY389" fmla="*/ 1419955 h 2128344"/>
                <a:gd name="connsiteX390" fmla="*/ 709271 w 2128344"/>
                <a:gd name="connsiteY390" fmla="*/ 1811925 h 2128344"/>
                <a:gd name="connsiteX391" fmla="*/ 319015 w 2128344"/>
                <a:gd name="connsiteY391" fmla="*/ 1419187 h 2128344"/>
                <a:gd name="connsiteX392" fmla="*/ 711104 w 2128344"/>
                <a:gd name="connsiteY392" fmla="*/ 1028458 h 2128344"/>
                <a:gd name="connsiteX393" fmla="*/ 1028345 w 2128344"/>
                <a:gd name="connsiteY393" fmla="*/ 1420428 h 2128344"/>
                <a:gd name="connsiteX394" fmla="*/ 710394 w 2128344"/>
                <a:gd name="connsiteY394" fmla="*/ 1103127 h 2128344"/>
                <a:gd name="connsiteX395" fmla="*/ 393744 w 2128344"/>
                <a:gd name="connsiteY395" fmla="*/ 1418772 h 2128344"/>
                <a:gd name="connsiteX396" fmla="*/ 709921 w 2128344"/>
                <a:gd name="connsiteY396" fmla="*/ 1736664 h 2128344"/>
                <a:gd name="connsiteX397" fmla="*/ 1028345 w 2128344"/>
                <a:gd name="connsiteY397" fmla="*/ 1420428 h 2128344"/>
                <a:gd name="connsiteX398" fmla="*/ 1634510 w 2128344"/>
                <a:gd name="connsiteY398" fmla="*/ 428205 h 2128344"/>
                <a:gd name="connsiteX399" fmla="*/ 1454960 w 2128344"/>
                <a:gd name="connsiteY399" fmla="*/ 605863 h 2128344"/>
                <a:gd name="connsiteX400" fmla="*/ 1276770 w 2128344"/>
                <a:gd name="connsiteY400" fmla="*/ 424599 h 2128344"/>
                <a:gd name="connsiteX401" fmla="*/ 1457443 w 2128344"/>
                <a:gd name="connsiteY401" fmla="*/ 248124 h 2128344"/>
                <a:gd name="connsiteX402" fmla="*/ 1634510 w 2128344"/>
                <a:gd name="connsiteY402" fmla="*/ 428205 h 2128344"/>
                <a:gd name="connsiteX403" fmla="*/ 1455729 w 2128344"/>
                <a:gd name="connsiteY403" fmla="*/ 531430 h 2128344"/>
                <a:gd name="connsiteX404" fmla="*/ 1560136 w 2128344"/>
                <a:gd name="connsiteY404" fmla="*/ 426372 h 2128344"/>
                <a:gd name="connsiteX405" fmla="*/ 1456734 w 2128344"/>
                <a:gd name="connsiteY405" fmla="*/ 322557 h 2128344"/>
                <a:gd name="connsiteX406" fmla="*/ 1351263 w 2128344"/>
                <a:gd name="connsiteY406" fmla="*/ 426491 h 2128344"/>
                <a:gd name="connsiteX407" fmla="*/ 1455729 w 2128344"/>
                <a:gd name="connsiteY407" fmla="*/ 531430 h 2128344"/>
                <a:gd name="connsiteX408" fmla="*/ 1918289 w 2128344"/>
                <a:gd name="connsiteY408" fmla="*/ 1243953 h 2128344"/>
                <a:gd name="connsiteX409" fmla="*/ 1774271 w 2128344"/>
                <a:gd name="connsiteY409" fmla="*/ 1386197 h 2128344"/>
                <a:gd name="connsiteX410" fmla="*/ 1631495 w 2128344"/>
                <a:gd name="connsiteY410" fmla="*/ 1240524 h 2128344"/>
                <a:gd name="connsiteX411" fmla="*/ 1776577 w 2128344"/>
                <a:gd name="connsiteY411" fmla="*/ 1099403 h 2128344"/>
                <a:gd name="connsiteX412" fmla="*/ 1918289 w 2128344"/>
                <a:gd name="connsiteY412" fmla="*/ 1243953 h 2128344"/>
                <a:gd name="connsiteX413" fmla="*/ 1774094 w 2128344"/>
                <a:gd name="connsiteY413" fmla="*/ 1311764 h 2128344"/>
                <a:gd name="connsiteX414" fmla="*/ 1843856 w 2128344"/>
                <a:gd name="connsiteY414" fmla="*/ 1244662 h 2128344"/>
                <a:gd name="connsiteX415" fmla="*/ 1775631 w 2128344"/>
                <a:gd name="connsiteY415" fmla="*/ 1173835 h 2128344"/>
                <a:gd name="connsiteX416" fmla="*/ 1705987 w 2128344"/>
                <a:gd name="connsiteY416" fmla="*/ 1243066 h 2128344"/>
                <a:gd name="connsiteX417" fmla="*/ 1774094 w 2128344"/>
                <a:gd name="connsiteY417" fmla="*/ 1311764 h 212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2128344" h="2128344">
                  <a:moveTo>
                    <a:pt x="1355874" y="1128904"/>
                  </a:moveTo>
                  <a:cubicBezTo>
                    <a:pt x="1356229" y="1145280"/>
                    <a:pt x="1349312" y="1154562"/>
                    <a:pt x="1340325" y="1162839"/>
                  </a:cubicBezTo>
                  <a:cubicBezTo>
                    <a:pt x="1315258" y="1185778"/>
                    <a:pt x="1290546" y="1209131"/>
                    <a:pt x="1264946" y="1231478"/>
                  </a:cubicBezTo>
                  <a:cubicBezTo>
                    <a:pt x="1255132" y="1240051"/>
                    <a:pt x="1255132" y="1248032"/>
                    <a:pt x="1256670" y="1260388"/>
                  </a:cubicBezTo>
                  <a:cubicBezTo>
                    <a:pt x="1260926" y="1294442"/>
                    <a:pt x="1278840" y="1309695"/>
                    <a:pt x="1312302" y="1312710"/>
                  </a:cubicBezTo>
                  <a:cubicBezTo>
                    <a:pt x="1334945" y="1314779"/>
                    <a:pt x="1357175" y="1321519"/>
                    <a:pt x="1379522" y="1326426"/>
                  </a:cubicBezTo>
                  <a:cubicBezTo>
                    <a:pt x="1409201" y="1332929"/>
                    <a:pt x="1419843" y="1344635"/>
                    <a:pt x="1420907" y="1375082"/>
                  </a:cubicBezTo>
                  <a:cubicBezTo>
                    <a:pt x="1421912" y="1404583"/>
                    <a:pt x="1421853" y="1434203"/>
                    <a:pt x="1421025" y="1463763"/>
                  </a:cubicBezTo>
                  <a:cubicBezTo>
                    <a:pt x="1420079" y="1495570"/>
                    <a:pt x="1409615" y="1507394"/>
                    <a:pt x="1378872" y="1514075"/>
                  </a:cubicBezTo>
                  <a:cubicBezTo>
                    <a:pt x="1348602" y="1520696"/>
                    <a:pt x="1318332" y="1527495"/>
                    <a:pt x="1287885" y="1533348"/>
                  </a:cubicBezTo>
                  <a:cubicBezTo>
                    <a:pt x="1273874" y="1536068"/>
                    <a:pt x="1267843" y="1543517"/>
                    <a:pt x="1262759" y="1556937"/>
                  </a:cubicBezTo>
                  <a:cubicBezTo>
                    <a:pt x="1251940" y="1585493"/>
                    <a:pt x="1255960" y="1606362"/>
                    <a:pt x="1281855" y="1624985"/>
                  </a:cubicBezTo>
                  <a:cubicBezTo>
                    <a:pt x="1303316" y="1640416"/>
                    <a:pt x="1321466" y="1660399"/>
                    <a:pt x="1341153" y="1678253"/>
                  </a:cubicBezTo>
                  <a:cubicBezTo>
                    <a:pt x="1357766" y="1693270"/>
                    <a:pt x="1360012" y="1710651"/>
                    <a:pt x="1350494" y="1730339"/>
                  </a:cubicBezTo>
                  <a:cubicBezTo>
                    <a:pt x="1336364" y="1759662"/>
                    <a:pt x="1320756" y="1788158"/>
                    <a:pt x="1302488" y="1815118"/>
                  </a:cubicBezTo>
                  <a:cubicBezTo>
                    <a:pt x="1285461" y="1840303"/>
                    <a:pt x="1272869" y="1844856"/>
                    <a:pt x="1244372" y="1835869"/>
                  </a:cubicBezTo>
                  <a:cubicBezTo>
                    <a:pt x="1214812" y="1826528"/>
                    <a:pt x="1185074" y="1817601"/>
                    <a:pt x="1155869" y="1807196"/>
                  </a:cubicBezTo>
                  <a:cubicBezTo>
                    <a:pt x="1141443" y="1802111"/>
                    <a:pt x="1132339" y="1805481"/>
                    <a:pt x="1120396" y="1815118"/>
                  </a:cubicBezTo>
                  <a:cubicBezTo>
                    <a:pt x="1096098" y="1834686"/>
                    <a:pt x="1090836" y="1855142"/>
                    <a:pt x="1103606" y="1883816"/>
                  </a:cubicBezTo>
                  <a:cubicBezTo>
                    <a:pt x="1114070" y="1907287"/>
                    <a:pt x="1119746" y="1932886"/>
                    <a:pt x="1127905" y="1957421"/>
                  </a:cubicBezTo>
                  <a:cubicBezTo>
                    <a:pt x="1135235" y="1979473"/>
                    <a:pt x="1128851" y="1996323"/>
                    <a:pt x="1109873" y="2009211"/>
                  </a:cubicBezTo>
                  <a:cubicBezTo>
                    <a:pt x="1081022" y="2028721"/>
                    <a:pt x="1050870" y="2045747"/>
                    <a:pt x="1019359" y="2060528"/>
                  </a:cubicBezTo>
                  <a:cubicBezTo>
                    <a:pt x="1000381" y="2069396"/>
                    <a:pt x="983591" y="2066617"/>
                    <a:pt x="969225" y="2050832"/>
                  </a:cubicBezTo>
                  <a:cubicBezTo>
                    <a:pt x="946345" y="2025705"/>
                    <a:pt x="922874" y="2001052"/>
                    <a:pt x="900527" y="1975512"/>
                  </a:cubicBezTo>
                  <a:cubicBezTo>
                    <a:pt x="891599" y="1965284"/>
                    <a:pt x="883086" y="1960791"/>
                    <a:pt x="869961" y="1966703"/>
                  </a:cubicBezTo>
                  <a:cubicBezTo>
                    <a:pt x="863339" y="1969659"/>
                    <a:pt x="855831" y="1971432"/>
                    <a:pt x="848618" y="1972319"/>
                  </a:cubicBezTo>
                  <a:cubicBezTo>
                    <a:pt x="832715" y="1974212"/>
                    <a:pt x="826507" y="1983966"/>
                    <a:pt x="823670" y="1998510"/>
                  </a:cubicBezTo>
                  <a:cubicBezTo>
                    <a:pt x="817758" y="2028957"/>
                    <a:pt x="811077" y="2059227"/>
                    <a:pt x="804455" y="2089497"/>
                  </a:cubicBezTo>
                  <a:cubicBezTo>
                    <a:pt x="798247" y="2117993"/>
                    <a:pt x="786423" y="2129048"/>
                    <a:pt x="757514" y="2130113"/>
                  </a:cubicBezTo>
                  <a:cubicBezTo>
                    <a:pt x="726534" y="2131236"/>
                    <a:pt x="695437" y="2131236"/>
                    <a:pt x="664458" y="2130113"/>
                  </a:cubicBezTo>
                  <a:cubicBezTo>
                    <a:pt x="635429" y="2129048"/>
                    <a:pt x="623546" y="2118052"/>
                    <a:pt x="617338" y="2089674"/>
                  </a:cubicBezTo>
                  <a:cubicBezTo>
                    <a:pt x="610362" y="2057926"/>
                    <a:pt x="603268" y="2026237"/>
                    <a:pt x="597119" y="1994371"/>
                  </a:cubicBezTo>
                  <a:cubicBezTo>
                    <a:pt x="594695" y="1981778"/>
                    <a:pt x="587660" y="1977344"/>
                    <a:pt x="576072" y="1972615"/>
                  </a:cubicBezTo>
                  <a:cubicBezTo>
                    <a:pt x="545862" y="1960377"/>
                    <a:pt x="523809" y="1965816"/>
                    <a:pt x="504418" y="1992952"/>
                  </a:cubicBezTo>
                  <a:cubicBezTo>
                    <a:pt x="489933" y="2013231"/>
                    <a:pt x="470778" y="2030199"/>
                    <a:pt x="454165" y="2049058"/>
                  </a:cubicBezTo>
                  <a:cubicBezTo>
                    <a:pt x="437966" y="2067444"/>
                    <a:pt x="419580" y="2069396"/>
                    <a:pt x="398355" y="2058813"/>
                  </a:cubicBezTo>
                  <a:cubicBezTo>
                    <a:pt x="369209" y="2044329"/>
                    <a:pt x="340712" y="2028721"/>
                    <a:pt x="313813" y="2010334"/>
                  </a:cubicBezTo>
                  <a:cubicBezTo>
                    <a:pt x="291051" y="1994785"/>
                    <a:pt x="286322" y="1981483"/>
                    <a:pt x="294421" y="1955470"/>
                  </a:cubicBezTo>
                  <a:cubicBezTo>
                    <a:pt x="304117" y="1924432"/>
                    <a:pt x="313635" y="1893334"/>
                    <a:pt x="324336" y="1862710"/>
                  </a:cubicBezTo>
                  <a:cubicBezTo>
                    <a:pt x="328888" y="1849703"/>
                    <a:pt x="325046" y="1841722"/>
                    <a:pt x="317123" y="1831080"/>
                  </a:cubicBezTo>
                  <a:cubicBezTo>
                    <a:pt x="297141" y="1804180"/>
                    <a:pt x="274616" y="1800160"/>
                    <a:pt x="244701" y="1813403"/>
                  </a:cubicBezTo>
                  <a:cubicBezTo>
                    <a:pt x="221880" y="1823513"/>
                    <a:pt x="197108" y="1829307"/>
                    <a:pt x="173283" y="1837229"/>
                  </a:cubicBezTo>
                  <a:cubicBezTo>
                    <a:pt x="151231" y="1844560"/>
                    <a:pt x="134381" y="1837938"/>
                    <a:pt x="121611" y="1818961"/>
                  </a:cubicBezTo>
                  <a:cubicBezTo>
                    <a:pt x="102574" y="1790701"/>
                    <a:pt x="86021" y="1761081"/>
                    <a:pt x="71181" y="1730456"/>
                  </a:cubicBezTo>
                  <a:cubicBezTo>
                    <a:pt x="61131" y="1709706"/>
                    <a:pt x="64560" y="1692205"/>
                    <a:pt x="81882" y="1676775"/>
                  </a:cubicBezTo>
                  <a:cubicBezTo>
                    <a:pt x="106122" y="1655137"/>
                    <a:pt x="129474" y="1632435"/>
                    <a:pt x="154009" y="1611151"/>
                  </a:cubicBezTo>
                  <a:cubicBezTo>
                    <a:pt x="165656" y="1601101"/>
                    <a:pt x="166484" y="1591464"/>
                    <a:pt x="164119" y="1576447"/>
                  </a:cubicBezTo>
                  <a:cubicBezTo>
                    <a:pt x="159153" y="1545232"/>
                    <a:pt x="143249" y="1531161"/>
                    <a:pt x="112388" y="1528027"/>
                  </a:cubicBezTo>
                  <a:cubicBezTo>
                    <a:pt x="88267" y="1525545"/>
                    <a:pt x="64560" y="1518805"/>
                    <a:pt x="40793" y="1513602"/>
                  </a:cubicBezTo>
                  <a:cubicBezTo>
                    <a:pt x="13361" y="1507572"/>
                    <a:pt x="2010" y="1495925"/>
                    <a:pt x="946" y="1468375"/>
                  </a:cubicBezTo>
                  <a:cubicBezTo>
                    <a:pt x="-296" y="1435917"/>
                    <a:pt x="-355" y="1403342"/>
                    <a:pt x="1005" y="1370885"/>
                  </a:cubicBezTo>
                  <a:cubicBezTo>
                    <a:pt x="2128" y="1344340"/>
                    <a:pt x="13302" y="1332811"/>
                    <a:pt x="39611" y="1326958"/>
                  </a:cubicBezTo>
                  <a:cubicBezTo>
                    <a:pt x="70590" y="1320041"/>
                    <a:pt x="101629" y="1313301"/>
                    <a:pt x="132785" y="1307389"/>
                  </a:cubicBezTo>
                  <a:cubicBezTo>
                    <a:pt x="147624" y="1304551"/>
                    <a:pt x="153832" y="1296511"/>
                    <a:pt x="159153" y="1282263"/>
                  </a:cubicBezTo>
                  <a:cubicBezTo>
                    <a:pt x="170031" y="1253353"/>
                    <a:pt x="165006" y="1233134"/>
                    <a:pt x="139111" y="1214747"/>
                  </a:cubicBezTo>
                  <a:cubicBezTo>
                    <a:pt x="117591" y="1199494"/>
                    <a:pt x="99500" y="1179333"/>
                    <a:pt x="79813" y="1161479"/>
                  </a:cubicBezTo>
                  <a:cubicBezTo>
                    <a:pt x="63969" y="1147054"/>
                    <a:pt x="61545" y="1130263"/>
                    <a:pt x="70472" y="1111286"/>
                  </a:cubicBezTo>
                  <a:cubicBezTo>
                    <a:pt x="85311" y="1079834"/>
                    <a:pt x="102338" y="1049623"/>
                    <a:pt x="121848" y="1020772"/>
                  </a:cubicBezTo>
                  <a:cubicBezTo>
                    <a:pt x="134736" y="1001735"/>
                    <a:pt x="151645" y="995764"/>
                    <a:pt x="173697" y="1003095"/>
                  </a:cubicBezTo>
                  <a:cubicBezTo>
                    <a:pt x="203848" y="1013145"/>
                    <a:pt x="234354" y="1021954"/>
                    <a:pt x="264269" y="1032596"/>
                  </a:cubicBezTo>
                  <a:cubicBezTo>
                    <a:pt x="279286" y="1037976"/>
                    <a:pt x="288923" y="1034784"/>
                    <a:pt x="301693" y="1024615"/>
                  </a:cubicBezTo>
                  <a:cubicBezTo>
                    <a:pt x="326583" y="1004750"/>
                    <a:pt x="330248" y="983880"/>
                    <a:pt x="317892" y="955621"/>
                  </a:cubicBezTo>
                  <a:cubicBezTo>
                    <a:pt x="307901" y="932741"/>
                    <a:pt x="301634" y="908147"/>
                    <a:pt x="294126" y="884203"/>
                  </a:cubicBezTo>
                  <a:cubicBezTo>
                    <a:pt x="286381" y="859314"/>
                    <a:pt x="291110" y="845302"/>
                    <a:pt x="312216" y="830758"/>
                  </a:cubicBezTo>
                  <a:cubicBezTo>
                    <a:pt x="340240" y="811426"/>
                    <a:pt x="369977" y="795049"/>
                    <a:pt x="400720" y="780328"/>
                  </a:cubicBezTo>
                  <a:cubicBezTo>
                    <a:pt x="420466" y="770869"/>
                    <a:pt x="437730" y="773352"/>
                    <a:pt x="452746" y="789906"/>
                  </a:cubicBezTo>
                  <a:cubicBezTo>
                    <a:pt x="475094" y="814559"/>
                    <a:pt x="498033" y="838621"/>
                    <a:pt x="519967" y="863629"/>
                  </a:cubicBezTo>
                  <a:cubicBezTo>
                    <a:pt x="529307" y="874271"/>
                    <a:pt x="538235" y="875749"/>
                    <a:pt x="552601" y="873916"/>
                  </a:cubicBezTo>
                  <a:cubicBezTo>
                    <a:pt x="586477" y="869600"/>
                    <a:pt x="599780" y="851096"/>
                    <a:pt x="603149" y="819111"/>
                  </a:cubicBezTo>
                  <a:cubicBezTo>
                    <a:pt x="605692" y="794990"/>
                    <a:pt x="612904" y="771401"/>
                    <a:pt x="617693" y="747516"/>
                  </a:cubicBezTo>
                  <a:cubicBezTo>
                    <a:pt x="622423" y="723868"/>
                    <a:pt x="637026" y="710980"/>
                    <a:pt x="660615" y="710388"/>
                  </a:cubicBezTo>
                  <a:cubicBezTo>
                    <a:pt x="693840" y="709502"/>
                    <a:pt x="727125" y="709088"/>
                    <a:pt x="760351" y="710447"/>
                  </a:cubicBezTo>
                  <a:cubicBezTo>
                    <a:pt x="786660" y="711512"/>
                    <a:pt x="798129" y="722863"/>
                    <a:pt x="803982" y="749408"/>
                  </a:cubicBezTo>
                  <a:cubicBezTo>
                    <a:pt x="810840" y="780387"/>
                    <a:pt x="817521" y="811426"/>
                    <a:pt x="823670" y="842582"/>
                  </a:cubicBezTo>
                  <a:cubicBezTo>
                    <a:pt x="826389" y="856298"/>
                    <a:pt x="833365" y="862683"/>
                    <a:pt x="846845" y="868122"/>
                  </a:cubicBezTo>
                  <a:cubicBezTo>
                    <a:pt x="876642" y="880006"/>
                    <a:pt x="897571" y="874152"/>
                    <a:pt x="916607" y="847903"/>
                  </a:cubicBezTo>
                  <a:cubicBezTo>
                    <a:pt x="932097" y="826501"/>
                    <a:pt x="951961" y="808292"/>
                    <a:pt x="969934" y="788664"/>
                  </a:cubicBezTo>
                  <a:cubicBezTo>
                    <a:pt x="983709" y="773647"/>
                    <a:pt x="1000086" y="771046"/>
                    <a:pt x="1018236" y="779382"/>
                  </a:cubicBezTo>
                  <a:cubicBezTo>
                    <a:pt x="1050516" y="794222"/>
                    <a:pt x="1081377" y="811721"/>
                    <a:pt x="1110701" y="831763"/>
                  </a:cubicBezTo>
                  <a:cubicBezTo>
                    <a:pt x="1128791" y="844119"/>
                    <a:pt x="1134881" y="860673"/>
                    <a:pt x="1128082" y="881838"/>
                  </a:cubicBezTo>
                  <a:cubicBezTo>
                    <a:pt x="1117618" y="914177"/>
                    <a:pt x="1107863" y="946694"/>
                    <a:pt x="1096748" y="978796"/>
                  </a:cubicBezTo>
                  <a:cubicBezTo>
                    <a:pt x="1092491" y="991153"/>
                    <a:pt x="1096275" y="998661"/>
                    <a:pt x="1103842" y="1008416"/>
                  </a:cubicBezTo>
                  <a:cubicBezTo>
                    <a:pt x="1123648" y="1034015"/>
                    <a:pt x="1145050" y="1041405"/>
                    <a:pt x="1175970" y="1026861"/>
                  </a:cubicBezTo>
                  <a:cubicBezTo>
                    <a:pt x="1199855" y="1015687"/>
                    <a:pt x="1226341" y="1010130"/>
                    <a:pt x="1251703" y="1002031"/>
                  </a:cubicBezTo>
                  <a:cubicBezTo>
                    <a:pt x="1269262" y="996473"/>
                    <a:pt x="1284574" y="1000848"/>
                    <a:pt x="1295216" y="1015215"/>
                  </a:cubicBezTo>
                  <a:cubicBezTo>
                    <a:pt x="1318628" y="1046726"/>
                    <a:pt x="1337310" y="1081193"/>
                    <a:pt x="1353391" y="1117020"/>
                  </a:cubicBezTo>
                  <a:cubicBezTo>
                    <a:pt x="1355460" y="1121691"/>
                    <a:pt x="1355519" y="1127189"/>
                    <a:pt x="1355874" y="1128904"/>
                  </a:cubicBezTo>
                  <a:close/>
                  <a:moveTo>
                    <a:pt x="412485" y="1005814"/>
                  </a:moveTo>
                  <a:cubicBezTo>
                    <a:pt x="411953" y="1020299"/>
                    <a:pt x="404977" y="1030113"/>
                    <a:pt x="395576" y="1039336"/>
                  </a:cubicBezTo>
                  <a:cubicBezTo>
                    <a:pt x="374411" y="1059969"/>
                    <a:pt x="352773" y="1080129"/>
                    <a:pt x="332968" y="1102063"/>
                  </a:cubicBezTo>
                  <a:cubicBezTo>
                    <a:pt x="316887" y="1119917"/>
                    <a:pt x="299328" y="1123819"/>
                    <a:pt x="277276" y="1116311"/>
                  </a:cubicBezTo>
                  <a:cubicBezTo>
                    <a:pt x="248603" y="1106556"/>
                    <a:pt x="219220" y="1098930"/>
                    <a:pt x="190901" y="1088288"/>
                  </a:cubicBezTo>
                  <a:cubicBezTo>
                    <a:pt x="173578" y="1081784"/>
                    <a:pt x="167252" y="1090239"/>
                    <a:pt x="159803" y="1102832"/>
                  </a:cubicBezTo>
                  <a:cubicBezTo>
                    <a:pt x="152591" y="1114951"/>
                    <a:pt x="149221" y="1123997"/>
                    <a:pt x="162405" y="1135052"/>
                  </a:cubicBezTo>
                  <a:cubicBezTo>
                    <a:pt x="186762" y="1155390"/>
                    <a:pt x="209405" y="1177797"/>
                    <a:pt x="233349" y="1198666"/>
                  </a:cubicBezTo>
                  <a:cubicBezTo>
                    <a:pt x="249844" y="1213092"/>
                    <a:pt x="254633" y="1229586"/>
                    <a:pt x="247125" y="1250220"/>
                  </a:cubicBezTo>
                  <a:cubicBezTo>
                    <a:pt x="237015" y="1278006"/>
                    <a:pt x="229152" y="1306502"/>
                    <a:pt x="224422" y="1335767"/>
                  </a:cubicBezTo>
                  <a:cubicBezTo>
                    <a:pt x="220993" y="1356755"/>
                    <a:pt x="208755" y="1368284"/>
                    <a:pt x="188536" y="1372659"/>
                  </a:cubicBezTo>
                  <a:cubicBezTo>
                    <a:pt x="157498" y="1379339"/>
                    <a:pt x="126636" y="1386906"/>
                    <a:pt x="95421" y="1392582"/>
                  </a:cubicBezTo>
                  <a:cubicBezTo>
                    <a:pt x="78867" y="1395597"/>
                    <a:pt x="73605" y="1404406"/>
                    <a:pt x="73664" y="1420014"/>
                  </a:cubicBezTo>
                  <a:cubicBezTo>
                    <a:pt x="73724" y="1435326"/>
                    <a:pt x="77980" y="1444726"/>
                    <a:pt x="94948" y="1447801"/>
                  </a:cubicBezTo>
                  <a:cubicBezTo>
                    <a:pt x="126873" y="1453594"/>
                    <a:pt x="158443" y="1461340"/>
                    <a:pt x="190191" y="1468138"/>
                  </a:cubicBezTo>
                  <a:cubicBezTo>
                    <a:pt x="208755" y="1472099"/>
                    <a:pt x="220343" y="1483036"/>
                    <a:pt x="223831" y="1501837"/>
                  </a:cubicBezTo>
                  <a:cubicBezTo>
                    <a:pt x="229566" y="1532402"/>
                    <a:pt x="237310" y="1562377"/>
                    <a:pt x="247597" y="1591700"/>
                  </a:cubicBezTo>
                  <a:cubicBezTo>
                    <a:pt x="254574" y="1611565"/>
                    <a:pt x="249489" y="1627528"/>
                    <a:pt x="233822" y="1641362"/>
                  </a:cubicBezTo>
                  <a:cubicBezTo>
                    <a:pt x="209997" y="1662350"/>
                    <a:pt x="187590" y="1685052"/>
                    <a:pt x="162759" y="1704857"/>
                  </a:cubicBezTo>
                  <a:cubicBezTo>
                    <a:pt x="145910" y="1718278"/>
                    <a:pt x="156019" y="1728565"/>
                    <a:pt x="161932" y="1740921"/>
                  </a:cubicBezTo>
                  <a:cubicBezTo>
                    <a:pt x="168139" y="1753928"/>
                    <a:pt x="176120" y="1757297"/>
                    <a:pt x="190310" y="1752272"/>
                  </a:cubicBezTo>
                  <a:cubicBezTo>
                    <a:pt x="220225" y="1741630"/>
                    <a:pt x="250731" y="1732645"/>
                    <a:pt x="281001" y="1723125"/>
                  </a:cubicBezTo>
                  <a:cubicBezTo>
                    <a:pt x="301279" y="1716741"/>
                    <a:pt x="317892" y="1720879"/>
                    <a:pt x="332613" y="1737670"/>
                  </a:cubicBezTo>
                  <a:cubicBezTo>
                    <a:pt x="350113" y="1757652"/>
                    <a:pt x="368381" y="1777280"/>
                    <a:pt x="388719" y="1794248"/>
                  </a:cubicBezTo>
                  <a:cubicBezTo>
                    <a:pt x="410889" y="1812812"/>
                    <a:pt x="414732" y="1833150"/>
                    <a:pt x="405332" y="1859221"/>
                  </a:cubicBezTo>
                  <a:cubicBezTo>
                    <a:pt x="395517" y="1886299"/>
                    <a:pt x="388364" y="1914322"/>
                    <a:pt x="378491" y="1941340"/>
                  </a:cubicBezTo>
                  <a:cubicBezTo>
                    <a:pt x="373111" y="1956120"/>
                    <a:pt x="378491" y="1963333"/>
                    <a:pt x="390847" y="1969304"/>
                  </a:cubicBezTo>
                  <a:cubicBezTo>
                    <a:pt x="402435" y="1974921"/>
                    <a:pt x="412308" y="1984735"/>
                    <a:pt x="425137" y="1969068"/>
                  </a:cubicBezTo>
                  <a:cubicBezTo>
                    <a:pt x="444292" y="1945656"/>
                    <a:pt x="466462" y="1924728"/>
                    <a:pt x="485677" y="1901375"/>
                  </a:cubicBezTo>
                  <a:cubicBezTo>
                    <a:pt x="501994" y="1881569"/>
                    <a:pt x="520203" y="1875480"/>
                    <a:pt x="544324" y="1884703"/>
                  </a:cubicBezTo>
                  <a:cubicBezTo>
                    <a:pt x="570574" y="1894753"/>
                    <a:pt x="597947" y="1901315"/>
                    <a:pt x="625556" y="1906282"/>
                  </a:cubicBezTo>
                  <a:cubicBezTo>
                    <a:pt x="647313" y="1910183"/>
                    <a:pt x="659255" y="1922067"/>
                    <a:pt x="663452" y="1943646"/>
                  </a:cubicBezTo>
                  <a:cubicBezTo>
                    <a:pt x="668773" y="1971196"/>
                    <a:pt x="675631" y="1998392"/>
                    <a:pt x="681071" y="2025942"/>
                  </a:cubicBezTo>
                  <a:cubicBezTo>
                    <a:pt x="684381" y="2042673"/>
                    <a:pt x="687455" y="2056803"/>
                    <a:pt x="710039" y="2057217"/>
                  </a:cubicBezTo>
                  <a:cubicBezTo>
                    <a:pt x="732210" y="2057572"/>
                    <a:pt x="736999" y="2044861"/>
                    <a:pt x="740309" y="2027420"/>
                  </a:cubicBezTo>
                  <a:cubicBezTo>
                    <a:pt x="745689" y="1999160"/>
                    <a:pt x="752606" y="1971137"/>
                    <a:pt x="758164" y="1942937"/>
                  </a:cubicBezTo>
                  <a:cubicBezTo>
                    <a:pt x="762243" y="1922422"/>
                    <a:pt x="773653" y="1910361"/>
                    <a:pt x="794464" y="1906636"/>
                  </a:cubicBezTo>
                  <a:cubicBezTo>
                    <a:pt x="823551" y="1901375"/>
                    <a:pt x="852284" y="1894399"/>
                    <a:pt x="880011" y="1883993"/>
                  </a:cubicBezTo>
                  <a:cubicBezTo>
                    <a:pt x="901531" y="1875953"/>
                    <a:pt x="918617" y="1881392"/>
                    <a:pt x="933457" y="1898478"/>
                  </a:cubicBezTo>
                  <a:cubicBezTo>
                    <a:pt x="953794" y="1921889"/>
                    <a:pt x="975551" y="1944119"/>
                    <a:pt x="995356" y="1967944"/>
                  </a:cubicBezTo>
                  <a:cubicBezTo>
                    <a:pt x="1005938" y="1980656"/>
                    <a:pt x="1014984" y="1979650"/>
                    <a:pt x="1027399" y="1971551"/>
                  </a:cubicBezTo>
                  <a:cubicBezTo>
                    <a:pt x="1039046" y="1963983"/>
                    <a:pt x="1049629" y="1958840"/>
                    <a:pt x="1042830" y="1940808"/>
                  </a:cubicBezTo>
                  <a:cubicBezTo>
                    <a:pt x="1031952" y="1911839"/>
                    <a:pt x="1024029" y="1881688"/>
                    <a:pt x="1014216" y="1852305"/>
                  </a:cubicBezTo>
                  <a:cubicBezTo>
                    <a:pt x="1007121" y="1831021"/>
                    <a:pt x="1011082" y="1814053"/>
                    <a:pt x="1028227" y="1798623"/>
                  </a:cubicBezTo>
                  <a:cubicBezTo>
                    <a:pt x="1049038" y="1779882"/>
                    <a:pt x="1069257" y="1760135"/>
                    <a:pt x="1087703" y="1739148"/>
                  </a:cubicBezTo>
                  <a:cubicBezTo>
                    <a:pt x="1104315" y="1720288"/>
                    <a:pt x="1122406" y="1716741"/>
                    <a:pt x="1145227" y="1724544"/>
                  </a:cubicBezTo>
                  <a:cubicBezTo>
                    <a:pt x="1173841" y="1734359"/>
                    <a:pt x="1203224" y="1742104"/>
                    <a:pt x="1231602" y="1752568"/>
                  </a:cubicBezTo>
                  <a:cubicBezTo>
                    <a:pt x="1248097" y="1758657"/>
                    <a:pt x="1254068" y="1750322"/>
                    <a:pt x="1260867" y="1738438"/>
                  </a:cubicBezTo>
                  <a:cubicBezTo>
                    <a:pt x="1267489" y="1726909"/>
                    <a:pt x="1273342" y="1717628"/>
                    <a:pt x="1259566" y="1706099"/>
                  </a:cubicBezTo>
                  <a:cubicBezTo>
                    <a:pt x="1235800" y="1686234"/>
                    <a:pt x="1214043" y="1663887"/>
                    <a:pt x="1190277" y="1643964"/>
                  </a:cubicBezTo>
                  <a:cubicBezTo>
                    <a:pt x="1171122" y="1627941"/>
                    <a:pt x="1166274" y="1609851"/>
                    <a:pt x="1175083" y="1586912"/>
                  </a:cubicBezTo>
                  <a:cubicBezTo>
                    <a:pt x="1185192" y="1560662"/>
                    <a:pt x="1192110" y="1533407"/>
                    <a:pt x="1196662" y="1505680"/>
                  </a:cubicBezTo>
                  <a:cubicBezTo>
                    <a:pt x="1200268" y="1483746"/>
                    <a:pt x="1212684" y="1472040"/>
                    <a:pt x="1233967" y="1467606"/>
                  </a:cubicBezTo>
                  <a:cubicBezTo>
                    <a:pt x="1265065" y="1461221"/>
                    <a:pt x="1295867" y="1453299"/>
                    <a:pt x="1327082" y="1447623"/>
                  </a:cubicBezTo>
                  <a:cubicBezTo>
                    <a:pt x="1344523" y="1444431"/>
                    <a:pt x="1347597" y="1434085"/>
                    <a:pt x="1347538" y="1419246"/>
                  </a:cubicBezTo>
                  <a:cubicBezTo>
                    <a:pt x="1347479" y="1404938"/>
                    <a:pt x="1343222" y="1395893"/>
                    <a:pt x="1327260" y="1392937"/>
                  </a:cubicBezTo>
                  <a:cubicBezTo>
                    <a:pt x="1295334" y="1387025"/>
                    <a:pt x="1263764" y="1379398"/>
                    <a:pt x="1232016" y="1372481"/>
                  </a:cubicBezTo>
                  <a:cubicBezTo>
                    <a:pt x="1212802" y="1368284"/>
                    <a:pt x="1200682" y="1357169"/>
                    <a:pt x="1197076" y="1337245"/>
                  </a:cubicBezTo>
                  <a:cubicBezTo>
                    <a:pt x="1191814" y="1308158"/>
                    <a:pt x="1184956" y="1279425"/>
                    <a:pt x="1174551" y="1251698"/>
                  </a:cubicBezTo>
                  <a:cubicBezTo>
                    <a:pt x="1166097" y="1229231"/>
                    <a:pt x="1172009" y="1212087"/>
                    <a:pt x="1190159" y="1196715"/>
                  </a:cubicBezTo>
                  <a:cubicBezTo>
                    <a:pt x="1213866" y="1176673"/>
                    <a:pt x="1235682" y="1154503"/>
                    <a:pt x="1259448" y="1134579"/>
                  </a:cubicBezTo>
                  <a:cubicBezTo>
                    <a:pt x="1273105" y="1123169"/>
                    <a:pt x="1267902" y="1113887"/>
                    <a:pt x="1261104" y="1102299"/>
                  </a:cubicBezTo>
                  <a:cubicBezTo>
                    <a:pt x="1254245" y="1090594"/>
                    <a:pt x="1248570" y="1081844"/>
                    <a:pt x="1231898" y="1087933"/>
                  </a:cubicBezTo>
                  <a:cubicBezTo>
                    <a:pt x="1202101" y="1098870"/>
                    <a:pt x="1171476" y="1107384"/>
                    <a:pt x="1141266" y="1117139"/>
                  </a:cubicBezTo>
                  <a:cubicBezTo>
                    <a:pt x="1120810" y="1123760"/>
                    <a:pt x="1104375" y="1119503"/>
                    <a:pt x="1089476" y="1103127"/>
                  </a:cubicBezTo>
                  <a:cubicBezTo>
                    <a:pt x="1070085" y="1081844"/>
                    <a:pt x="1049747" y="1061329"/>
                    <a:pt x="1028405" y="1042055"/>
                  </a:cubicBezTo>
                  <a:cubicBezTo>
                    <a:pt x="1011319" y="1026625"/>
                    <a:pt x="1007062" y="1009717"/>
                    <a:pt x="1014097" y="988374"/>
                  </a:cubicBezTo>
                  <a:cubicBezTo>
                    <a:pt x="1024089" y="958222"/>
                    <a:pt x="1032484" y="927539"/>
                    <a:pt x="1043303" y="897742"/>
                  </a:cubicBezTo>
                  <a:cubicBezTo>
                    <a:pt x="1049688" y="880242"/>
                    <a:pt x="1038100" y="875926"/>
                    <a:pt x="1027399" y="869187"/>
                  </a:cubicBezTo>
                  <a:cubicBezTo>
                    <a:pt x="1016639" y="862388"/>
                    <a:pt x="1007653" y="857953"/>
                    <a:pt x="996952" y="870724"/>
                  </a:cubicBezTo>
                  <a:cubicBezTo>
                    <a:pt x="977443" y="893840"/>
                    <a:pt x="955450" y="914946"/>
                    <a:pt x="936294" y="938358"/>
                  </a:cubicBezTo>
                  <a:cubicBezTo>
                    <a:pt x="919445" y="958991"/>
                    <a:pt x="900645" y="965139"/>
                    <a:pt x="875814" y="955266"/>
                  </a:cubicBezTo>
                  <a:cubicBezTo>
                    <a:pt x="850333" y="945097"/>
                    <a:pt x="823729" y="938594"/>
                    <a:pt x="796711" y="934278"/>
                  </a:cubicBezTo>
                  <a:cubicBezTo>
                    <a:pt x="773713" y="930554"/>
                    <a:pt x="762066" y="917547"/>
                    <a:pt x="757632" y="895318"/>
                  </a:cubicBezTo>
                  <a:cubicBezTo>
                    <a:pt x="751602" y="864930"/>
                    <a:pt x="743620" y="834897"/>
                    <a:pt x="738122" y="804390"/>
                  </a:cubicBezTo>
                  <a:cubicBezTo>
                    <a:pt x="735048" y="787363"/>
                    <a:pt x="725470" y="783343"/>
                    <a:pt x="710217" y="783284"/>
                  </a:cubicBezTo>
                  <a:cubicBezTo>
                    <a:pt x="694550" y="783166"/>
                    <a:pt x="685859" y="788546"/>
                    <a:pt x="682844" y="805040"/>
                  </a:cubicBezTo>
                  <a:cubicBezTo>
                    <a:pt x="677109" y="836256"/>
                    <a:pt x="669601" y="867117"/>
                    <a:pt x="662920" y="898155"/>
                  </a:cubicBezTo>
                  <a:cubicBezTo>
                    <a:pt x="658546" y="918375"/>
                    <a:pt x="646899" y="930495"/>
                    <a:pt x="625970" y="933983"/>
                  </a:cubicBezTo>
                  <a:cubicBezTo>
                    <a:pt x="596764" y="938772"/>
                    <a:pt x="568327" y="946812"/>
                    <a:pt x="540422" y="956744"/>
                  </a:cubicBezTo>
                  <a:cubicBezTo>
                    <a:pt x="519730" y="964134"/>
                    <a:pt x="503235" y="959286"/>
                    <a:pt x="488928" y="942792"/>
                  </a:cubicBezTo>
                  <a:cubicBezTo>
                    <a:pt x="469064" y="919912"/>
                    <a:pt x="447780" y="898333"/>
                    <a:pt x="428329" y="875099"/>
                  </a:cubicBezTo>
                  <a:cubicBezTo>
                    <a:pt x="417333" y="861974"/>
                    <a:pt x="408347" y="860200"/>
                    <a:pt x="392916" y="869068"/>
                  </a:cubicBezTo>
                  <a:cubicBezTo>
                    <a:pt x="376599" y="878469"/>
                    <a:pt x="373997" y="887869"/>
                    <a:pt x="379969" y="904777"/>
                  </a:cubicBezTo>
                  <a:cubicBezTo>
                    <a:pt x="391970" y="938062"/>
                    <a:pt x="401784" y="972056"/>
                    <a:pt x="412485" y="1005814"/>
                  </a:cubicBezTo>
                  <a:close/>
                  <a:moveTo>
                    <a:pt x="1798393" y="184983"/>
                  </a:moveTo>
                  <a:cubicBezTo>
                    <a:pt x="1799102" y="194265"/>
                    <a:pt x="1795377" y="202305"/>
                    <a:pt x="1791298" y="210227"/>
                  </a:cubicBezTo>
                  <a:cubicBezTo>
                    <a:pt x="1780183" y="231924"/>
                    <a:pt x="1769069" y="253622"/>
                    <a:pt x="1757836" y="275260"/>
                  </a:cubicBezTo>
                  <a:cubicBezTo>
                    <a:pt x="1744474" y="301096"/>
                    <a:pt x="1748790" y="311737"/>
                    <a:pt x="1777168" y="320901"/>
                  </a:cubicBezTo>
                  <a:cubicBezTo>
                    <a:pt x="1800343" y="328409"/>
                    <a:pt x="1823519" y="335918"/>
                    <a:pt x="1846930" y="342717"/>
                  </a:cubicBezTo>
                  <a:cubicBezTo>
                    <a:pt x="1868923" y="349102"/>
                    <a:pt x="1880925" y="363527"/>
                    <a:pt x="1881634" y="385875"/>
                  </a:cubicBezTo>
                  <a:cubicBezTo>
                    <a:pt x="1882521" y="413189"/>
                    <a:pt x="1882521" y="440562"/>
                    <a:pt x="1881634" y="467816"/>
                  </a:cubicBezTo>
                  <a:cubicBezTo>
                    <a:pt x="1880866" y="490164"/>
                    <a:pt x="1868983" y="504648"/>
                    <a:pt x="1846990" y="511092"/>
                  </a:cubicBezTo>
                  <a:cubicBezTo>
                    <a:pt x="1822159" y="518364"/>
                    <a:pt x="1797565" y="526168"/>
                    <a:pt x="1773030" y="534327"/>
                  </a:cubicBezTo>
                  <a:cubicBezTo>
                    <a:pt x="1749440" y="542190"/>
                    <a:pt x="1745066" y="554073"/>
                    <a:pt x="1756653" y="576539"/>
                  </a:cubicBezTo>
                  <a:cubicBezTo>
                    <a:pt x="1768477" y="599537"/>
                    <a:pt x="1780242" y="622594"/>
                    <a:pt x="1792185" y="645474"/>
                  </a:cubicBezTo>
                  <a:cubicBezTo>
                    <a:pt x="1802235" y="664747"/>
                    <a:pt x="1799871" y="681951"/>
                    <a:pt x="1785918" y="698742"/>
                  </a:cubicBezTo>
                  <a:cubicBezTo>
                    <a:pt x="1767886" y="720439"/>
                    <a:pt x="1748081" y="740126"/>
                    <a:pt x="1726384" y="758099"/>
                  </a:cubicBezTo>
                  <a:cubicBezTo>
                    <a:pt x="1710303" y="771401"/>
                    <a:pt x="1693394" y="773352"/>
                    <a:pt x="1674948" y="763833"/>
                  </a:cubicBezTo>
                  <a:cubicBezTo>
                    <a:pt x="1651300" y="751655"/>
                    <a:pt x="1627711" y="739298"/>
                    <a:pt x="1604004" y="727238"/>
                  </a:cubicBezTo>
                  <a:cubicBezTo>
                    <a:pt x="1583430" y="716773"/>
                    <a:pt x="1570541" y="721740"/>
                    <a:pt x="1563092" y="743732"/>
                  </a:cubicBezTo>
                  <a:cubicBezTo>
                    <a:pt x="1554579" y="768918"/>
                    <a:pt x="1546597" y="794281"/>
                    <a:pt x="1539089" y="819762"/>
                  </a:cubicBezTo>
                  <a:cubicBezTo>
                    <a:pt x="1533118" y="840040"/>
                    <a:pt x="1519638" y="851569"/>
                    <a:pt x="1499242" y="852455"/>
                  </a:cubicBezTo>
                  <a:cubicBezTo>
                    <a:pt x="1470509" y="853697"/>
                    <a:pt x="1441599" y="853697"/>
                    <a:pt x="1412866" y="852574"/>
                  </a:cubicBezTo>
                  <a:cubicBezTo>
                    <a:pt x="1391406" y="851746"/>
                    <a:pt x="1377689" y="839685"/>
                    <a:pt x="1371600" y="818579"/>
                  </a:cubicBezTo>
                  <a:cubicBezTo>
                    <a:pt x="1364860" y="795167"/>
                    <a:pt x="1357352" y="771992"/>
                    <a:pt x="1349844" y="748817"/>
                  </a:cubicBezTo>
                  <a:cubicBezTo>
                    <a:pt x="1340325" y="719434"/>
                    <a:pt x="1330393" y="715591"/>
                    <a:pt x="1302311" y="729839"/>
                  </a:cubicBezTo>
                  <a:cubicBezTo>
                    <a:pt x="1280613" y="740895"/>
                    <a:pt x="1258857" y="752009"/>
                    <a:pt x="1237278" y="763242"/>
                  </a:cubicBezTo>
                  <a:cubicBezTo>
                    <a:pt x="1218064" y="773234"/>
                    <a:pt x="1200800" y="771224"/>
                    <a:pt x="1184010" y="757153"/>
                  </a:cubicBezTo>
                  <a:cubicBezTo>
                    <a:pt x="1162372" y="739062"/>
                    <a:pt x="1142567" y="719375"/>
                    <a:pt x="1124594" y="697618"/>
                  </a:cubicBezTo>
                  <a:cubicBezTo>
                    <a:pt x="1111292" y="681538"/>
                    <a:pt x="1109104" y="664688"/>
                    <a:pt x="1118623" y="646242"/>
                  </a:cubicBezTo>
                  <a:cubicBezTo>
                    <a:pt x="1131156" y="621944"/>
                    <a:pt x="1143926" y="597763"/>
                    <a:pt x="1156224" y="573346"/>
                  </a:cubicBezTo>
                  <a:cubicBezTo>
                    <a:pt x="1165506" y="554960"/>
                    <a:pt x="1160835" y="541776"/>
                    <a:pt x="1141384" y="534977"/>
                  </a:cubicBezTo>
                  <a:cubicBezTo>
                    <a:pt x="1116317" y="526227"/>
                    <a:pt x="1090895" y="518246"/>
                    <a:pt x="1065296" y="511092"/>
                  </a:cubicBezTo>
                  <a:cubicBezTo>
                    <a:pt x="1041056" y="504293"/>
                    <a:pt x="1029764" y="488331"/>
                    <a:pt x="1029291" y="464210"/>
                  </a:cubicBezTo>
                  <a:cubicBezTo>
                    <a:pt x="1028759" y="439084"/>
                    <a:pt x="1028759" y="413957"/>
                    <a:pt x="1029291" y="388890"/>
                  </a:cubicBezTo>
                  <a:cubicBezTo>
                    <a:pt x="1029823" y="364769"/>
                    <a:pt x="1041234" y="348865"/>
                    <a:pt x="1065473" y="342185"/>
                  </a:cubicBezTo>
                  <a:cubicBezTo>
                    <a:pt x="1090363" y="335268"/>
                    <a:pt x="1115016" y="327345"/>
                    <a:pt x="1139492" y="319009"/>
                  </a:cubicBezTo>
                  <a:cubicBezTo>
                    <a:pt x="1160953" y="311679"/>
                    <a:pt x="1165742" y="299854"/>
                    <a:pt x="1155810" y="279753"/>
                  </a:cubicBezTo>
                  <a:cubicBezTo>
                    <a:pt x="1144045" y="255928"/>
                    <a:pt x="1131688" y="232338"/>
                    <a:pt x="1119391" y="208749"/>
                  </a:cubicBezTo>
                  <a:cubicBezTo>
                    <a:pt x="1109400" y="189653"/>
                    <a:pt x="1110878" y="172272"/>
                    <a:pt x="1124889" y="155423"/>
                  </a:cubicBezTo>
                  <a:cubicBezTo>
                    <a:pt x="1142921" y="133725"/>
                    <a:pt x="1162668" y="114038"/>
                    <a:pt x="1184365" y="96006"/>
                  </a:cubicBezTo>
                  <a:cubicBezTo>
                    <a:pt x="1201214" y="81935"/>
                    <a:pt x="1218537" y="80339"/>
                    <a:pt x="1237692" y="90390"/>
                  </a:cubicBezTo>
                  <a:cubicBezTo>
                    <a:pt x="1260571" y="102391"/>
                    <a:pt x="1283629" y="114156"/>
                    <a:pt x="1306627" y="125980"/>
                  </a:cubicBezTo>
                  <a:cubicBezTo>
                    <a:pt x="1328915" y="137390"/>
                    <a:pt x="1340443" y="132838"/>
                    <a:pt x="1348543" y="108717"/>
                  </a:cubicBezTo>
                  <a:cubicBezTo>
                    <a:pt x="1356761" y="84182"/>
                    <a:pt x="1364624" y="59588"/>
                    <a:pt x="1371777" y="34757"/>
                  </a:cubicBezTo>
                  <a:cubicBezTo>
                    <a:pt x="1378222" y="12468"/>
                    <a:pt x="1393179" y="1354"/>
                    <a:pt x="1415408" y="644"/>
                  </a:cubicBezTo>
                  <a:cubicBezTo>
                    <a:pt x="1442722" y="-242"/>
                    <a:pt x="1470095" y="-242"/>
                    <a:pt x="1497350" y="822"/>
                  </a:cubicBezTo>
                  <a:cubicBezTo>
                    <a:pt x="1518574" y="1650"/>
                    <a:pt x="1533059" y="12646"/>
                    <a:pt x="1539266" y="33988"/>
                  </a:cubicBezTo>
                  <a:cubicBezTo>
                    <a:pt x="1546775" y="59469"/>
                    <a:pt x="1554756" y="84891"/>
                    <a:pt x="1563269" y="110077"/>
                  </a:cubicBezTo>
                  <a:cubicBezTo>
                    <a:pt x="1570778" y="132247"/>
                    <a:pt x="1583311" y="137036"/>
                    <a:pt x="1604063" y="126453"/>
                  </a:cubicBezTo>
                  <a:cubicBezTo>
                    <a:pt x="1627770" y="114393"/>
                    <a:pt x="1651359" y="102096"/>
                    <a:pt x="1675008" y="89917"/>
                  </a:cubicBezTo>
                  <a:cubicBezTo>
                    <a:pt x="1692448" y="80871"/>
                    <a:pt x="1709002" y="81699"/>
                    <a:pt x="1724669" y="94173"/>
                  </a:cubicBezTo>
                  <a:cubicBezTo>
                    <a:pt x="1748435" y="113151"/>
                    <a:pt x="1769955" y="134375"/>
                    <a:pt x="1788697" y="158379"/>
                  </a:cubicBezTo>
                  <a:cubicBezTo>
                    <a:pt x="1794668" y="166360"/>
                    <a:pt x="1798924" y="174755"/>
                    <a:pt x="1798393" y="184983"/>
                  </a:cubicBezTo>
                  <a:close/>
                  <a:moveTo>
                    <a:pt x="1713672" y="194501"/>
                  </a:moveTo>
                  <a:cubicBezTo>
                    <a:pt x="1714618" y="181790"/>
                    <a:pt x="1694104" y="166596"/>
                    <a:pt x="1682930" y="171562"/>
                  </a:cubicBezTo>
                  <a:cubicBezTo>
                    <a:pt x="1672820" y="176056"/>
                    <a:pt x="1662356" y="180490"/>
                    <a:pt x="1653547" y="186993"/>
                  </a:cubicBezTo>
                  <a:cubicBezTo>
                    <a:pt x="1613818" y="216198"/>
                    <a:pt x="1573734" y="218977"/>
                    <a:pt x="1530576" y="193673"/>
                  </a:cubicBezTo>
                  <a:cubicBezTo>
                    <a:pt x="1516446" y="185396"/>
                    <a:pt x="1504740" y="177297"/>
                    <a:pt x="1499715" y="161335"/>
                  </a:cubicBezTo>
                  <a:cubicBezTo>
                    <a:pt x="1492384" y="138100"/>
                    <a:pt x="1484461" y="115043"/>
                    <a:pt x="1477663" y="91690"/>
                  </a:cubicBezTo>
                  <a:cubicBezTo>
                    <a:pt x="1474352" y="80280"/>
                    <a:pt x="1468735" y="73895"/>
                    <a:pt x="1456084" y="73836"/>
                  </a:cubicBezTo>
                  <a:cubicBezTo>
                    <a:pt x="1443728" y="73777"/>
                    <a:pt x="1437402" y="79216"/>
                    <a:pt x="1433972" y="90922"/>
                  </a:cubicBezTo>
                  <a:cubicBezTo>
                    <a:pt x="1427173" y="114274"/>
                    <a:pt x="1419192" y="137331"/>
                    <a:pt x="1411921" y="160566"/>
                  </a:cubicBezTo>
                  <a:cubicBezTo>
                    <a:pt x="1406954" y="176470"/>
                    <a:pt x="1397081" y="187229"/>
                    <a:pt x="1381296" y="193023"/>
                  </a:cubicBezTo>
                  <a:cubicBezTo>
                    <a:pt x="1368171" y="197812"/>
                    <a:pt x="1355105" y="203074"/>
                    <a:pt x="1342395" y="208986"/>
                  </a:cubicBezTo>
                  <a:cubicBezTo>
                    <a:pt x="1327082" y="216080"/>
                    <a:pt x="1312834" y="215489"/>
                    <a:pt x="1297995" y="207390"/>
                  </a:cubicBezTo>
                  <a:cubicBezTo>
                    <a:pt x="1277243" y="196097"/>
                    <a:pt x="1255605" y="186402"/>
                    <a:pt x="1235150" y="174637"/>
                  </a:cubicBezTo>
                  <a:cubicBezTo>
                    <a:pt x="1223621" y="168015"/>
                    <a:pt x="1216054" y="168666"/>
                    <a:pt x="1206239" y="178184"/>
                  </a:cubicBezTo>
                  <a:cubicBezTo>
                    <a:pt x="1195834" y="188294"/>
                    <a:pt x="1197312" y="196630"/>
                    <a:pt x="1203993" y="207212"/>
                  </a:cubicBezTo>
                  <a:cubicBezTo>
                    <a:pt x="1208723" y="214661"/>
                    <a:pt x="1211383" y="223470"/>
                    <a:pt x="1216468" y="230624"/>
                  </a:cubicBezTo>
                  <a:cubicBezTo>
                    <a:pt x="1243545" y="268934"/>
                    <a:pt x="1248570" y="307244"/>
                    <a:pt x="1223503" y="349634"/>
                  </a:cubicBezTo>
                  <a:cubicBezTo>
                    <a:pt x="1213866" y="365892"/>
                    <a:pt x="1204880" y="378780"/>
                    <a:pt x="1186375" y="384219"/>
                  </a:cubicBezTo>
                  <a:cubicBezTo>
                    <a:pt x="1163732" y="390900"/>
                    <a:pt x="1141443" y="398822"/>
                    <a:pt x="1118800" y="405562"/>
                  </a:cubicBezTo>
                  <a:cubicBezTo>
                    <a:pt x="1108099" y="408755"/>
                    <a:pt x="1102837" y="414726"/>
                    <a:pt x="1102601" y="426077"/>
                  </a:cubicBezTo>
                  <a:cubicBezTo>
                    <a:pt x="1102364" y="438197"/>
                    <a:pt x="1107212" y="445114"/>
                    <a:pt x="1119155" y="448602"/>
                  </a:cubicBezTo>
                  <a:cubicBezTo>
                    <a:pt x="1142508" y="455401"/>
                    <a:pt x="1165564" y="463323"/>
                    <a:pt x="1188799" y="470654"/>
                  </a:cubicBezTo>
                  <a:cubicBezTo>
                    <a:pt x="1203756" y="475325"/>
                    <a:pt x="1214398" y="484133"/>
                    <a:pt x="1220783" y="498914"/>
                  </a:cubicBezTo>
                  <a:cubicBezTo>
                    <a:pt x="1247920" y="561463"/>
                    <a:pt x="1248097" y="561404"/>
                    <a:pt x="1217118" y="621707"/>
                  </a:cubicBezTo>
                  <a:cubicBezTo>
                    <a:pt x="1212743" y="630221"/>
                    <a:pt x="1208959" y="639207"/>
                    <a:pt x="1203756" y="647188"/>
                  </a:cubicBezTo>
                  <a:cubicBezTo>
                    <a:pt x="1196721" y="658007"/>
                    <a:pt x="1196544" y="666166"/>
                    <a:pt x="1206535" y="676157"/>
                  </a:cubicBezTo>
                  <a:cubicBezTo>
                    <a:pt x="1216408" y="686031"/>
                    <a:pt x="1224567" y="686326"/>
                    <a:pt x="1235445" y="679113"/>
                  </a:cubicBezTo>
                  <a:cubicBezTo>
                    <a:pt x="1242776" y="674207"/>
                    <a:pt x="1251822" y="671782"/>
                    <a:pt x="1258857" y="666580"/>
                  </a:cubicBezTo>
                  <a:cubicBezTo>
                    <a:pt x="1297877" y="637788"/>
                    <a:pt x="1337251" y="635187"/>
                    <a:pt x="1379818" y="659958"/>
                  </a:cubicBezTo>
                  <a:cubicBezTo>
                    <a:pt x="1394716" y="668590"/>
                    <a:pt x="1406895" y="676985"/>
                    <a:pt x="1412039" y="693834"/>
                  </a:cubicBezTo>
                  <a:cubicBezTo>
                    <a:pt x="1419015" y="716419"/>
                    <a:pt x="1426878" y="738707"/>
                    <a:pt x="1433381" y="761410"/>
                  </a:cubicBezTo>
                  <a:cubicBezTo>
                    <a:pt x="1436929" y="773706"/>
                    <a:pt x="1442722" y="780565"/>
                    <a:pt x="1456438" y="780269"/>
                  </a:cubicBezTo>
                  <a:cubicBezTo>
                    <a:pt x="1469149" y="780032"/>
                    <a:pt x="1474411" y="773293"/>
                    <a:pt x="1477722" y="762060"/>
                  </a:cubicBezTo>
                  <a:cubicBezTo>
                    <a:pt x="1484343" y="739417"/>
                    <a:pt x="1492088" y="717069"/>
                    <a:pt x="1499124" y="694544"/>
                  </a:cubicBezTo>
                  <a:cubicBezTo>
                    <a:pt x="1503794" y="679646"/>
                    <a:pt x="1512071" y="668235"/>
                    <a:pt x="1527088" y="662323"/>
                  </a:cubicBezTo>
                  <a:cubicBezTo>
                    <a:pt x="1542163" y="656352"/>
                    <a:pt x="1557239" y="650322"/>
                    <a:pt x="1572138" y="643819"/>
                  </a:cubicBezTo>
                  <a:cubicBezTo>
                    <a:pt x="1585262" y="638084"/>
                    <a:pt x="1597796" y="638616"/>
                    <a:pt x="1610448" y="645237"/>
                  </a:cubicBezTo>
                  <a:cubicBezTo>
                    <a:pt x="1632027" y="656529"/>
                    <a:pt x="1654433" y="666461"/>
                    <a:pt x="1675244" y="679054"/>
                  </a:cubicBezTo>
                  <a:cubicBezTo>
                    <a:pt x="1689137" y="687450"/>
                    <a:pt x="1697237" y="684021"/>
                    <a:pt x="1707465" y="673497"/>
                  </a:cubicBezTo>
                  <a:cubicBezTo>
                    <a:pt x="1717752" y="662914"/>
                    <a:pt x="1711721" y="655051"/>
                    <a:pt x="1706815" y="646006"/>
                  </a:cubicBezTo>
                  <a:cubicBezTo>
                    <a:pt x="1682575" y="600956"/>
                    <a:pt x="1650059" y="556852"/>
                    <a:pt x="1688960" y="503880"/>
                  </a:cubicBezTo>
                  <a:cubicBezTo>
                    <a:pt x="1689374" y="503289"/>
                    <a:pt x="1689433" y="502520"/>
                    <a:pt x="1689669" y="501810"/>
                  </a:cubicBezTo>
                  <a:cubicBezTo>
                    <a:pt x="1694931" y="485789"/>
                    <a:pt x="1705987" y="475975"/>
                    <a:pt x="1721890" y="471008"/>
                  </a:cubicBezTo>
                  <a:cubicBezTo>
                    <a:pt x="1745125" y="463737"/>
                    <a:pt x="1768182" y="455815"/>
                    <a:pt x="1791534" y="448957"/>
                  </a:cubicBezTo>
                  <a:cubicBezTo>
                    <a:pt x="1803181" y="445587"/>
                    <a:pt x="1808857" y="439379"/>
                    <a:pt x="1808798" y="426964"/>
                  </a:cubicBezTo>
                  <a:cubicBezTo>
                    <a:pt x="1808798" y="414430"/>
                    <a:pt x="1802649" y="408577"/>
                    <a:pt x="1791180" y="405266"/>
                  </a:cubicBezTo>
                  <a:cubicBezTo>
                    <a:pt x="1768537" y="398645"/>
                    <a:pt x="1746130" y="391018"/>
                    <a:pt x="1723664" y="383805"/>
                  </a:cubicBezTo>
                  <a:cubicBezTo>
                    <a:pt x="1711367" y="379904"/>
                    <a:pt x="1700193" y="374346"/>
                    <a:pt x="1694104" y="362227"/>
                  </a:cubicBezTo>
                  <a:cubicBezTo>
                    <a:pt x="1674002" y="321847"/>
                    <a:pt x="1655853" y="281704"/>
                    <a:pt x="1690379" y="239196"/>
                  </a:cubicBezTo>
                  <a:cubicBezTo>
                    <a:pt x="1698597" y="229087"/>
                    <a:pt x="1702912" y="215844"/>
                    <a:pt x="1709002" y="204020"/>
                  </a:cubicBezTo>
                  <a:cubicBezTo>
                    <a:pt x="1710716" y="200531"/>
                    <a:pt x="1712313" y="197221"/>
                    <a:pt x="1713672" y="194501"/>
                  </a:cubicBezTo>
                  <a:close/>
                  <a:moveTo>
                    <a:pt x="2064022" y="1048027"/>
                  </a:moveTo>
                  <a:cubicBezTo>
                    <a:pt x="2062307" y="1065763"/>
                    <a:pt x="2050897" y="1081726"/>
                    <a:pt x="2042916" y="1099048"/>
                  </a:cubicBezTo>
                  <a:cubicBezTo>
                    <a:pt x="2028963" y="1129318"/>
                    <a:pt x="2034580" y="1143329"/>
                    <a:pt x="2066209" y="1154739"/>
                  </a:cubicBezTo>
                  <a:cubicBezTo>
                    <a:pt x="2131242" y="1178211"/>
                    <a:pt x="2131538" y="1178624"/>
                    <a:pt x="2131183" y="1248328"/>
                  </a:cubicBezTo>
                  <a:cubicBezTo>
                    <a:pt x="2131124" y="1257196"/>
                    <a:pt x="2131006" y="1266064"/>
                    <a:pt x="2130592" y="1274932"/>
                  </a:cubicBezTo>
                  <a:cubicBezTo>
                    <a:pt x="2129586" y="1297161"/>
                    <a:pt x="2119182" y="1312592"/>
                    <a:pt x="2097602" y="1319804"/>
                  </a:cubicBezTo>
                  <a:cubicBezTo>
                    <a:pt x="2085010" y="1324061"/>
                    <a:pt x="2072417" y="1328318"/>
                    <a:pt x="2060002" y="1333047"/>
                  </a:cubicBezTo>
                  <a:cubicBezTo>
                    <a:pt x="2037949" y="1341443"/>
                    <a:pt x="2030559" y="1359238"/>
                    <a:pt x="2040196" y="1380462"/>
                  </a:cubicBezTo>
                  <a:cubicBezTo>
                    <a:pt x="2044808" y="1390572"/>
                    <a:pt x="2049064" y="1400859"/>
                    <a:pt x="2054740" y="1410318"/>
                  </a:cubicBezTo>
                  <a:cubicBezTo>
                    <a:pt x="2069165" y="1434262"/>
                    <a:pt x="2064790" y="1455250"/>
                    <a:pt x="2046167" y="1474583"/>
                  </a:cubicBezTo>
                  <a:cubicBezTo>
                    <a:pt x="2042088" y="1478839"/>
                    <a:pt x="2038304" y="1483392"/>
                    <a:pt x="2034225" y="1487707"/>
                  </a:cubicBezTo>
                  <a:cubicBezTo>
                    <a:pt x="1984564" y="1539792"/>
                    <a:pt x="1981371" y="1540384"/>
                    <a:pt x="1917048" y="1510173"/>
                  </a:cubicBezTo>
                  <a:cubicBezTo>
                    <a:pt x="1890325" y="1497581"/>
                    <a:pt x="1873831" y="1504202"/>
                    <a:pt x="1863780" y="1531516"/>
                  </a:cubicBezTo>
                  <a:cubicBezTo>
                    <a:pt x="1838831" y="1599623"/>
                    <a:pt x="1838831" y="1599623"/>
                    <a:pt x="1765403" y="1599031"/>
                  </a:cubicBezTo>
                  <a:cubicBezTo>
                    <a:pt x="1713791" y="1598618"/>
                    <a:pt x="1707879" y="1594361"/>
                    <a:pt x="1690674" y="1544995"/>
                  </a:cubicBezTo>
                  <a:cubicBezTo>
                    <a:pt x="1688014" y="1537310"/>
                    <a:pt x="1686181" y="1529210"/>
                    <a:pt x="1682339" y="1522174"/>
                  </a:cubicBezTo>
                  <a:cubicBezTo>
                    <a:pt x="1673470" y="1505916"/>
                    <a:pt x="1659754" y="1499413"/>
                    <a:pt x="1641782" y="1506094"/>
                  </a:cubicBezTo>
                  <a:cubicBezTo>
                    <a:pt x="1632795" y="1509405"/>
                    <a:pt x="1624400" y="1514252"/>
                    <a:pt x="1615769" y="1518450"/>
                  </a:cubicBezTo>
                  <a:cubicBezTo>
                    <a:pt x="1576098" y="1537723"/>
                    <a:pt x="1567290" y="1536482"/>
                    <a:pt x="1535187" y="1507099"/>
                  </a:cubicBezTo>
                  <a:cubicBezTo>
                    <a:pt x="1531936" y="1504084"/>
                    <a:pt x="1528743" y="1501009"/>
                    <a:pt x="1525550" y="1497935"/>
                  </a:cubicBezTo>
                  <a:cubicBezTo>
                    <a:pt x="1478135" y="1451229"/>
                    <a:pt x="1477544" y="1447742"/>
                    <a:pt x="1506336" y="1387498"/>
                  </a:cubicBezTo>
                  <a:cubicBezTo>
                    <a:pt x="1520998" y="1356873"/>
                    <a:pt x="1514672" y="1341679"/>
                    <a:pt x="1482570" y="1330328"/>
                  </a:cubicBezTo>
                  <a:cubicBezTo>
                    <a:pt x="1419074" y="1307921"/>
                    <a:pt x="1418305" y="1306857"/>
                    <a:pt x="1418660" y="1238395"/>
                  </a:cubicBezTo>
                  <a:cubicBezTo>
                    <a:pt x="1418719" y="1227340"/>
                    <a:pt x="1418719" y="1216166"/>
                    <a:pt x="1419783" y="1205170"/>
                  </a:cubicBezTo>
                  <a:cubicBezTo>
                    <a:pt x="1421675" y="1186665"/>
                    <a:pt x="1431549" y="1173599"/>
                    <a:pt x="1449107" y="1167037"/>
                  </a:cubicBezTo>
                  <a:cubicBezTo>
                    <a:pt x="1462942" y="1161893"/>
                    <a:pt x="1477131" y="1157636"/>
                    <a:pt x="1490906" y="1152374"/>
                  </a:cubicBezTo>
                  <a:cubicBezTo>
                    <a:pt x="1511420" y="1144453"/>
                    <a:pt x="1518870" y="1126066"/>
                    <a:pt x="1510061" y="1106260"/>
                  </a:cubicBezTo>
                  <a:cubicBezTo>
                    <a:pt x="1506159" y="1097511"/>
                    <a:pt x="1501784" y="1088938"/>
                    <a:pt x="1497646" y="1080306"/>
                  </a:cubicBezTo>
                  <a:cubicBezTo>
                    <a:pt x="1480323" y="1044420"/>
                    <a:pt x="1481624" y="1035434"/>
                    <a:pt x="1508642" y="1005341"/>
                  </a:cubicBezTo>
                  <a:cubicBezTo>
                    <a:pt x="1512071" y="1001499"/>
                    <a:pt x="1515736" y="997833"/>
                    <a:pt x="1519343" y="994109"/>
                  </a:cubicBezTo>
                  <a:cubicBezTo>
                    <a:pt x="1565989" y="946457"/>
                    <a:pt x="1570305" y="945689"/>
                    <a:pt x="1629662" y="974185"/>
                  </a:cubicBezTo>
                  <a:cubicBezTo>
                    <a:pt x="1660759" y="989083"/>
                    <a:pt x="1675658" y="983112"/>
                    <a:pt x="1687068" y="951187"/>
                  </a:cubicBezTo>
                  <a:cubicBezTo>
                    <a:pt x="1710066" y="886923"/>
                    <a:pt x="1710716" y="886450"/>
                    <a:pt x="1778705" y="886745"/>
                  </a:cubicBezTo>
                  <a:cubicBezTo>
                    <a:pt x="1789051" y="886804"/>
                    <a:pt x="1799397" y="886804"/>
                    <a:pt x="1809684" y="887573"/>
                  </a:cubicBezTo>
                  <a:cubicBezTo>
                    <a:pt x="1830081" y="889051"/>
                    <a:pt x="1844270" y="899220"/>
                    <a:pt x="1851246" y="918730"/>
                  </a:cubicBezTo>
                  <a:cubicBezTo>
                    <a:pt x="1856212" y="932623"/>
                    <a:pt x="1860528" y="946812"/>
                    <a:pt x="1866027" y="960469"/>
                  </a:cubicBezTo>
                  <a:cubicBezTo>
                    <a:pt x="1873594" y="979446"/>
                    <a:pt x="1892276" y="986659"/>
                    <a:pt x="1911017" y="978382"/>
                  </a:cubicBezTo>
                  <a:cubicBezTo>
                    <a:pt x="1920477" y="974185"/>
                    <a:pt x="1929699" y="969514"/>
                    <a:pt x="1938981" y="965021"/>
                  </a:cubicBezTo>
                  <a:cubicBezTo>
                    <a:pt x="1972680" y="948704"/>
                    <a:pt x="1981844" y="949768"/>
                    <a:pt x="2010340" y="974894"/>
                  </a:cubicBezTo>
                  <a:cubicBezTo>
                    <a:pt x="2025889" y="988610"/>
                    <a:pt x="2040492" y="1003213"/>
                    <a:pt x="2052966" y="1019826"/>
                  </a:cubicBezTo>
                  <a:cubicBezTo>
                    <a:pt x="2058878" y="1027571"/>
                    <a:pt x="2063430" y="1035848"/>
                    <a:pt x="2064022" y="1048027"/>
                  </a:cubicBezTo>
                  <a:close/>
                  <a:moveTo>
                    <a:pt x="1978947" y="1057190"/>
                  </a:moveTo>
                  <a:cubicBezTo>
                    <a:pt x="1978356" y="1043474"/>
                    <a:pt x="1965349" y="1036971"/>
                    <a:pt x="1952461" y="1042233"/>
                  </a:cubicBezTo>
                  <a:cubicBezTo>
                    <a:pt x="1934133" y="1049741"/>
                    <a:pt x="1917816" y="1063339"/>
                    <a:pt x="1897183" y="1063989"/>
                  </a:cubicBezTo>
                  <a:cubicBezTo>
                    <a:pt x="1862598" y="1064994"/>
                    <a:pt x="1809625" y="1026329"/>
                    <a:pt x="1796678" y="993754"/>
                  </a:cubicBezTo>
                  <a:cubicBezTo>
                    <a:pt x="1791948" y="981811"/>
                    <a:pt x="1794550" y="962065"/>
                    <a:pt x="1775572" y="961533"/>
                  </a:cubicBezTo>
                  <a:cubicBezTo>
                    <a:pt x="1754821" y="960942"/>
                    <a:pt x="1758249" y="982284"/>
                    <a:pt x="1752396" y="994345"/>
                  </a:cubicBezTo>
                  <a:cubicBezTo>
                    <a:pt x="1744711" y="1010071"/>
                    <a:pt x="1742464" y="1029108"/>
                    <a:pt x="1724137" y="1037503"/>
                  </a:cubicBezTo>
                  <a:cubicBezTo>
                    <a:pt x="1683107" y="1056245"/>
                    <a:pt x="1642018" y="1078415"/>
                    <a:pt x="1598565" y="1042942"/>
                  </a:cubicBezTo>
                  <a:cubicBezTo>
                    <a:pt x="1598032" y="1042469"/>
                    <a:pt x="1597264" y="1042233"/>
                    <a:pt x="1596614" y="1041878"/>
                  </a:cubicBezTo>
                  <a:cubicBezTo>
                    <a:pt x="1589342" y="1038035"/>
                    <a:pt x="1583016" y="1037976"/>
                    <a:pt x="1576631" y="1044361"/>
                  </a:cubicBezTo>
                  <a:cubicBezTo>
                    <a:pt x="1570305" y="1050687"/>
                    <a:pt x="1570009" y="1056895"/>
                    <a:pt x="1573734" y="1064344"/>
                  </a:cubicBezTo>
                  <a:cubicBezTo>
                    <a:pt x="1578345" y="1073567"/>
                    <a:pt x="1582306" y="1083204"/>
                    <a:pt x="1587391" y="1092190"/>
                  </a:cubicBezTo>
                  <a:cubicBezTo>
                    <a:pt x="1598210" y="1111227"/>
                    <a:pt x="1594485" y="1128608"/>
                    <a:pt x="1588100" y="1149064"/>
                  </a:cubicBezTo>
                  <a:cubicBezTo>
                    <a:pt x="1574739" y="1191749"/>
                    <a:pt x="1551031" y="1220068"/>
                    <a:pt x="1505745" y="1227576"/>
                  </a:cubicBezTo>
                  <a:cubicBezTo>
                    <a:pt x="1504326" y="1227813"/>
                    <a:pt x="1502966" y="1228581"/>
                    <a:pt x="1501725" y="1229350"/>
                  </a:cubicBezTo>
                  <a:cubicBezTo>
                    <a:pt x="1489250" y="1236799"/>
                    <a:pt x="1489250" y="1250101"/>
                    <a:pt x="1502671" y="1256368"/>
                  </a:cubicBezTo>
                  <a:cubicBezTo>
                    <a:pt x="1515323" y="1262280"/>
                    <a:pt x="1528861" y="1266419"/>
                    <a:pt x="1542045" y="1271148"/>
                  </a:cubicBezTo>
                  <a:cubicBezTo>
                    <a:pt x="1551978" y="1274754"/>
                    <a:pt x="1562442" y="1279129"/>
                    <a:pt x="1566639" y="1288884"/>
                  </a:cubicBezTo>
                  <a:cubicBezTo>
                    <a:pt x="1584139" y="1329263"/>
                    <a:pt x="1612753" y="1368875"/>
                    <a:pt x="1577577" y="1414279"/>
                  </a:cubicBezTo>
                  <a:cubicBezTo>
                    <a:pt x="1571546" y="1422024"/>
                    <a:pt x="1566521" y="1431956"/>
                    <a:pt x="1577281" y="1441889"/>
                  </a:cubicBezTo>
                  <a:cubicBezTo>
                    <a:pt x="1587213" y="1450993"/>
                    <a:pt x="1595017" y="1444076"/>
                    <a:pt x="1603471" y="1440470"/>
                  </a:cubicBezTo>
                  <a:cubicBezTo>
                    <a:pt x="1619670" y="1433552"/>
                    <a:pt x="1634392" y="1421906"/>
                    <a:pt x="1652719" y="1421551"/>
                  </a:cubicBezTo>
                  <a:cubicBezTo>
                    <a:pt x="1688073" y="1420901"/>
                    <a:pt x="1739981" y="1458738"/>
                    <a:pt x="1753165" y="1491964"/>
                  </a:cubicBezTo>
                  <a:cubicBezTo>
                    <a:pt x="1757895" y="1503847"/>
                    <a:pt x="1755234" y="1523712"/>
                    <a:pt x="1774330" y="1524126"/>
                  </a:cubicBezTo>
                  <a:cubicBezTo>
                    <a:pt x="1794963" y="1524539"/>
                    <a:pt x="1791593" y="1503315"/>
                    <a:pt x="1797446" y="1491195"/>
                  </a:cubicBezTo>
                  <a:cubicBezTo>
                    <a:pt x="1805073" y="1475410"/>
                    <a:pt x="1807438" y="1456432"/>
                    <a:pt x="1825765" y="1448097"/>
                  </a:cubicBezTo>
                  <a:cubicBezTo>
                    <a:pt x="1866854" y="1429296"/>
                    <a:pt x="1907943" y="1407362"/>
                    <a:pt x="1951338" y="1442776"/>
                  </a:cubicBezTo>
                  <a:cubicBezTo>
                    <a:pt x="1952461" y="1443663"/>
                    <a:pt x="1953939" y="1444135"/>
                    <a:pt x="1955299" y="1444786"/>
                  </a:cubicBezTo>
                  <a:cubicBezTo>
                    <a:pt x="1962157" y="1448097"/>
                    <a:pt x="1967832" y="1446677"/>
                    <a:pt x="1973271" y="1441179"/>
                  </a:cubicBezTo>
                  <a:cubicBezTo>
                    <a:pt x="1978651" y="1435799"/>
                    <a:pt x="1980307" y="1430183"/>
                    <a:pt x="1976996" y="1423266"/>
                  </a:cubicBezTo>
                  <a:cubicBezTo>
                    <a:pt x="1971202" y="1411264"/>
                    <a:pt x="1965408" y="1399322"/>
                    <a:pt x="1959792" y="1387320"/>
                  </a:cubicBezTo>
                  <a:cubicBezTo>
                    <a:pt x="1955358" y="1377861"/>
                    <a:pt x="1950924" y="1367692"/>
                    <a:pt x="1954944" y="1357464"/>
                  </a:cubicBezTo>
                  <a:cubicBezTo>
                    <a:pt x="1970966" y="1316257"/>
                    <a:pt x="1979775" y="1268961"/>
                    <a:pt x="2035880" y="1260743"/>
                  </a:cubicBezTo>
                  <a:cubicBezTo>
                    <a:pt x="2045281" y="1259383"/>
                    <a:pt x="2057341" y="1257018"/>
                    <a:pt x="2056927" y="1242475"/>
                  </a:cubicBezTo>
                  <a:cubicBezTo>
                    <a:pt x="2056572" y="1228049"/>
                    <a:pt x="2044334" y="1226867"/>
                    <a:pt x="2035052" y="1224620"/>
                  </a:cubicBezTo>
                  <a:cubicBezTo>
                    <a:pt x="1999876" y="1216107"/>
                    <a:pt x="1974808" y="1197838"/>
                    <a:pt x="1967951" y="1160178"/>
                  </a:cubicBezTo>
                  <a:cubicBezTo>
                    <a:pt x="1967418" y="1157341"/>
                    <a:pt x="1965822" y="1154621"/>
                    <a:pt x="1964226" y="1152197"/>
                  </a:cubicBezTo>
                  <a:cubicBezTo>
                    <a:pt x="1950274" y="1130500"/>
                    <a:pt x="1951870" y="1109276"/>
                    <a:pt x="1964699" y="1087519"/>
                  </a:cubicBezTo>
                  <a:cubicBezTo>
                    <a:pt x="1970552" y="1077350"/>
                    <a:pt x="1974749" y="1066236"/>
                    <a:pt x="1978947" y="1057190"/>
                  </a:cubicBezTo>
                  <a:close/>
                  <a:moveTo>
                    <a:pt x="755799" y="496667"/>
                  </a:moveTo>
                  <a:cubicBezTo>
                    <a:pt x="702709" y="496312"/>
                    <a:pt x="649500" y="494893"/>
                    <a:pt x="596705" y="502047"/>
                  </a:cubicBezTo>
                  <a:cubicBezTo>
                    <a:pt x="377308" y="531903"/>
                    <a:pt x="190132" y="625609"/>
                    <a:pt x="37719" y="786536"/>
                  </a:cubicBezTo>
                  <a:cubicBezTo>
                    <a:pt x="-11292" y="838267"/>
                    <a:pt x="-7213" y="822836"/>
                    <a:pt x="44518" y="868240"/>
                  </a:cubicBezTo>
                  <a:cubicBezTo>
                    <a:pt x="52676" y="875394"/>
                    <a:pt x="59712" y="876340"/>
                    <a:pt x="66866" y="867058"/>
                  </a:cubicBezTo>
                  <a:cubicBezTo>
                    <a:pt x="70472" y="862388"/>
                    <a:pt x="74729" y="858249"/>
                    <a:pt x="78749" y="853874"/>
                  </a:cubicBezTo>
                  <a:cubicBezTo>
                    <a:pt x="247952" y="669004"/>
                    <a:pt x="458954" y="576953"/>
                    <a:pt x="708384" y="570686"/>
                  </a:cubicBezTo>
                  <a:cubicBezTo>
                    <a:pt x="723282" y="570332"/>
                    <a:pt x="738299" y="573051"/>
                    <a:pt x="754321" y="574470"/>
                  </a:cubicBezTo>
                  <a:cubicBezTo>
                    <a:pt x="745985" y="593152"/>
                    <a:pt x="721095" y="599478"/>
                    <a:pt x="724051" y="616505"/>
                  </a:cubicBezTo>
                  <a:cubicBezTo>
                    <a:pt x="726889" y="632940"/>
                    <a:pt x="747108" y="642163"/>
                    <a:pt x="758578" y="655524"/>
                  </a:cubicBezTo>
                  <a:cubicBezTo>
                    <a:pt x="767446" y="665930"/>
                    <a:pt x="774777" y="664865"/>
                    <a:pt x="784000" y="655406"/>
                  </a:cubicBezTo>
                  <a:cubicBezTo>
                    <a:pt x="814388" y="624190"/>
                    <a:pt x="845781" y="593921"/>
                    <a:pt x="876110" y="562705"/>
                  </a:cubicBezTo>
                  <a:cubicBezTo>
                    <a:pt x="895146" y="543136"/>
                    <a:pt x="895146" y="523862"/>
                    <a:pt x="876346" y="504235"/>
                  </a:cubicBezTo>
                  <a:cubicBezTo>
                    <a:pt x="854412" y="481296"/>
                    <a:pt x="832065" y="458712"/>
                    <a:pt x="809067" y="436778"/>
                  </a:cubicBezTo>
                  <a:cubicBezTo>
                    <a:pt x="762598" y="392437"/>
                    <a:pt x="781635" y="390013"/>
                    <a:pt x="730614" y="439143"/>
                  </a:cubicBezTo>
                  <a:cubicBezTo>
                    <a:pt x="730081" y="439675"/>
                    <a:pt x="729608" y="440207"/>
                    <a:pt x="729077" y="440739"/>
                  </a:cubicBezTo>
                  <a:cubicBezTo>
                    <a:pt x="720386" y="448129"/>
                    <a:pt x="720563" y="455401"/>
                    <a:pt x="729136" y="462850"/>
                  </a:cubicBezTo>
                  <a:cubicBezTo>
                    <a:pt x="739600" y="471955"/>
                    <a:pt x="749946" y="481118"/>
                    <a:pt x="760351" y="490282"/>
                  </a:cubicBezTo>
                  <a:cubicBezTo>
                    <a:pt x="758814" y="492411"/>
                    <a:pt x="757336" y="494539"/>
                    <a:pt x="755799" y="496667"/>
                  </a:cubicBezTo>
                  <a:close/>
                  <a:moveTo>
                    <a:pt x="2038955" y="170853"/>
                  </a:moveTo>
                  <a:cubicBezTo>
                    <a:pt x="2092754" y="181081"/>
                    <a:pt x="2092222" y="181022"/>
                    <a:pt x="2100499" y="125980"/>
                  </a:cubicBezTo>
                  <a:cubicBezTo>
                    <a:pt x="2102864" y="110491"/>
                    <a:pt x="2097839" y="104756"/>
                    <a:pt x="2083354" y="102036"/>
                  </a:cubicBezTo>
                  <a:cubicBezTo>
                    <a:pt x="2034048" y="92754"/>
                    <a:pt x="1984918" y="82527"/>
                    <a:pt x="1935730" y="72831"/>
                  </a:cubicBezTo>
                  <a:cubicBezTo>
                    <a:pt x="1900553" y="65914"/>
                    <a:pt x="1884768" y="76201"/>
                    <a:pt x="1877318" y="111791"/>
                  </a:cubicBezTo>
                  <a:cubicBezTo>
                    <a:pt x="1868983" y="151520"/>
                    <a:pt x="1860883" y="191309"/>
                    <a:pt x="1853611" y="231215"/>
                  </a:cubicBezTo>
                  <a:cubicBezTo>
                    <a:pt x="1843561" y="286670"/>
                    <a:pt x="1832209" y="276679"/>
                    <a:pt x="1895528" y="290986"/>
                  </a:cubicBezTo>
                  <a:cubicBezTo>
                    <a:pt x="1914446" y="295243"/>
                    <a:pt x="1920004" y="287734"/>
                    <a:pt x="1923196" y="270708"/>
                  </a:cubicBezTo>
                  <a:cubicBezTo>
                    <a:pt x="1926802" y="251257"/>
                    <a:pt x="1927985" y="230860"/>
                    <a:pt x="1938036" y="209932"/>
                  </a:cubicBezTo>
                  <a:cubicBezTo>
                    <a:pt x="1941346" y="216790"/>
                    <a:pt x="1943534" y="220573"/>
                    <a:pt x="1945130" y="224653"/>
                  </a:cubicBezTo>
                  <a:cubicBezTo>
                    <a:pt x="2011286" y="397758"/>
                    <a:pt x="1996861" y="563178"/>
                    <a:pt x="1896710" y="719907"/>
                  </a:cubicBezTo>
                  <a:cubicBezTo>
                    <a:pt x="1869337" y="762769"/>
                    <a:pt x="1868983" y="761823"/>
                    <a:pt x="1909125" y="793571"/>
                  </a:cubicBezTo>
                  <a:cubicBezTo>
                    <a:pt x="1922664" y="804272"/>
                    <a:pt x="1930586" y="803799"/>
                    <a:pt x="1940932" y="789492"/>
                  </a:cubicBezTo>
                  <a:cubicBezTo>
                    <a:pt x="2041319" y="651090"/>
                    <a:pt x="2078270" y="497376"/>
                    <a:pt x="2053025" y="328646"/>
                  </a:cubicBezTo>
                  <a:cubicBezTo>
                    <a:pt x="2044689" y="272954"/>
                    <a:pt x="2026894" y="219864"/>
                    <a:pt x="2001531" y="164054"/>
                  </a:cubicBezTo>
                  <a:cubicBezTo>
                    <a:pt x="2017375" y="166951"/>
                    <a:pt x="2028195" y="168784"/>
                    <a:pt x="2038955" y="170853"/>
                  </a:cubicBezTo>
                  <a:close/>
                  <a:moveTo>
                    <a:pt x="711104" y="1028458"/>
                  </a:moveTo>
                  <a:cubicBezTo>
                    <a:pt x="928550" y="1028517"/>
                    <a:pt x="1102424" y="1202450"/>
                    <a:pt x="1102483" y="1419955"/>
                  </a:cubicBezTo>
                  <a:cubicBezTo>
                    <a:pt x="1102542" y="1638465"/>
                    <a:pt x="928313" y="1812102"/>
                    <a:pt x="709271" y="1811925"/>
                  </a:cubicBezTo>
                  <a:cubicBezTo>
                    <a:pt x="492535" y="1811747"/>
                    <a:pt x="318897" y="1636987"/>
                    <a:pt x="319015" y="1419187"/>
                  </a:cubicBezTo>
                  <a:cubicBezTo>
                    <a:pt x="319133" y="1202036"/>
                    <a:pt x="493362" y="1028399"/>
                    <a:pt x="711104" y="1028458"/>
                  </a:cubicBezTo>
                  <a:close/>
                  <a:moveTo>
                    <a:pt x="1028345" y="1420428"/>
                  </a:moveTo>
                  <a:cubicBezTo>
                    <a:pt x="1023557" y="1242179"/>
                    <a:pt x="890121" y="1105315"/>
                    <a:pt x="710394" y="1103127"/>
                  </a:cubicBezTo>
                  <a:cubicBezTo>
                    <a:pt x="537703" y="1100999"/>
                    <a:pt x="392620" y="1245431"/>
                    <a:pt x="393744" y="1418772"/>
                  </a:cubicBezTo>
                  <a:cubicBezTo>
                    <a:pt x="394867" y="1596725"/>
                    <a:pt x="530076" y="1736073"/>
                    <a:pt x="709921" y="1736664"/>
                  </a:cubicBezTo>
                  <a:cubicBezTo>
                    <a:pt x="887934" y="1737315"/>
                    <a:pt x="1023320" y="1599859"/>
                    <a:pt x="1028345" y="1420428"/>
                  </a:cubicBezTo>
                  <a:close/>
                  <a:moveTo>
                    <a:pt x="1634510" y="428205"/>
                  </a:moveTo>
                  <a:cubicBezTo>
                    <a:pt x="1634333" y="527883"/>
                    <a:pt x="1555406" y="605981"/>
                    <a:pt x="1454960" y="605863"/>
                  </a:cubicBezTo>
                  <a:cubicBezTo>
                    <a:pt x="1354278" y="605745"/>
                    <a:pt x="1276357" y="526405"/>
                    <a:pt x="1276770" y="424599"/>
                  </a:cubicBezTo>
                  <a:cubicBezTo>
                    <a:pt x="1277184" y="325395"/>
                    <a:pt x="1356643" y="247769"/>
                    <a:pt x="1457443" y="248124"/>
                  </a:cubicBezTo>
                  <a:cubicBezTo>
                    <a:pt x="1557003" y="248419"/>
                    <a:pt x="1634746" y="327464"/>
                    <a:pt x="1634510" y="428205"/>
                  </a:cubicBezTo>
                  <a:close/>
                  <a:moveTo>
                    <a:pt x="1455729" y="531430"/>
                  </a:moveTo>
                  <a:cubicBezTo>
                    <a:pt x="1511953" y="531371"/>
                    <a:pt x="1560786" y="482242"/>
                    <a:pt x="1560136" y="426372"/>
                  </a:cubicBezTo>
                  <a:cubicBezTo>
                    <a:pt x="1559486" y="370503"/>
                    <a:pt x="1512780" y="323621"/>
                    <a:pt x="1456734" y="322557"/>
                  </a:cubicBezTo>
                  <a:cubicBezTo>
                    <a:pt x="1400983" y="321492"/>
                    <a:pt x="1351736" y="369971"/>
                    <a:pt x="1351263" y="426491"/>
                  </a:cubicBezTo>
                  <a:cubicBezTo>
                    <a:pt x="1350671" y="482419"/>
                    <a:pt x="1399505" y="531489"/>
                    <a:pt x="1455729" y="531430"/>
                  </a:cubicBezTo>
                  <a:close/>
                  <a:moveTo>
                    <a:pt x="1918289" y="1243953"/>
                  </a:moveTo>
                  <a:cubicBezTo>
                    <a:pt x="1918053" y="1324002"/>
                    <a:pt x="1854971" y="1386315"/>
                    <a:pt x="1774271" y="1386197"/>
                  </a:cubicBezTo>
                  <a:cubicBezTo>
                    <a:pt x="1693099" y="1386078"/>
                    <a:pt x="1630963" y="1322701"/>
                    <a:pt x="1631495" y="1240524"/>
                  </a:cubicBezTo>
                  <a:cubicBezTo>
                    <a:pt x="1631968" y="1160829"/>
                    <a:pt x="1695522" y="1099048"/>
                    <a:pt x="1776577" y="1099403"/>
                  </a:cubicBezTo>
                  <a:cubicBezTo>
                    <a:pt x="1856508" y="1099816"/>
                    <a:pt x="1918526" y="1163075"/>
                    <a:pt x="1918289" y="1243953"/>
                  </a:cubicBezTo>
                  <a:close/>
                  <a:moveTo>
                    <a:pt x="1774094" y="1311764"/>
                  </a:moveTo>
                  <a:cubicBezTo>
                    <a:pt x="1809034" y="1312414"/>
                    <a:pt x="1842319" y="1280371"/>
                    <a:pt x="1843856" y="1244662"/>
                  </a:cubicBezTo>
                  <a:cubicBezTo>
                    <a:pt x="1845334" y="1209190"/>
                    <a:pt x="1811872" y="1174427"/>
                    <a:pt x="1775631" y="1173835"/>
                  </a:cubicBezTo>
                  <a:cubicBezTo>
                    <a:pt x="1739449" y="1173244"/>
                    <a:pt x="1705750" y="1206706"/>
                    <a:pt x="1705987" y="1243066"/>
                  </a:cubicBezTo>
                  <a:cubicBezTo>
                    <a:pt x="1706164" y="1278361"/>
                    <a:pt x="1738680" y="1311114"/>
                    <a:pt x="1774094" y="1311764"/>
                  </a:cubicBezTo>
                  <a:close/>
                </a:path>
              </a:pathLst>
            </a:custGeom>
            <a:solidFill>
              <a:schemeClr val="bg1"/>
            </a:solidFill>
            <a:ln w="5907" cap="flat">
              <a:noFill/>
              <a:prstDash val="solid"/>
              <a:miter/>
            </a:ln>
          </p:spPr>
          <p:txBody>
            <a:bodyPr rtlCol="0" anchor="ctr"/>
            <a:lstStyle/>
            <a:p>
              <a:endParaRPr lang="en-US"/>
            </a:p>
          </p:txBody>
        </p:sp>
      </p:grpSp>
      <p:cxnSp>
        <p:nvCxnSpPr>
          <p:cNvPr id="148" name="Straight Connector 106">
            <a:extLst>
              <a:ext uri="{FF2B5EF4-FFF2-40B4-BE49-F238E27FC236}">
                <a16:creationId xmlns:a16="http://schemas.microsoft.com/office/drawing/2014/main" id="{C51FBBC6-2DDD-3CDD-90E3-E814A0C69F08}"/>
              </a:ext>
            </a:extLst>
          </p:cNvPr>
          <p:cNvCxnSpPr>
            <a:cxnSpLocks/>
          </p:cNvCxnSpPr>
          <p:nvPr/>
        </p:nvCxnSpPr>
        <p:spPr>
          <a:xfrm>
            <a:off x="6139323" y="4844984"/>
            <a:ext cx="333993" cy="663297"/>
          </a:xfrm>
          <a:prstGeom prst="line">
            <a:avLst/>
          </a:prstGeom>
          <a:ln w="12700" cap="rnd">
            <a:gradFill>
              <a:gsLst>
                <a:gs pos="100000">
                  <a:schemeClr val="accent2"/>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9" name="Freeform: Shape 118">
            <a:extLst>
              <a:ext uri="{FF2B5EF4-FFF2-40B4-BE49-F238E27FC236}">
                <a16:creationId xmlns:a16="http://schemas.microsoft.com/office/drawing/2014/main" id="{903FD2EA-68A7-F528-3CAB-8299BA523F16}"/>
              </a:ext>
            </a:extLst>
          </p:cNvPr>
          <p:cNvSpPr/>
          <p:nvPr/>
        </p:nvSpPr>
        <p:spPr>
          <a:xfrm flipH="1">
            <a:off x="4138850" y="4374689"/>
            <a:ext cx="2121968" cy="469876"/>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chemeClr val="bg1"/>
          </a:solidFill>
          <a:ln w="53975">
            <a:noFill/>
          </a:ln>
          <a:effectLst>
            <a:outerShdw blurRad="762000" dist="495300" dir="780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365760" bIns="0" rtlCol="0" anchor="ctr"/>
          <a:lstStyle/>
          <a:p>
            <a:pPr algn="ctr"/>
            <a:r>
              <a:rPr lang="pl-PL" sz="1000" b="1">
                <a:solidFill>
                  <a:schemeClr val="accent1"/>
                </a:solidFill>
                <a:latin typeface="Century Gothic" panose="020B0502020202020204" pitchFamily="34" charset="0"/>
              </a:rPr>
              <a:t>REALIZACJA PROJEKTU</a:t>
            </a:r>
            <a:endParaRPr lang="en-US" sz="1000" b="1">
              <a:solidFill>
                <a:schemeClr val="accent1"/>
              </a:solidFill>
              <a:latin typeface="Century Gothic" panose="020B0502020202020204" pitchFamily="34" charset="0"/>
            </a:endParaRPr>
          </a:p>
        </p:txBody>
      </p:sp>
      <p:grpSp>
        <p:nvGrpSpPr>
          <p:cNvPr id="150" name="Group 9">
            <a:extLst>
              <a:ext uri="{FF2B5EF4-FFF2-40B4-BE49-F238E27FC236}">
                <a16:creationId xmlns:a16="http://schemas.microsoft.com/office/drawing/2014/main" id="{D927D286-F058-F993-77E1-377A14DB07A8}"/>
              </a:ext>
            </a:extLst>
          </p:cNvPr>
          <p:cNvGrpSpPr/>
          <p:nvPr/>
        </p:nvGrpSpPr>
        <p:grpSpPr>
          <a:xfrm>
            <a:off x="6308629" y="4388810"/>
            <a:ext cx="511721" cy="469875"/>
            <a:chOff x="4971060" y="1320923"/>
            <a:chExt cx="511721" cy="469875"/>
          </a:xfrm>
        </p:grpSpPr>
        <p:grpSp>
          <p:nvGrpSpPr>
            <p:cNvPr id="151" name="Group 119">
              <a:extLst>
                <a:ext uri="{FF2B5EF4-FFF2-40B4-BE49-F238E27FC236}">
                  <a16:creationId xmlns:a16="http://schemas.microsoft.com/office/drawing/2014/main" id="{45BD6E9F-AA2B-5123-285C-AB13966EC50C}"/>
                </a:ext>
              </a:extLst>
            </p:cNvPr>
            <p:cNvGrpSpPr/>
            <p:nvPr/>
          </p:nvGrpSpPr>
          <p:grpSpPr>
            <a:xfrm rot="16200000">
              <a:off x="4991983" y="1300000"/>
              <a:ext cx="469875" cy="511721"/>
              <a:chOff x="4337637" y="2079756"/>
              <a:chExt cx="862113" cy="938891"/>
            </a:xfrm>
          </p:grpSpPr>
          <p:sp>
            <p:nvSpPr>
              <p:cNvPr id="153" name="Graphic 18">
                <a:extLst>
                  <a:ext uri="{FF2B5EF4-FFF2-40B4-BE49-F238E27FC236}">
                    <a16:creationId xmlns:a16="http://schemas.microsoft.com/office/drawing/2014/main" id="{DC99CD11-212E-4CF5-7C8A-8188DDC0A064}"/>
                  </a:ext>
                </a:extLst>
              </p:cNvPr>
              <p:cNvSpPr/>
              <p:nvPr/>
            </p:nvSpPr>
            <p:spPr>
              <a:xfrm>
                <a:off x="4337637" y="2079756"/>
                <a:ext cx="862113" cy="938891"/>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4F5F6"/>
              </a:solidFill>
              <a:ln w="12700" cap="flat">
                <a:gradFill flip="none" rotWithShape="1">
                  <a:gsLst>
                    <a:gs pos="15000">
                      <a:schemeClr val="accent1">
                        <a:lumMod val="60000"/>
                        <a:lumOff val="40000"/>
                      </a:schemeClr>
                    </a:gs>
                    <a:gs pos="75000">
                      <a:schemeClr val="accent1"/>
                    </a:gs>
                  </a:gsLst>
                  <a:path path="circle">
                    <a:fillToRect l="100000" t="100000"/>
                  </a:path>
                  <a:tileRect r="-100000" b="-100000"/>
                </a:gradFill>
                <a:prstDash val="solid"/>
                <a:miter/>
              </a:ln>
              <a:effectLst/>
            </p:spPr>
            <p:txBody>
              <a:bodyPr rtlCol="0" anchor="ctr"/>
              <a:lstStyle/>
              <a:p>
                <a:endParaRPr lang="en-US" sz="1350">
                  <a:solidFill>
                    <a:schemeClr val="tx2"/>
                  </a:solidFill>
                </a:endParaRPr>
              </a:p>
            </p:txBody>
          </p:sp>
          <p:sp>
            <p:nvSpPr>
              <p:cNvPr id="154" name="Graphic 18">
                <a:extLst>
                  <a:ext uri="{FF2B5EF4-FFF2-40B4-BE49-F238E27FC236}">
                    <a16:creationId xmlns:a16="http://schemas.microsoft.com/office/drawing/2014/main" id="{3F1EC7F9-7F3C-E4BC-5285-6B1A3288A311}"/>
                  </a:ext>
                </a:extLst>
              </p:cNvPr>
              <p:cNvSpPr/>
              <p:nvPr/>
            </p:nvSpPr>
            <p:spPr>
              <a:xfrm>
                <a:off x="4431732" y="2182230"/>
                <a:ext cx="673923" cy="733941"/>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1">
                      <a:lumMod val="60000"/>
                      <a:lumOff val="40000"/>
                    </a:schemeClr>
                  </a:gs>
                  <a:gs pos="75000">
                    <a:schemeClr val="accent1"/>
                  </a:gs>
                </a:gsLst>
                <a:path path="circle">
                  <a:fillToRect l="100000" t="100000"/>
                </a:path>
                <a:tileRect r="-100000" b="-100000"/>
              </a:gradFill>
              <a:ln w="9525" cap="flat">
                <a:noFill/>
                <a:prstDash val="solid"/>
                <a:miter/>
              </a:ln>
              <a:effectLst>
                <a:outerShdw blurRad="393700" dist="127000" dir="8100000" algn="tr" rotWithShape="0">
                  <a:prstClr val="black">
                    <a:alpha val="20000"/>
                  </a:prstClr>
                </a:outerShdw>
              </a:effectLst>
            </p:spPr>
            <p:txBody>
              <a:bodyPr rtlCol="0" anchor="ctr"/>
              <a:lstStyle/>
              <a:p>
                <a:pPr algn="ctr"/>
                <a:endParaRPr lang="en-US" b="1">
                  <a:solidFill>
                    <a:schemeClr val="tx2"/>
                  </a:solidFill>
                  <a:latin typeface="+mj-lt"/>
                </a:endParaRPr>
              </a:p>
            </p:txBody>
          </p:sp>
        </p:grpSp>
        <p:sp>
          <p:nvSpPr>
            <p:cNvPr id="152" name="Freeform: Shape 11323">
              <a:extLst>
                <a:ext uri="{FF2B5EF4-FFF2-40B4-BE49-F238E27FC236}">
                  <a16:creationId xmlns:a16="http://schemas.microsoft.com/office/drawing/2014/main" id="{0CFB2975-50D6-21C6-5D99-C7B42DB73A30}"/>
                </a:ext>
              </a:extLst>
            </p:cNvPr>
            <p:cNvSpPr/>
            <p:nvPr/>
          </p:nvSpPr>
          <p:spPr>
            <a:xfrm>
              <a:off x="5129365" y="1460927"/>
              <a:ext cx="195110" cy="189866"/>
            </a:xfrm>
            <a:custGeom>
              <a:avLst/>
              <a:gdLst>
                <a:gd name="connsiteX0" fmla="*/ 2054621 w 2199289"/>
                <a:gd name="connsiteY0" fmla="*/ 2133370 h 2140168"/>
                <a:gd name="connsiteX1" fmla="*/ 2012587 w 2199289"/>
                <a:gd name="connsiteY1" fmla="*/ 2094705 h 2140168"/>
                <a:gd name="connsiteX2" fmla="*/ 2024115 w 2199289"/>
                <a:gd name="connsiteY2" fmla="*/ 2043684 h 2140168"/>
                <a:gd name="connsiteX3" fmla="*/ 1983381 w 2199289"/>
                <a:gd name="connsiteY3" fmla="*/ 2018735 h 2140168"/>
                <a:gd name="connsiteX4" fmla="*/ 1973094 w 2199289"/>
                <a:gd name="connsiteY4" fmla="*/ 2019385 h 2140168"/>
                <a:gd name="connsiteX5" fmla="*/ 1970197 w 2199289"/>
                <a:gd name="connsiteY5" fmla="*/ 2019681 h 2140168"/>
                <a:gd name="connsiteX6" fmla="*/ 1962866 w 2199289"/>
                <a:gd name="connsiteY6" fmla="*/ 2019326 h 2140168"/>
                <a:gd name="connsiteX7" fmla="*/ 1958313 w 2199289"/>
                <a:gd name="connsiteY7" fmla="*/ 2019445 h 2140168"/>
                <a:gd name="connsiteX8" fmla="*/ 1955949 w 2199289"/>
                <a:gd name="connsiteY8" fmla="*/ 2019504 h 2140168"/>
                <a:gd name="connsiteX9" fmla="*/ 300215 w 2199289"/>
                <a:gd name="connsiteY9" fmla="*/ 2019504 h 2140168"/>
                <a:gd name="connsiteX10" fmla="*/ 291347 w 2199289"/>
                <a:gd name="connsiteY10" fmla="*/ 2019385 h 2140168"/>
                <a:gd name="connsiteX11" fmla="*/ 281178 w 2199289"/>
                <a:gd name="connsiteY11" fmla="*/ 2019267 h 2140168"/>
                <a:gd name="connsiteX12" fmla="*/ 279818 w 2199289"/>
                <a:gd name="connsiteY12" fmla="*/ 2019267 h 2140168"/>
                <a:gd name="connsiteX13" fmla="*/ 279818 w 2199289"/>
                <a:gd name="connsiteY13" fmla="*/ 1980366 h 2140168"/>
                <a:gd name="connsiteX14" fmla="*/ 279818 w 2199289"/>
                <a:gd name="connsiteY14" fmla="*/ 1943061 h 2140168"/>
                <a:gd name="connsiteX15" fmla="*/ 404681 w 2199289"/>
                <a:gd name="connsiteY15" fmla="*/ 1943002 h 2140168"/>
                <a:gd name="connsiteX16" fmla="*/ 582634 w 2199289"/>
                <a:gd name="connsiteY16" fmla="*/ 1942883 h 2140168"/>
                <a:gd name="connsiteX17" fmla="*/ 585650 w 2199289"/>
                <a:gd name="connsiteY17" fmla="*/ 1943061 h 2140168"/>
                <a:gd name="connsiteX18" fmla="*/ 594103 w 2199289"/>
                <a:gd name="connsiteY18" fmla="*/ 1943474 h 2140168"/>
                <a:gd name="connsiteX19" fmla="*/ 626206 w 2199289"/>
                <a:gd name="connsiteY19" fmla="*/ 1933187 h 2140168"/>
                <a:gd name="connsiteX20" fmla="*/ 638562 w 2199289"/>
                <a:gd name="connsiteY20" fmla="*/ 1898424 h 2140168"/>
                <a:gd name="connsiteX21" fmla="*/ 613023 w 2199289"/>
                <a:gd name="connsiteY21" fmla="*/ 1865849 h 2140168"/>
                <a:gd name="connsiteX22" fmla="*/ 611130 w 2199289"/>
                <a:gd name="connsiteY22" fmla="*/ 1864607 h 2140168"/>
                <a:gd name="connsiteX23" fmla="*/ 519552 w 2199289"/>
                <a:gd name="connsiteY23" fmla="*/ 1781366 h 2140168"/>
                <a:gd name="connsiteX24" fmla="*/ 530254 w 2199289"/>
                <a:gd name="connsiteY24" fmla="*/ 1772202 h 2140168"/>
                <a:gd name="connsiteX25" fmla="*/ 577018 w 2199289"/>
                <a:gd name="connsiteY25" fmla="*/ 1732236 h 2140168"/>
                <a:gd name="connsiteX26" fmla="*/ 1054654 w 2199289"/>
                <a:gd name="connsiteY26" fmla="*/ 1943297 h 2140168"/>
                <a:gd name="connsiteX27" fmla="*/ 1157346 w 2199289"/>
                <a:gd name="connsiteY27" fmla="*/ 1935907 h 2140168"/>
                <a:gd name="connsiteX28" fmla="*/ 1678555 w 2199289"/>
                <a:gd name="connsiteY28" fmla="*/ 1542636 h 2140168"/>
                <a:gd name="connsiteX29" fmla="*/ 1732769 w 2199289"/>
                <a:gd name="connsiteY29" fmla="*/ 1322648 h 2140168"/>
                <a:gd name="connsiteX30" fmla="*/ 1721004 w 2199289"/>
                <a:gd name="connsiteY30" fmla="*/ 1277657 h 2140168"/>
                <a:gd name="connsiteX31" fmla="*/ 1691857 w 2199289"/>
                <a:gd name="connsiteY31" fmla="*/ 1265478 h 2140168"/>
                <a:gd name="connsiteX32" fmla="*/ 1662119 w 2199289"/>
                <a:gd name="connsiteY32" fmla="*/ 1272750 h 2140168"/>
                <a:gd name="connsiteX33" fmla="*/ 1655143 w 2199289"/>
                <a:gd name="connsiteY33" fmla="*/ 1275411 h 2140168"/>
                <a:gd name="connsiteX34" fmla="*/ 1634983 w 2199289"/>
                <a:gd name="connsiteY34" fmla="*/ 1283451 h 2140168"/>
                <a:gd name="connsiteX35" fmla="*/ 1600338 w 2199289"/>
                <a:gd name="connsiteY35" fmla="*/ 1217709 h 2140168"/>
                <a:gd name="connsiteX36" fmla="*/ 1567112 w 2199289"/>
                <a:gd name="connsiteY36" fmla="*/ 1154686 h 2140168"/>
                <a:gd name="connsiteX37" fmla="*/ 1507223 w 2199289"/>
                <a:gd name="connsiteY37" fmla="*/ 1116140 h 2140168"/>
                <a:gd name="connsiteX38" fmla="*/ 1502789 w 2199289"/>
                <a:gd name="connsiteY38" fmla="*/ 1116258 h 2140168"/>
                <a:gd name="connsiteX39" fmla="*/ 1489724 w 2199289"/>
                <a:gd name="connsiteY39" fmla="*/ 1116613 h 2140168"/>
                <a:gd name="connsiteX40" fmla="*/ 1397140 w 2199289"/>
                <a:gd name="connsiteY40" fmla="*/ 1102837 h 2140168"/>
                <a:gd name="connsiteX41" fmla="*/ 1376802 w 2199289"/>
                <a:gd name="connsiteY41" fmla="*/ 1100000 h 2140168"/>
                <a:gd name="connsiteX42" fmla="*/ 1326964 w 2199289"/>
                <a:gd name="connsiteY42" fmla="*/ 1123234 h 2140168"/>
                <a:gd name="connsiteX43" fmla="*/ 1276356 w 2199289"/>
                <a:gd name="connsiteY43" fmla="*/ 1176029 h 2140168"/>
                <a:gd name="connsiteX44" fmla="*/ 1224685 w 2199289"/>
                <a:gd name="connsiteY44" fmla="*/ 1229947 h 2140168"/>
                <a:gd name="connsiteX45" fmla="*/ 1017585 w 2199289"/>
                <a:gd name="connsiteY45" fmla="*/ 1071208 h 2140168"/>
                <a:gd name="connsiteX46" fmla="*/ 1051107 w 2199289"/>
                <a:gd name="connsiteY46" fmla="*/ 1019122 h 2140168"/>
                <a:gd name="connsiteX47" fmla="*/ 1093260 w 2199289"/>
                <a:gd name="connsiteY47" fmla="*/ 954031 h 2140168"/>
                <a:gd name="connsiteX48" fmla="*/ 1096866 w 2199289"/>
                <a:gd name="connsiteY48" fmla="*/ 869547 h 2140168"/>
                <a:gd name="connsiteX49" fmla="*/ 1062281 w 2199289"/>
                <a:gd name="connsiteY49" fmla="*/ 785418 h 2140168"/>
                <a:gd name="connsiteX50" fmla="*/ 996598 w 2199289"/>
                <a:gd name="connsiteY50" fmla="*/ 722750 h 2140168"/>
                <a:gd name="connsiteX51" fmla="*/ 879479 w 2199289"/>
                <a:gd name="connsiteY51" fmla="*/ 696205 h 2140168"/>
                <a:gd name="connsiteX52" fmla="*/ 863221 w 2199289"/>
                <a:gd name="connsiteY52" fmla="*/ 692303 h 2140168"/>
                <a:gd name="connsiteX53" fmla="*/ 853762 w 2199289"/>
                <a:gd name="connsiteY53" fmla="*/ 666172 h 2140168"/>
                <a:gd name="connsiteX54" fmla="*/ 822783 w 2199289"/>
                <a:gd name="connsiteY54" fmla="*/ 651865 h 2140168"/>
                <a:gd name="connsiteX55" fmla="*/ 793104 w 2199289"/>
                <a:gd name="connsiteY55" fmla="*/ 660023 h 2140168"/>
                <a:gd name="connsiteX56" fmla="*/ 406100 w 2199289"/>
                <a:gd name="connsiteY56" fmla="*/ 1152676 h 2140168"/>
                <a:gd name="connsiteX57" fmla="*/ 400720 w 2199289"/>
                <a:gd name="connsiteY57" fmla="*/ 1298882 h 2140168"/>
                <a:gd name="connsiteX58" fmla="*/ 421412 w 2199289"/>
                <a:gd name="connsiteY58" fmla="*/ 1324363 h 2140168"/>
                <a:gd name="connsiteX59" fmla="*/ 433709 w 2199289"/>
                <a:gd name="connsiteY59" fmla="*/ 1326727 h 2140168"/>
                <a:gd name="connsiteX60" fmla="*/ 453929 w 2199289"/>
                <a:gd name="connsiteY60" fmla="*/ 1319929 h 2140168"/>
                <a:gd name="connsiteX61" fmla="*/ 479528 w 2199289"/>
                <a:gd name="connsiteY61" fmla="*/ 1296280 h 2140168"/>
                <a:gd name="connsiteX62" fmla="*/ 532795 w 2199289"/>
                <a:gd name="connsiteY62" fmla="*/ 1348011 h 2140168"/>
                <a:gd name="connsiteX63" fmla="*/ 494308 w 2199289"/>
                <a:gd name="connsiteY63" fmla="*/ 1387326 h 2140168"/>
                <a:gd name="connsiteX64" fmla="*/ 404622 w 2199289"/>
                <a:gd name="connsiteY64" fmla="*/ 1477840 h 2140168"/>
                <a:gd name="connsiteX65" fmla="*/ 379791 w 2199289"/>
                <a:gd name="connsiteY65" fmla="*/ 1489605 h 2140168"/>
                <a:gd name="connsiteX66" fmla="*/ 363592 w 2199289"/>
                <a:gd name="connsiteY66" fmla="*/ 1484225 h 2140168"/>
                <a:gd name="connsiteX67" fmla="*/ 237310 w 2199289"/>
                <a:gd name="connsiteY67" fmla="*/ 1394007 h 2140168"/>
                <a:gd name="connsiteX68" fmla="*/ 199473 w 2199289"/>
                <a:gd name="connsiteY68" fmla="*/ 1366516 h 2140168"/>
                <a:gd name="connsiteX69" fmla="*/ 243400 w 2199289"/>
                <a:gd name="connsiteY69" fmla="*/ 1305976 h 2140168"/>
                <a:gd name="connsiteX70" fmla="*/ 246119 w 2199289"/>
                <a:gd name="connsiteY70" fmla="*/ 1307750 h 2140168"/>
                <a:gd name="connsiteX71" fmla="*/ 246888 w 2199289"/>
                <a:gd name="connsiteY71" fmla="*/ 1308400 h 2140168"/>
                <a:gd name="connsiteX72" fmla="*/ 277453 w 2199289"/>
                <a:gd name="connsiteY72" fmla="*/ 1321288 h 2140168"/>
                <a:gd name="connsiteX73" fmla="*/ 293475 w 2199289"/>
                <a:gd name="connsiteY73" fmla="*/ 1317918 h 2140168"/>
                <a:gd name="connsiteX74" fmla="*/ 318365 w 2199289"/>
                <a:gd name="connsiteY74" fmla="*/ 1270681 h 2140168"/>
                <a:gd name="connsiteX75" fmla="*/ 318246 w 2199289"/>
                <a:gd name="connsiteY75" fmla="*/ 1269439 h 2140168"/>
                <a:gd name="connsiteX76" fmla="*/ 328770 w 2199289"/>
                <a:gd name="connsiteY76" fmla="*/ 1156578 h 2140168"/>
                <a:gd name="connsiteX77" fmla="*/ 289218 w 2199289"/>
                <a:gd name="connsiteY77" fmla="*/ 1078716 h 2140168"/>
                <a:gd name="connsiteX78" fmla="*/ 49898 w 2199289"/>
                <a:gd name="connsiteY78" fmla="*/ 844716 h 2140168"/>
                <a:gd name="connsiteX79" fmla="*/ 0 w 2199289"/>
                <a:gd name="connsiteY79" fmla="*/ 683790 h 2140168"/>
                <a:gd name="connsiteX80" fmla="*/ 0 w 2199289"/>
                <a:gd name="connsiteY80" fmla="*/ 557272 h 2140168"/>
                <a:gd name="connsiteX81" fmla="*/ 473 w 2199289"/>
                <a:gd name="connsiteY81" fmla="*/ 554966 h 2140168"/>
                <a:gd name="connsiteX82" fmla="*/ 2838 w 2199289"/>
                <a:gd name="connsiteY82" fmla="*/ 542669 h 2140168"/>
                <a:gd name="connsiteX83" fmla="*/ 297377 w 2199289"/>
                <a:gd name="connsiteY83" fmla="*/ 155606 h 2140168"/>
                <a:gd name="connsiteX84" fmla="*/ 299624 w 2199289"/>
                <a:gd name="connsiteY84" fmla="*/ 154541 h 2140168"/>
                <a:gd name="connsiteX85" fmla="*/ 346388 w 2199289"/>
                <a:gd name="connsiteY85" fmla="*/ 108900 h 2140168"/>
                <a:gd name="connsiteX86" fmla="*/ 317715 w 2199289"/>
                <a:gd name="connsiteY86" fmla="*/ 62136 h 2140168"/>
                <a:gd name="connsiteX87" fmla="*/ 361227 w 2199289"/>
                <a:gd name="connsiteY87" fmla="*/ 0 h 2140168"/>
                <a:gd name="connsiteX88" fmla="*/ 420703 w 2199289"/>
                <a:gd name="connsiteY88" fmla="*/ 41562 h 2140168"/>
                <a:gd name="connsiteX89" fmla="*/ 526588 w 2199289"/>
                <a:gd name="connsiteY89" fmla="*/ 116172 h 2140168"/>
                <a:gd name="connsiteX90" fmla="*/ 538531 w 2199289"/>
                <a:gd name="connsiteY90" fmla="*/ 167016 h 2140168"/>
                <a:gd name="connsiteX91" fmla="*/ 478049 w 2199289"/>
                <a:gd name="connsiteY91" fmla="*/ 274852 h 2140168"/>
                <a:gd name="connsiteX92" fmla="*/ 444765 w 2199289"/>
                <a:gd name="connsiteY92" fmla="*/ 333559 h 2140168"/>
                <a:gd name="connsiteX93" fmla="*/ 379437 w 2199289"/>
                <a:gd name="connsiteY93" fmla="*/ 296668 h 2140168"/>
                <a:gd name="connsiteX94" fmla="*/ 397587 w 2199289"/>
                <a:gd name="connsiteY94" fmla="*/ 256466 h 2140168"/>
                <a:gd name="connsiteX95" fmla="*/ 392798 w 2199289"/>
                <a:gd name="connsiteY95" fmla="*/ 230275 h 2140168"/>
                <a:gd name="connsiteX96" fmla="*/ 370450 w 2199289"/>
                <a:gd name="connsiteY96" fmla="*/ 215791 h 2140168"/>
                <a:gd name="connsiteX97" fmla="*/ 360577 w 2199289"/>
                <a:gd name="connsiteY97" fmla="*/ 214963 h 2140168"/>
                <a:gd name="connsiteX98" fmla="*/ 329302 w 2199289"/>
                <a:gd name="connsiteY98" fmla="*/ 223476 h 2140168"/>
                <a:gd name="connsiteX99" fmla="*/ 327588 w 2199289"/>
                <a:gd name="connsiteY99" fmla="*/ 224304 h 2140168"/>
                <a:gd name="connsiteX100" fmla="*/ 73487 w 2199289"/>
                <a:gd name="connsiteY100" fmla="*/ 608884 h 2140168"/>
                <a:gd name="connsiteX101" fmla="*/ 296135 w 2199289"/>
                <a:gd name="connsiteY101" fmla="*/ 998549 h 2140168"/>
                <a:gd name="connsiteX102" fmla="*/ 335983 w 2199289"/>
                <a:gd name="connsiteY102" fmla="*/ 1013506 h 2140168"/>
                <a:gd name="connsiteX103" fmla="*/ 383693 w 2199289"/>
                <a:gd name="connsiteY103" fmla="*/ 970407 h 2140168"/>
                <a:gd name="connsiteX104" fmla="*/ 542196 w 2199289"/>
                <a:gd name="connsiteY104" fmla="*/ 741669 h 2140168"/>
                <a:gd name="connsiteX105" fmla="*/ 838982 w 2199289"/>
                <a:gd name="connsiteY105" fmla="*/ 562652 h 2140168"/>
                <a:gd name="connsiteX106" fmla="*/ 891008 w 2199289"/>
                <a:gd name="connsiteY106" fmla="*/ 502526 h 2140168"/>
                <a:gd name="connsiteX107" fmla="*/ 896033 w 2199289"/>
                <a:gd name="connsiteY107" fmla="*/ 467704 h 2140168"/>
                <a:gd name="connsiteX108" fmla="*/ 900999 w 2199289"/>
                <a:gd name="connsiteY108" fmla="*/ 435128 h 2140168"/>
                <a:gd name="connsiteX109" fmla="*/ 978093 w 2199289"/>
                <a:gd name="connsiteY109" fmla="*/ 437611 h 2140168"/>
                <a:gd name="connsiteX110" fmla="*/ 1050397 w 2199289"/>
                <a:gd name="connsiteY110" fmla="*/ 439917 h 2140168"/>
                <a:gd name="connsiteX111" fmla="*/ 1054063 w 2199289"/>
                <a:gd name="connsiteY111" fmla="*/ 439976 h 2140168"/>
                <a:gd name="connsiteX112" fmla="*/ 1112947 w 2199289"/>
                <a:gd name="connsiteY112" fmla="*/ 405745 h 2140168"/>
                <a:gd name="connsiteX113" fmla="*/ 1181291 w 2199289"/>
                <a:gd name="connsiteY113" fmla="*/ 319252 h 2140168"/>
                <a:gd name="connsiteX114" fmla="*/ 1198377 w 2199289"/>
                <a:gd name="connsiteY114" fmla="*/ 249548 h 2140168"/>
                <a:gd name="connsiteX115" fmla="*/ 1180640 w 2199289"/>
                <a:gd name="connsiteY115" fmla="*/ 189364 h 2140168"/>
                <a:gd name="connsiteX116" fmla="*/ 1156933 w 2199289"/>
                <a:gd name="connsiteY116" fmla="*/ 110201 h 2140168"/>
                <a:gd name="connsiteX117" fmla="*/ 1402875 w 2199289"/>
                <a:gd name="connsiteY117" fmla="*/ 10642 h 2140168"/>
                <a:gd name="connsiteX118" fmla="*/ 1440712 w 2199289"/>
                <a:gd name="connsiteY118" fmla="*/ 82887 h 2140168"/>
                <a:gd name="connsiteX119" fmla="*/ 1470627 w 2199289"/>
                <a:gd name="connsiteY119" fmla="*/ 139643 h 2140168"/>
                <a:gd name="connsiteX120" fmla="*/ 1530575 w 2199289"/>
                <a:gd name="connsiteY120" fmla="*/ 178249 h 2140168"/>
                <a:gd name="connsiteX121" fmla="*/ 1535009 w 2199289"/>
                <a:gd name="connsiteY121" fmla="*/ 178131 h 2140168"/>
                <a:gd name="connsiteX122" fmla="*/ 1548134 w 2199289"/>
                <a:gd name="connsiteY122" fmla="*/ 177776 h 2140168"/>
                <a:gd name="connsiteX123" fmla="*/ 1638293 w 2199289"/>
                <a:gd name="connsiteY123" fmla="*/ 191196 h 2140168"/>
                <a:gd name="connsiteX124" fmla="*/ 1659754 w 2199289"/>
                <a:gd name="connsiteY124" fmla="*/ 194271 h 2140168"/>
                <a:gd name="connsiteX125" fmla="*/ 1712431 w 2199289"/>
                <a:gd name="connsiteY125" fmla="*/ 169381 h 2140168"/>
                <a:gd name="connsiteX126" fmla="*/ 1764693 w 2199289"/>
                <a:gd name="connsiteY126" fmla="*/ 114872 h 2140168"/>
                <a:gd name="connsiteX127" fmla="*/ 1813054 w 2199289"/>
                <a:gd name="connsiteY127" fmla="*/ 64560 h 2140168"/>
                <a:gd name="connsiteX128" fmla="*/ 2020273 w 2199289"/>
                <a:gd name="connsiteY128" fmla="*/ 223299 h 2140168"/>
                <a:gd name="connsiteX129" fmla="*/ 1977705 w 2199289"/>
                <a:gd name="connsiteY129" fmla="*/ 289218 h 2140168"/>
                <a:gd name="connsiteX130" fmla="*/ 1939573 w 2199289"/>
                <a:gd name="connsiteY130" fmla="*/ 348398 h 2140168"/>
                <a:gd name="connsiteX131" fmla="*/ 1937267 w 2199289"/>
                <a:gd name="connsiteY131" fmla="*/ 418161 h 2140168"/>
                <a:gd name="connsiteX132" fmla="*/ 1977528 w 2199289"/>
                <a:gd name="connsiteY132" fmla="*/ 515710 h 2140168"/>
                <a:gd name="connsiteX133" fmla="*/ 2034047 w 2199289"/>
                <a:gd name="connsiteY133" fmla="*/ 569569 h 2140168"/>
                <a:gd name="connsiteX134" fmla="*/ 2155186 w 2199289"/>
                <a:gd name="connsiteY134" fmla="*/ 597533 h 2140168"/>
                <a:gd name="connsiteX135" fmla="*/ 2174163 w 2199289"/>
                <a:gd name="connsiteY135" fmla="*/ 602085 h 2140168"/>
                <a:gd name="connsiteX136" fmla="*/ 2136563 w 2199289"/>
                <a:gd name="connsiteY136" fmla="*/ 859142 h 2140168"/>
                <a:gd name="connsiteX137" fmla="*/ 2066564 w 2199289"/>
                <a:gd name="connsiteY137" fmla="*/ 857014 h 2140168"/>
                <a:gd name="connsiteX138" fmla="*/ 1987401 w 2199289"/>
                <a:gd name="connsiteY138" fmla="*/ 854530 h 2140168"/>
                <a:gd name="connsiteX139" fmla="*/ 1983795 w 2199289"/>
                <a:gd name="connsiteY139" fmla="*/ 854471 h 2140168"/>
                <a:gd name="connsiteX140" fmla="*/ 1924852 w 2199289"/>
                <a:gd name="connsiteY140" fmla="*/ 888348 h 2140168"/>
                <a:gd name="connsiteX141" fmla="*/ 1856567 w 2199289"/>
                <a:gd name="connsiteY141" fmla="*/ 974605 h 2140168"/>
                <a:gd name="connsiteX142" fmla="*/ 1838772 w 2199289"/>
                <a:gd name="connsiteY142" fmla="*/ 1044603 h 2140168"/>
                <a:gd name="connsiteX143" fmla="*/ 1863188 w 2199289"/>
                <a:gd name="connsiteY143" fmla="*/ 1126249 h 2140168"/>
                <a:gd name="connsiteX144" fmla="*/ 1872116 w 2199289"/>
                <a:gd name="connsiteY144" fmla="*/ 1156696 h 2140168"/>
                <a:gd name="connsiteX145" fmla="*/ 1879565 w 2199289"/>
                <a:gd name="connsiteY145" fmla="*/ 1183537 h 2140168"/>
                <a:gd name="connsiteX146" fmla="*/ 1855089 w 2199289"/>
                <a:gd name="connsiteY146" fmla="*/ 1194356 h 2140168"/>
                <a:gd name="connsiteX147" fmla="*/ 1853197 w 2199289"/>
                <a:gd name="connsiteY147" fmla="*/ 1195184 h 2140168"/>
                <a:gd name="connsiteX148" fmla="*/ 1809802 w 2199289"/>
                <a:gd name="connsiteY148" fmla="*/ 1260039 h 2140168"/>
                <a:gd name="connsiteX149" fmla="*/ 1804659 w 2199289"/>
                <a:gd name="connsiteY149" fmla="*/ 1366220 h 2140168"/>
                <a:gd name="connsiteX150" fmla="*/ 1518988 w 2199289"/>
                <a:gd name="connsiteY150" fmla="*/ 1864016 h 2140168"/>
                <a:gd name="connsiteX151" fmla="*/ 1516091 w 2199289"/>
                <a:gd name="connsiteY151" fmla="*/ 1866085 h 2140168"/>
                <a:gd name="connsiteX152" fmla="*/ 1491202 w 2199289"/>
                <a:gd name="connsiteY152" fmla="*/ 1893104 h 2140168"/>
                <a:gd name="connsiteX153" fmla="*/ 1493034 w 2199289"/>
                <a:gd name="connsiteY153" fmla="*/ 1925502 h 2140168"/>
                <a:gd name="connsiteX154" fmla="*/ 1521412 w 2199289"/>
                <a:gd name="connsiteY154" fmla="*/ 1941169 h 2140168"/>
                <a:gd name="connsiteX155" fmla="*/ 2008684 w 2199289"/>
                <a:gd name="connsiteY155" fmla="*/ 1941169 h 2140168"/>
                <a:gd name="connsiteX156" fmla="*/ 2036944 w 2199289"/>
                <a:gd name="connsiteY156" fmla="*/ 1925679 h 2140168"/>
                <a:gd name="connsiteX157" fmla="*/ 2039132 w 2199289"/>
                <a:gd name="connsiteY157" fmla="*/ 1893577 h 2140168"/>
                <a:gd name="connsiteX158" fmla="*/ 2018321 w 2199289"/>
                <a:gd name="connsiteY158" fmla="*/ 1862834 h 2140168"/>
                <a:gd name="connsiteX159" fmla="*/ 2075077 w 2199289"/>
                <a:gd name="connsiteY159" fmla="*/ 1814296 h 2140168"/>
                <a:gd name="connsiteX160" fmla="*/ 2120600 w 2199289"/>
                <a:gd name="connsiteY160" fmla="*/ 1867091 h 2140168"/>
                <a:gd name="connsiteX161" fmla="*/ 2203014 w 2199289"/>
                <a:gd name="connsiteY161" fmla="*/ 1966354 h 2140168"/>
                <a:gd name="connsiteX162" fmla="*/ 2203014 w 2199289"/>
                <a:gd name="connsiteY162" fmla="*/ 1993077 h 2140168"/>
                <a:gd name="connsiteX163" fmla="*/ 2110195 w 2199289"/>
                <a:gd name="connsiteY163" fmla="*/ 2098193 h 2140168"/>
                <a:gd name="connsiteX164" fmla="*/ 2066505 w 2199289"/>
                <a:gd name="connsiteY164" fmla="*/ 2144721 h 2140168"/>
                <a:gd name="connsiteX165" fmla="*/ 2054621 w 2199289"/>
                <a:gd name="connsiteY165" fmla="*/ 2133370 h 2140168"/>
                <a:gd name="connsiteX166" fmla="*/ 1522476 w 2199289"/>
                <a:gd name="connsiteY166" fmla="*/ 357739 h 2140168"/>
                <a:gd name="connsiteX167" fmla="*/ 1317978 w 2199289"/>
                <a:gd name="connsiteY167" fmla="*/ 443346 h 2140168"/>
                <a:gd name="connsiteX168" fmla="*/ 1233553 w 2199289"/>
                <a:gd name="connsiteY168" fmla="*/ 648968 h 2140168"/>
                <a:gd name="connsiteX169" fmla="*/ 1525137 w 2199289"/>
                <a:gd name="connsiteY169" fmla="*/ 936472 h 2140168"/>
                <a:gd name="connsiteX170" fmla="*/ 1526023 w 2199289"/>
                <a:gd name="connsiteY170" fmla="*/ 936472 h 2140168"/>
                <a:gd name="connsiteX171" fmla="*/ 1812818 w 2199289"/>
                <a:gd name="connsiteY171" fmla="*/ 646485 h 2140168"/>
                <a:gd name="connsiteX172" fmla="*/ 1522831 w 2199289"/>
                <a:gd name="connsiteY172" fmla="*/ 357739 h 2140168"/>
                <a:gd name="connsiteX173" fmla="*/ 1522476 w 2199289"/>
                <a:gd name="connsiteY173" fmla="*/ 357739 h 2140168"/>
                <a:gd name="connsiteX174" fmla="*/ 1523718 w 2199289"/>
                <a:gd name="connsiteY174" fmla="*/ 738713 h 2140168"/>
                <a:gd name="connsiteX175" fmla="*/ 1614822 w 2199289"/>
                <a:gd name="connsiteY175" fmla="*/ 647253 h 2140168"/>
                <a:gd name="connsiteX176" fmla="*/ 1587864 w 2199289"/>
                <a:gd name="connsiteY176" fmla="*/ 582634 h 2140168"/>
                <a:gd name="connsiteX177" fmla="*/ 1523659 w 2199289"/>
                <a:gd name="connsiteY177" fmla="*/ 555616 h 2140168"/>
                <a:gd name="connsiteX178" fmla="*/ 1522949 w 2199289"/>
                <a:gd name="connsiteY178" fmla="*/ 555616 h 2140168"/>
                <a:gd name="connsiteX179" fmla="*/ 1431844 w 2199289"/>
                <a:gd name="connsiteY179" fmla="*/ 647135 h 2140168"/>
                <a:gd name="connsiteX180" fmla="*/ 1522772 w 2199289"/>
                <a:gd name="connsiteY180" fmla="*/ 738772 h 2140168"/>
                <a:gd name="connsiteX181" fmla="*/ 1523718 w 2199289"/>
                <a:gd name="connsiteY181" fmla="*/ 738713 h 214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199289" h="2140168">
                  <a:moveTo>
                    <a:pt x="2054621" y="2133370"/>
                  </a:moveTo>
                  <a:cubicBezTo>
                    <a:pt x="2040906" y="2120659"/>
                    <a:pt x="2026894" y="2107534"/>
                    <a:pt x="2012587" y="2094705"/>
                  </a:cubicBezTo>
                  <a:cubicBezTo>
                    <a:pt x="2032038" y="2075136"/>
                    <a:pt x="2029909" y="2056454"/>
                    <a:pt x="2024115" y="2043684"/>
                  </a:cubicBezTo>
                  <a:cubicBezTo>
                    <a:pt x="2020686" y="2036176"/>
                    <a:pt x="2009926" y="2018735"/>
                    <a:pt x="1983381" y="2018735"/>
                  </a:cubicBezTo>
                  <a:cubicBezTo>
                    <a:pt x="1979479" y="2018735"/>
                    <a:pt x="1975932" y="2019090"/>
                    <a:pt x="1973094" y="2019385"/>
                  </a:cubicBezTo>
                  <a:cubicBezTo>
                    <a:pt x="1972089" y="2019504"/>
                    <a:pt x="1971143" y="2019622"/>
                    <a:pt x="1970197" y="2019681"/>
                  </a:cubicBezTo>
                  <a:cubicBezTo>
                    <a:pt x="1967891" y="2019445"/>
                    <a:pt x="1965468" y="2019326"/>
                    <a:pt x="1962866" y="2019326"/>
                  </a:cubicBezTo>
                  <a:cubicBezTo>
                    <a:pt x="1961329" y="2019326"/>
                    <a:pt x="1959851" y="2019385"/>
                    <a:pt x="1958313" y="2019445"/>
                  </a:cubicBezTo>
                  <a:cubicBezTo>
                    <a:pt x="1957545" y="2019445"/>
                    <a:pt x="1956718" y="2019504"/>
                    <a:pt x="1955949" y="2019504"/>
                  </a:cubicBezTo>
                  <a:lnTo>
                    <a:pt x="300215" y="2019504"/>
                  </a:lnTo>
                  <a:cubicBezTo>
                    <a:pt x="297259" y="2019504"/>
                    <a:pt x="294303" y="2019445"/>
                    <a:pt x="291347" y="2019385"/>
                  </a:cubicBezTo>
                  <a:cubicBezTo>
                    <a:pt x="287977" y="2019326"/>
                    <a:pt x="284548" y="2019267"/>
                    <a:pt x="281178" y="2019267"/>
                  </a:cubicBezTo>
                  <a:cubicBezTo>
                    <a:pt x="280705" y="2019267"/>
                    <a:pt x="280232" y="2019267"/>
                    <a:pt x="279818" y="2019267"/>
                  </a:cubicBezTo>
                  <a:cubicBezTo>
                    <a:pt x="279936" y="2006142"/>
                    <a:pt x="279877" y="1993077"/>
                    <a:pt x="279818" y="1980366"/>
                  </a:cubicBezTo>
                  <a:cubicBezTo>
                    <a:pt x="279759" y="1967950"/>
                    <a:pt x="279700" y="1955535"/>
                    <a:pt x="279818" y="1943061"/>
                  </a:cubicBezTo>
                  <a:cubicBezTo>
                    <a:pt x="321439" y="1943002"/>
                    <a:pt x="363060" y="1943002"/>
                    <a:pt x="404681" y="1943002"/>
                  </a:cubicBezTo>
                  <a:cubicBezTo>
                    <a:pt x="463979" y="1943002"/>
                    <a:pt x="523336" y="1943002"/>
                    <a:pt x="582634" y="1942883"/>
                  </a:cubicBezTo>
                  <a:cubicBezTo>
                    <a:pt x="583640" y="1942883"/>
                    <a:pt x="584644" y="1943002"/>
                    <a:pt x="585650" y="1943061"/>
                  </a:cubicBezTo>
                  <a:cubicBezTo>
                    <a:pt x="588428" y="1943297"/>
                    <a:pt x="591266" y="1943474"/>
                    <a:pt x="594103" y="1943474"/>
                  </a:cubicBezTo>
                  <a:cubicBezTo>
                    <a:pt x="606342" y="1943474"/>
                    <a:pt x="617161" y="1939986"/>
                    <a:pt x="626206" y="1933187"/>
                  </a:cubicBezTo>
                  <a:cubicBezTo>
                    <a:pt x="636908" y="1925088"/>
                    <a:pt x="641814" y="1911431"/>
                    <a:pt x="638562" y="1898424"/>
                  </a:cubicBezTo>
                  <a:cubicBezTo>
                    <a:pt x="633774" y="1878915"/>
                    <a:pt x="619762" y="1870106"/>
                    <a:pt x="613023" y="1865849"/>
                  </a:cubicBezTo>
                  <a:cubicBezTo>
                    <a:pt x="612372" y="1865435"/>
                    <a:pt x="611722" y="1865081"/>
                    <a:pt x="611130" y="1864607"/>
                  </a:cubicBezTo>
                  <a:cubicBezTo>
                    <a:pt x="578319" y="1839245"/>
                    <a:pt x="547516" y="1811221"/>
                    <a:pt x="519552" y="1781366"/>
                  </a:cubicBezTo>
                  <a:lnTo>
                    <a:pt x="530254" y="1772202"/>
                  </a:lnTo>
                  <a:cubicBezTo>
                    <a:pt x="545802" y="1758841"/>
                    <a:pt x="561351" y="1745479"/>
                    <a:pt x="577018" y="1732236"/>
                  </a:cubicBezTo>
                  <a:cubicBezTo>
                    <a:pt x="713350" y="1872293"/>
                    <a:pt x="874041" y="1943297"/>
                    <a:pt x="1054654" y="1943297"/>
                  </a:cubicBezTo>
                  <a:cubicBezTo>
                    <a:pt x="1088116" y="1943297"/>
                    <a:pt x="1122643" y="1940814"/>
                    <a:pt x="1157346" y="1935907"/>
                  </a:cubicBezTo>
                  <a:cubicBezTo>
                    <a:pt x="1397318" y="1901854"/>
                    <a:pt x="1572669" y="1769541"/>
                    <a:pt x="1678555" y="1542636"/>
                  </a:cubicBezTo>
                  <a:cubicBezTo>
                    <a:pt x="1710953" y="1473229"/>
                    <a:pt x="1729221" y="1399209"/>
                    <a:pt x="1732769" y="1322648"/>
                  </a:cubicBezTo>
                  <a:cubicBezTo>
                    <a:pt x="1733360" y="1310233"/>
                    <a:pt x="1734247" y="1291492"/>
                    <a:pt x="1721004" y="1277657"/>
                  </a:cubicBezTo>
                  <a:cubicBezTo>
                    <a:pt x="1713495" y="1269794"/>
                    <a:pt x="1703149" y="1265478"/>
                    <a:pt x="1691857" y="1265478"/>
                  </a:cubicBezTo>
                  <a:cubicBezTo>
                    <a:pt x="1682575" y="1265478"/>
                    <a:pt x="1673943" y="1268139"/>
                    <a:pt x="1662119" y="1272750"/>
                  </a:cubicBezTo>
                  <a:cubicBezTo>
                    <a:pt x="1659813" y="1273637"/>
                    <a:pt x="1657449" y="1274524"/>
                    <a:pt x="1655143" y="1275411"/>
                  </a:cubicBezTo>
                  <a:cubicBezTo>
                    <a:pt x="1648581" y="1277894"/>
                    <a:pt x="1641841" y="1280436"/>
                    <a:pt x="1634983" y="1283451"/>
                  </a:cubicBezTo>
                  <a:cubicBezTo>
                    <a:pt x="1623631" y="1261281"/>
                    <a:pt x="1611807" y="1239170"/>
                    <a:pt x="1600338" y="1217709"/>
                  </a:cubicBezTo>
                  <a:cubicBezTo>
                    <a:pt x="1589283" y="1197076"/>
                    <a:pt x="1577872" y="1175733"/>
                    <a:pt x="1567112" y="1154686"/>
                  </a:cubicBezTo>
                  <a:cubicBezTo>
                    <a:pt x="1553988" y="1129146"/>
                    <a:pt x="1533827" y="1116140"/>
                    <a:pt x="1507223" y="1116140"/>
                  </a:cubicBezTo>
                  <a:cubicBezTo>
                    <a:pt x="1505804" y="1116140"/>
                    <a:pt x="1504326" y="1116199"/>
                    <a:pt x="1502789" y="1116258"/>
                  </a:cubicBezTo>
                  <a:cubicBezTo>
                    <a:pt x="1498414" y="1116494"/>
                    <a:pt x="1494098" y="1116613"/>
                    <a:pt x="1489724" y="1116613"/>
                  </a:cubicBezTo>
                  <a:cubicBezTo>
                    <a:pt x="1461996" y="1116613"/>
                    <a:pt x="1431726" y="1112119"/>
                    <a:pt x="1397140" y="1102837"/>
                  </a:cubicBezTo>
                  <a:cubicBezTo>
                    <a:pt x="1389986" y="1100946"/>
                    <a:pt x="1383365" y="1100000"/>
                    <a:pt x="1376802" y="1100000"/>
                  </a:cubicBezTo>
                  <a:cubicBezTo>
                    <a:pt x="1358002" y="1100000"/>
                    <a:pt x="1341685" y="1107626"/>
                    <a:pt x="1326964" y="1123234"/>
                  </a:cubicBezTo>
                  <a:cubicBezTo>
                    <a:pt x="1310292" y="1140911"/>
                    <a:pt x="1293029" y="1158766"/>
                    <a:pt x="1276356" y="1176029"/>
                  </a:cubicBezTo>
                  <a:cubicBezTo>
                    <a:pt x="1259389" y="1193588"/>
                    <a:pt x="1241830" y="1211738"/>
                    <a:pt x="1224685" y="1229947"/>
                  </a:cubicBezTo>
                  <a:cubicBezTo>
                    <a:pt x="1159889" y="1179576"/>
                    <a:pt x="1092019" y="1127550"/>
                    <a:pt x="1017585" y="1071208"/>
                  </a:cubicBezTo>
                  <a:cubicBezTo>
                    <a:pt x="1028996" y="1053826"/>
                    <a:pt x="1040229" y="1036208"/>
                    <a:pt x="1051107" y="1019122"/>
                  </a:cubicBezTo>
                  <a:cubicBezTo>
                    <a:pt x="1064764" y="997603"/>
                    <a:pt x="1078952" y="975373"/>
                    <a:pt x="1093260" y="954031"/>
                  </a:cubicBezTo>
                  <a:cubicBezTo>
                    <a:pt x="1112652" y="925239"/>
                    <a:pt x="1113834" y="897570"/>
                    <a:pt x="1096866" y="869547"/>
                  </a:cubicBezTo>
                  <a:cubicBezTo>
                    <a:pt x="1080608" y="842706"/>
                    <a:pt x="1068961" y="814387"/>
                    <a:pt x="1062281" y="785418"/>
                  </a:cubicBezTo>
                  <a:cubicBezTo>
                    <a:pt x="1054299" y="750596"/>
                    <a:pt x="1032779" y="730081"/>
                    <a:pt x="996598" y="722750"/>
                  </a:cubicBezTo>
                  <a:cubicBezTo>
                    <a:pt x="957578" y="714828"/>
                    <a:pt x="917848" y="705369"/>
                    <a:pt x="879479" y="696205"/>
                  </a:cubicBezTo>
                  <a:lnTo>
                    <a:pt x="863221" y="692303"/>
                  </a:lnTo>
                  <a:cubicBezTo>
                    <a:pt x="862867" y="683613"/>
                    <a:pt x="860502" y="674390"/>
                    <a:pt x="853762" y="666172"/>
                  </a:cubicBezTo>
                  <a:cubicBezTo>
                    <a:pt x="846194" y="656949"/>
                    <a:pt x="835198" y="651865"/>
                    <a:pt x="822783" y="651865"/>
                  </a:cubicBezTo>
                  <a:cubicBezTo>
                    <a:pt x="811845" y="651865"/>
                    <a:pt x="801677" y="656003"/>
                    <a:pt x="793104" y="660023"/>
                  </a:cubicBezTo>
                  <a:cubicBezTo>
                    <a:pt x="585059" y="757986"/>
                    <a:pt x="454875" y="923761"/>
                    <a:pt x="406100" y="1152676"/>
                  </a:cubicBezTo>
                  <a:cubicBezTo>
                    <a:pt x="394571" y="1206772"/>
                    <a:pt x="392857" y="1253240"/>
                    <a:pt x="400720" y="1298882"/>
                  </a:cubicBezTo>
                  <a:cubicBezTo>
                    <a:pt x="402730" y="1310410"/>
                    <a:pt x="410534" y="1320047"/>
                    <a:pt x="421412" y="1324363"/>
                  </a:cubicBezTo>
                  <a:cubicBezTo>
                    <a:pt x="425373" y="1325959"/>
                    <a:pt x="429571" y="1326727"/>
                    <a:pt x="433709" y="1326727"/>
                  </a:cubicBezTo>
                  <a:cubicBezTo>
                    <a:pt x="440922" y="1326727"/>
                    <a:pt x="448016" y="1324422"/>
                    <a:pt x="453929" y="1319929"/>
                  </a:cubicBezTo>
                  <a:cubicBezTo>
                    <a:pt x="463861" y="1312420"/>
                    <a:pt x="472256" y="1304202"/>
                    <a:pt x="479528" y="1296280"/>
                  </a:cubicBezTo>
                  <a:cubicBezTo>
                    <a:pt x="496022" y="1312539"/>
                    <a:pt x="513640" y="1329624"/>
                    <a:pt x="532795" y="1348011"/>
                  </a:cubicBezTo>
                  <a:cubicBezTo>
                    <a:pt x="519848" y="1361195"/>
                    <a:pt x="507078" y="1374261"/>
                    <a:pt x="494308" y="1387326"/>
                  </a:cubicBezTo>
                  <a:cubicBezTo>
                    <a:pt x="465102" y="1417241"/>
                    <a:pt x="434833" y="1448161"/>
                    <a:pt x="404622" y="1477840"/>
                  </a:cubicBezTo>
                  <a:cubicBezTo>
                    <a:pt x="396936" y="1485407"/>
                    <a:pt x="388068" y="1489605"/>
                    <a:pt x="379791" y="1489605"/>
                  </a:cubicBezTo>
                  <a:cubicBezTo>
                    <a:pt x="374234" y="1489605"/>
                    <a:pt x="368795" y="1487772"/>
                    <a:pt x="363592" y="1484225"/>
                  </a:cubicBezTo>
                  <a:cubicBezTo>
                    <a:pt x="321084" y="1455019"/>
                    <a:pt x="278458" y="1424040"/>
                    <a:pt x="237310" y="1394007"/>
                  </a:cubicBezTo>
                  <a:cubicBezTo>
                    <a:pt x="224718" y="1384843"/>
                    <a:pt x="212125" y="1375679"/>
                    <a:pt x="199473" y="1366516"/>
                  </a:cubicBezTo>
                  <a:cubicBezTo>
                    <a:pt x="213780" y="1346888"/>
                    <a:pt x="228560" y="1326550"/>
                    <a:pt x="243400" y="1305976"/>
                  </a:cubicBezTo>
                  <a:cubicBezTo>
                    <a:pt x="244287" y="1306567"/>
                    <a:pt x="245233" y="1307159"/>
                    <a:pt x="246119" y="1307750"/>
                  </a:cubicBezTo>
                  <a:lnTo>
                    <a:pt x="246888" y="1308400"/>
                  </a:lnTo>
                  <a:cubicBezTo>
                    <a:pt x="251322" y="1312243"/>
                    <a:pt x="261786" y="1321288"/>
                    <a:pt x="277453" y="1321288"/>
                  </a:cubicBezTo>
                  <a:cubicBezTo>
                    <a:pt x="282952" y="1321288"/>
                    <a:pt x="288391" y="1320165"/>
                    <a:pt x="293475" y="1317918"/>
                  </a:cubicBezTo>
                  <a:cubicBezTo>
                    <a:pt x="303999" y="1313366"/>
                    <a:pt x="321262" y="1301187"/>
                    <a:pt x="318365" y="1270681"/>
                  </a:cubicBezTo>
                  <a:lnTo>
                    <a:pt x="318246" y="1269439"/>
                  </a:lnTo>
                  <a:cubicBezTo>
                    <a:pt x="319429" y="1223266"/>
                    <a:pt x="322680" y="1188444"/>
                    <a:pt x="328770" y="1156578"/>
                  </a:cubicBezTo>
                  <a:cubicBezTo>
                    <a:pt x="335746" y="1120042"/>
                    <a:pt x="322799" y="1094620"/>
                    <a:pt x="289218" y="1078716"/>
                  </a:cubicBezTo>
                  <a:cubicBezTo>
                    <a:pt x="183629" y="1028877"/>
                    <a:pt x="103107" y="950129"/>
                    <a:pt x="49898" y="844716"/>
                  </a:cubicBezTo>
                  <a:cubicBezTo>
                    <a:pt x="22998" y="791390"/>
                    <a:pt x="9518" y="733688"/>
                    <a:pt x="0" y="683790"/>
                  </a:cubicBezTo>
                  <a:lnTo>
                    <a:pt x="0" y="557272"/>
                  </a:lnTo>
                  <a:lnTo>
                    <a:pt x="473" y="554966"/>
                  </a:lnTo>
                  <a:cubicBezTo>
                    <a:pt x="1300" y="550887"/>
                    <a:pt x="2128" y="546748"/>
                    <a:pt x="2838" y="542669"/>
                  </a:cubicBezTo>
                  <a:cubicBezTo>
                    <a:pt x="35650" y="361700"/>
                    <a:pt x="131957" y="235123"/>
                    <a:pt x="297377" y="155606"/>
                  </a:cubicBezTo>
                  <a:lnTo>
                    <a:pt x="299624" y="154541"/>
                  </a:lnTo>
                  <a:cubicBezTo>
                    <a:pt x="324513" y="142599"/>
                    <a:pt x="344201" y="133140"/>
                    <a:pt x="346388" y="108900"/>
                  </a:cubicBezTo>
                  <a:cubicBezTo>
                    <a:pt x="348280" y="88326"/>
                    <a:pt x="335569" y="75674"/>
                    <a:pt x="317715" y="62136"/>
                  </a:cubicBezTo>
                  <a:cubicBezTo>
                    <a:pt x="331371" y="43335"/>
                    <a:pt x="345501" y="23116"/>
                    <a:pt x="361227" y="0"/>
                  </a:cubicBezTo>
                  <a:cubicBezTo>
                    <a:pt x="381033" y="13952"/>
                    <a:pt x="400838" y="27728"/>
                    <a:pt x="420703" y="41562"/>
                  </a:cubicBezTo>
                  <a:cubicBezTo>
                    <a:pt x="455584" y="65860"/>
                    <a:pt x="491648" y="90987"/>
                    <a:pt x="526588" y="116172"/>
                  </a:cubicBezTo>
                  <a:cubicBezTo>
                    <a:pt x="545980" y="130184"/>
                    <a:pt x="549822" y="146324"/>
                    <a:pt x="538531" y="167016"/>
                  </a:cubicBezTo>
                  <a:cubicBezTo>
                    <a:pt x="518902" y="203139"/>
                    <a:pt x="498151" y="239557"/>
                    <a:pt x="478049" y="274852"/>
                  </a:cubicBezTo>
                  <a:cubicBezTo>
                    <a:pt x="466935" y="294421"/>
                    <a:pt x="455762" y="313931"/>
                    <a:pt x="444765" y="333559"/>
                  </a:cubicBezTo>
                  <a:cubicBezTo>
                    <a:pt x="424427" y="321794"/>
                    <a:pt x="402848" y="309615"/>
                    <a:pt x="379437" y="296668"/>
                  </a:cubicBezTo>
                  <a:cubicBezTo>
                    <a:pt x="386117" y="285908"/>
                    <a:pt x="393803" y="272724"/>
                    <a:pt x="397587" y="256466"/>
                  </a:cubicBezTo>
                  <a:cubicBezTo>
                    <a:pt x="399656" y="247479"/>
                    <a:pt x="397941" y="237961"/>
                    <a:pt x="392798" y="230275"/>
                  </a:cubicBezTo>
                  <a:cubicBezTo>
                    <a:pt x="387654" y="222589"/>
                    <a:pt x="379555" y="217328"/>
                    <a:pt x="370450" y="215791"/>
                  </a:cubicBezTo>
                  <a:cubicBezTo>
                    <a:pt x="367199" y="215258"/>
                    <a:pt x="363888" y="214963"/>
                    <a:pt x="360577" y="214963"/>
                  </a:cubicBezTo>
                  <a:cubicBezTo>
                    <a:pt x="346211" y="214963"/>
                    <a:pt x="335628" y="220284"/>
                    <a:pt x="329302" y="223476"/>
                  </a:cubicBezTo>
                  <a:lnTo>
                    <a:pt x="327588" y="224304"/>
                  </a:lnTo>
                  <a:cubicBezTo>
                    <a:pt x="165893" y="303467"/>
                    <a:pt x="78039" y="436429"/>
                    <a:pt x="73487" y="608884"/>
                  </a:cubicBezTo>
                  <a:cubicBezTo>
                    <a:pt x="69112" y="775959"/>
                    <a:pt x="146087" y="910754"/>
                    <a:pt x="296135" y="998549"/>
                  </a:cubicBezTo>
                  <a:cubicBezTo>
                    <a:pt x="309851" y="1006589"/>
                    <a:pt x="321676" y="1013506"/>
                    <a:pt x="335983" y="1013506"/>
                  </a:cubicBezTo>
                  <a:cubicBezTo>
                    <a:pt x="364597" y="1013506"/>
                    <a:pt x="375180" y="989621"/>
                    <a:pt x="383693" y="970407"/>
                  </a:cubicBezTo>
                  <a:cubicBezTo>
                    <a:pt x="421471" y="884919"/>
                    <a:pt x="474798" y="808002"/>
                    <a:pt x="542196" y="741669"/>
                  </a:cubicBezTo>
                  <a:cubicBezTo>
                    <a:pt x="626857" y="658368"/>
                    <a:pt x="726711" y="598124"/>
                    <a:pt x="838982" y="562652"/>
                  </a:cubicBezTo>
                  <a:cubicBezTo>
                    <a:pt x="852284" y="558454"/>
                    <a:pt x="887638" y="547280"/>
                    <a:pt x="891008" y="502526"/>
                  </a:cubicBezTo>
                  <a:cubicBezTo>
                    <a:pt x="891836" y="491411"/>
                    <a:pt x="893846" y="479883"/>
                    <a:pt x="896033" y="467704"/>
                  </a:cubicBezTo>
                  <a:cubicBezTo>
                    <a:pt x="897866" y="457180"/>
                    <a:pt x="899758" y="446361"/>
                    <a:pt x="900999" y="435128"/>
                  </a:cubicBezTo>
                  <a:cubicBezTo>
                    <a:pt x="926835" y="436192"/>
                    <a:pt x="952848" y="436902"/>
                    <a:pt x="978093" y="437611"/>
                  </a:cubicBezTo>
                  <a:cubicBezTo>
                    <a:pt x="1001800" y="438262"/>
                    <a:pt x="1026394" y="438971"/>
                    <a:pt x="1050397" y="439917"/>
                  </a:cubicBezTo>
                  <a:cubicBezTo>
                    <a:pt x="1051639" y="439976"/>
                    <a:pt x="1052821" y="439976"/>
                    <a:pt x="1054063" y="439976"/>
                  </a:cubicBezTo>
                  <a:cubicBezTo>
                    <a:pt x="1079721" y="439976"/>
                    <a:pt x="1099527" y="428448"/>
                    <a:pt x="1112947" y="405745"/>
                  </a:cubicBezTo>
                  <a:cubicBezTo>
                    <a:pt x="1131925" y="373643"/>
                    <a:pt x="1154923" y="344555"/>
                    <a:pt x="1181291" y="319252"/>
                  </a:cubicBezTo>
                  <a:cubicBezTo>
                    <a:pt x="1201037" y="300274"/>
                    <a:pt x="1206830" y="276862"/>
                    <a:pt x="1198377" y="249548"/>
                  </a:cubicBezTo>
                  <a:cubicBezTo>
                    <a:pt x="1192228" y="229684"/>
                    <a:pt x="1186316" y="209169"/>
                    <a:pt x="1180640" y="189364"/>
                  </a:cubicBezTo>
                  <a:cubicBezTo>
                    <a:pt x="1173132" y="163410"/>
                    <a:pt x="1165446" y="136569"/>
                    <a:pt x="1156933" y="110201"/>
                  </a:cubicBezTo>
                  <a:cubicBezTo>
                    <a:pt x="1233140" y="80582"/>
                    <a:pt x="1313662" y="47947"/>
                    <a:pt x="1402875" y="10642"/>
                  </a:cubicBezTo>
                  <a:cubicBezTo>
                    <a:pt x="1415172" y="35059"/>
                    <a:pt x="1428120" y="59357"/>
                    <a:pt x="1440712" y="82887"/>
                  </a:cubicBezTo>
                  <a:cubicBezTo>
                    <a:pt x="1450644" y="101510"/>
                    <a:pt x="1460873" y="120724"/>
                    <a:pt x="1470627" y="139643"/>
                  </a:cubicBezTo>
                  <a:cubicBezTo>
                    <a:pt x="1483752" y="165242"/>
                    <a:pt x="1503971" y="178249"/>
                    <a:pt x="1530575" y="178249"/>
                  </a:cubicBezTo>
                  <a:cubicBezTo>
                    <a:pt x="1531994" y="178249"/>
                    <a:pt x="1533472" y="178190"/>
                    <a:pt x="1535009" y="178131"/>
                  </a:cubicBezTo>
                  <a:cubicBezTo>
                    <a:pt x="1539384" y="177894"/>
                    <a:pt x="1543759" y="177776"/>
                    <a:pt x="1548134" y="177776"/>
                  </a:cubicBezTo>
                  <a:cubicBezTo>
                    <a:pt x="1575625" y="177776"/>
                    <a:pt x="1605067" y="182151"/>
                    <a:pt x="1638293" y="191196"/>
                  </a:cubicBezTo>
                  <a:cubicBezTo>
                    <a:pt x="1645802" y="193266"/>
                    <a:pt x="1652837" y="194271"/>
                    <a:pt x="1659754" y="194271"/>
                  </a:cubicBezTo>
                  <a:cubicBezTo>
                    <a:pt x="1679501" y="194271"/>
                    <a:pt x="1696704" y="186112"/>
                    <a:pt x="1712431" y="169381"/>
                  </a:cubicBezTo>
                  <a:cubicBezTo>
                    <a:pt x="1729576" y="151112"/>
                    <a:pt x="1747430" y="132667"/>
                    <a:pt x="1764693" y="114872"/>
                  </a:cubicBezTo>
                  <a:cubicBezTo>
                    <a:pt x="1780597" y="98495"/>
                    <a:pt x="1796974" y="81587"/>
                    <a:pt x="1813054" y="64560"/>
                  </a:cubicBezTo>
                  <a:cubicBezTo>
                    <a:pt x="1876668" y="113985"/>
                    <a:pt x="1944598" y="166011"/>
                    <a:pt x="2020273" y="223299"/>
                  </a:cubicBezTo>
                  <a:cubicBezTo>
                    <a:pt x="2005788" y="245233"/>
                    <a:pt x="1991539" y="267580"/>
                    <a:pt x="1977705" y="289218"/>
                  </a:cubicBezTo>
                  <a:cubicBezTo>
                    <a:pt x="1965290" y="308728"/>
                    <a:pt x="1952401" y="328829"/>
                    <a:pt x="1939573" y="348398"/>
                  </a:cubicBezTo>
                  <a:cubicBezTo>
                    <a:pt x="1924556" y="371337"/>
                    <a:pt x="1923787" y="394749"/>
                    <a:pt x="1937267" y="418161"/>
                  </a:cubicBezTo>
                  <a:cubicBezTo>
                    <a:pt x="1955890" y="450322"/>
                    <a:pt x="1969428" y="483134"/>
                    <a:pt x="1977528" y="515710"/>
                  </a:cubicBezTo>
                  <a:cubicBezTo>
                    <a:pt x="1984918" y="545388"/>
                    <a:pt x="2003423" y="563006"/>
                    <a:pt x="2034047" y="569569"/>
                  </a:cubicBezTo>
                  <a:cubicBezTo>
                    <a:pt x="2074427" y="578200"/>
                    <a:pt x="2115516" y="588014"/>
                    <a:pt x="2155186" y="597533"/>
                  </a:cubicBezTo>
                  <a:lnTo>
                    <a:pt x="2174163" y="602085"/>
                  </a:lnTo>
                  <a:cubicBezTo>
                    <a:pt x="2161926" y="684086"/>
                    <a:pt x="2149037" y="771348"/>
                    <a:pt x="2136563" y="859142"/>
                  </a:cubicBezTo>
                  <a:cubicBezTo>
                    <a:pt x="2113092" y="858255"/>
                    <a:pt x="2089503" y="857664"/>
                    <a:pt x="2066564" y="857014"/>
                  </a:cubicBezTo>
                  <a:cubicBezTo>
                    <a:pt x="2040610" y="856304"/>
                    <a:pt x="2013710" y="855536"/>
                    <a:pt x="1987401" y="854530"/>
                  </a:cubicBezTo>
                  <a:cubicBezTo>
                    <a:pt x="1986160" y="854471"/>
                    <a:pt x="1984977" y="854471"/>
                    <a:pt x="1983795" y="854471"/>
                  </a:cubicBezTo>
                  <a:cubicBezTo>
                    <a:pt x="1958137" y="854471"/>
                    <a:pt x="1938331" y="865882"/>
                    <a:pt x="1924852" y="888348"/>
                  </a:cubicBezTo>
                  <a:cubicBezTo>
                    <a:pt x="1904278" y="922697"/>
                    <a:pt x="1881930" y="950897"/>
                    <a:pt x="1856567" y="974605"/>
                  </a:cubicBezTo>
                  <a:cubicBezTo>
                    <a:pt x="1836171" y="993641"/>
                    <a:pt x="1830199" y="1017171"/>
                    <a:pt x="1838772" y="1044603"/>
                  </a:cubicBezTo>
                  <a:cubicBezTo>
                    <a:pt x="1847226" y="1071622"/>
                    <a:pt x="1855326" y="1099349"/>
                    <a:pt x="1863188" y="1126249"/>
                  </a:cubicBezTo>
                  <a:cubicBezTo>
                    <a:pt x="1866145" y="1136418"/>
                    <a:pt x="1869101" y="1146528"/>
                    <a:pt x="1872116" y="1156696"/>
                  </a:cubicBezTo>
                  <a:cubicBezTo>
                    <a:pt x="1875072" y="1166688"/>
                    <a:pt x="1878087" y="1176975"/>
                    <a:pt x="1879565" y="1183537"/>
                  </a:cubicBezTo>
                  <a:cubicBezTo>
                    <a:pt x="1873712" y="1186493"/>
                    <a:pt x="1864312" y="1190454"/>
                    <a:pt x="1855089" y="1194356"/>
                  </a:cubicBezTo>
                  <a:cubicBezTo>
                    <a:pt x="1854498" y="1194593"/>
                    <a:pt x="1853848" y="1194888"/>
                    <a:pt x="1853197" y="1195184"/>
                  </a:cubicBezTo>
                  <a:cubicBezTo>
                    <a:pt x="1823991" y="1203993"/>
                    <a:pt x="1808207" y="1227523"/>
                    <a:pt x="1809802" y="1260039"/>
                  </a:cubicBezTo>
                  <a:cubicBezTo>
                    <a:pt x="1811517" y="1295689"/>
                    <a:pt x="1809802" y="1331398"/>
                    <a:pt x="1804659" y="1366220"/>
                  </a:cubicBezTo>
                  <a:cubicBezTo>
                    <a:pt x="1774567" y="1569950"/>
                    <a:pt x="1678436" y="1737439"/>
                    <a:pt x="1518988" y="1864016"/>
                  </a:cubicBezTo>
                  <a:cubicBezTo>
                    <a:pt x="1518042" y="1864726"/>
                    <a:pt x="1517096" y="1865376"/>
                    <a:pt x="1516091" y="1866085"/>
                  </a:cubicBezTo>
                  <a:cubicBezTo>
                    <a:pt x="1509470" y="1870579"/>
                    <a:pt x="1498414" y="1878146"/>
                    <a:pt x="1491202" y="1893104"/>
                  </a:cubicBezTo>
                  <a:cubicBezTo>
                    <a:pt x="1486235" y="1903509"/>
                    <a:pt x="1486885" y="1915688"/>
                    <a:pt x="1493034" y="1925502"/>
                  </a:cubicBezTo>
                  <a:cubicBezTo>
                    <a:pt x="1499183" y="1935316"/>
                    <a:pt x="1509883" y="1941169"/>
                    <a:pt x="1521412" y="1941169"/>
                  </a:cubicBezTo>
                  <a:lnTo>
                    <a:pt x="2008684" y="1941169"/>
                  </a:lnTo>
                  <a:cubicBezTo>
                    <a:pt x="2020095" y="1941169"/>
                    <a:pt x="2030736" y="1935316"/>
                    <a:pt x="2036944" y="1925679"/>
                  </a:cubicBezTo>
                  <a:cubicBezTo>
                    <a:pt x="2043093" y="1916043"/>
                    <a:pt x="2043921" y="1903923"/>
                    <a:pt x="2039132" y="1893577"/>
                  </a:cubicBezTo>
                  <a:cubicBezTo>
                    <a:pt x="2033042" y="1880452"/>
                    <a:pt x="2025298" y="1870697"/>
                    <a:pt x="2018321" y="1862834"/>
                  </a:cubicBezTo>
                  <a:cubicBezTo>
                    <a:pt x="2035880" y="1847995"/>
                    <a:pt x="2054385" y="1832209"/>
                    <a:pt x="2075077" y="1814296"/>
                  </a:cubicBezTo>
                  <a:cubicBezTo>
                    <a:pt x="2090212" y="1832387"/>
                    <a:pt x="2105643" y="1849946"/>
                    <a:pt x="2120600" y="1867091"/>
                  </a:cubicBezTo>
                  <a:cubicBezTo>
                    <a:pt x="2148623" y="1899075"/>
                    <a:pt x="2177474" y="1932064"/>
                    <a:pt x="2203014" y="1966354"/>
                  </a:cubicBezTo>
                  <a:lnTo>
                    <a:pt x="2203014" y="1993077"/>
                  </a:lnTo>
                  <a:cubicBezTo>
                    <a:pt x="2175228" y="2029909"/>
                    <a:pt x="2143598" y="2063135"/>
                    <a:pt x="2110195" y="2098193"/>
                  </a:cubicBezTo>
                  <a:cubicBezTo>
                    <a:pt x="2095769" y="2113328"/>
                    <a:pt x="2080989" y="2128818"/>
                    <a:pt x="2066505" y="2144721"/>
                  </a:cubicBezTo>
                  <a:cubicBezTo>
                    <a:pt x="2062602" y="2140760"/>
                    <a:pt x="2058642" y="2137036"/>
                    <a:pt x="2054621" y="2133370"/>
                  </a:cubicBezTo>
                  <a:close/>
                  <a:moveTo>
                    <a:pt x="1522476" y="357739"/>
                  </a:moveTo>
                  <a:cubicBezTo>
                    <a:pt x="1445205" y="357858"/>
                    <a:pt x="1372605" y="388246"/>
                    <a:pt x="1317978" y="443346"/>
                  </a:cubicBezTo>
                  <a:cubicBezTo>
                    <a:pt x="1263409" y="498387"/>
                    <a:pt x="1233435" y="571402"/>
                    <a:pt x="1233553" y="648968"/>
                  </a:cubicBezTo>
                  <a:cubicBezTo>
                    <a:pt x="1233849" y="807530"/>
                    <a:pt x="1364624" y="936472"/>
                    <a:pt x="1525137" y="936472"/>
                  </a:cubicBezTo>
                  <a:lnTo>
                    <a:pt x="1526023" y="936472"/>
                  </a:lnTo>
                  <a:cubicBezTo>
                    <a:pt x="1684467" y="935999"/>
                    <a:pt x="1813113" y="805933"/>
                    <a:pt x="1812818" y="646485"/>
                  </a:cubicBezTo>
                  <a:cubicBezTo>
                    <a:pt x="1812522" y="484612"/>
                    <a:pt x="1685176" y="357739"/>
                    <a:pt x="1522831" y="357739"/>
                  </a:cubicBezTo>
                  <a:cubicBezTo>
                    <a:pt x="1522831" y="357739"/>
                    <a:pt x="1522476" y="357739"/>
                    <a:pt x="1522476" y="357739"/>
                  </a:cubicBezTo>
                  <a:close/>
                  <a:moveTo>
                    <a:pt x="1523718" y="738713"/>
                  </a:moveTo>
                  <a:cubicBezTo>
                    <a:pt x="1573084" y="738713"/>
                    <a:pt x="1614822" y="696856"/>
                    <a:pt x="1614822" y="647253"/>
                  </a:cubicBezTo>
                  <a:cubicBezTo>
                    <a:pt x="1614822" y="623073"/>
                    <a:pt x="1605245" y="600075"/>
                    <a:pt x="1587864" y="582634"/>
                  </a:cubicBezTo>
                  <a:cubicBezTo>
                    <a:pt x="1570482" y="565194"/>
                    <a:pt x="1547721" y="555616"/>
                    <a:pt x="1523659" y="555616"/>
                  </a:cubicBezTo>
                  <a:lnTo>
                    <a:pt x="1522949" y="555616"/>
                  </a:lnTo>
                  <a:cubicBezTo>
                    <a:pt x="1474470" y="556030"/>
                    <a:pt x="1431903" y="598774"/>
                    <a:pt x="1431844" y="647135"/>
                  </a:cubicBezTo>
                  <a:cubicBezTo>
                    <a:pt x="1431785" y="695437"/>
                    <a:pt x="1474292" y="738299"/>
                    <a:pt x="1522772" y="738772"/>
                  </a:cubicBezTo>
                  <a:lnTo>
                    <a:pt x="1523718" y="738713"/>
                  </a:lnTo>
                  <a:close/>
                </a:path>
              </a:pathLst>
            </a:custGeom>
            <a:solidFill>
              <a:schemeClr val="bg1"/>
            </a:solidFill>
            <a:ln w="5907" cap="flat">
              <a:noFill/>
              <a:prstDash val="solid"/>
              <a:miter/>
            </a:ln>
          </p:spPr>
          <p:txBody>
            <a:bodyPr rtlCol="0" anchor="ctr"/>
            <a:lstStyle/>
            <a:p>
              <a:endParaRPr lang="en-US"/>
            </a:p>
          </p:txBody>
        </p:sp>
      </p:grpSp>
      <p:grpSp>
        <p:nvGrpSpPr>
          <p:cNvPr id="155" name="Group 20">
            <a:extLst>
              <a:ext uri="{FF2B5EF4-FFF2-40B4-BE49-F238E27FC236}">
                <a16:creationId xmlns:a16="http://schemas.microsoft.com/office/drawing/2014/main" id="{E6C7F9C1-9A69-F911-E0C2-16FFE34D01F5}"/>
              </a:ext>
            </a:extLst>
          </p:cNvPr>
          <p:cNvGrpSpPr/>
          <p:nvPr/>
        </p:nvGrpSpPr>
        <p:grpSpPr>
          <a:xfrm>
            <a:off x="10010269" y="4907339"/>
            <a:ext cx="1555688" cy="1428472"/>
            <a:chOff x="9929036" y="2913949"/>
            <a:chExt cx="1555688" cy="1428472"/>
          </a:xfrm>
        </p:grpSpPr>
        <p:sp>
          <p:nvSpPr>
            <p:cNvPr id="156" name="Freeform: Shape 342">
              <a:extLst>
                <a:ext uri="{FF2B5EF4-FFF2-40B4-BE49-F238E27FC236}">
                  <a16:creationId xmlns:a16="http://schemas.microsoft.com/office/drawing/2014/main" id="{2EFC20FA-2901-BC4E-3F07-E7C861E79F00}"/>
                </a:ext>
              </a:extLst>
            </p:cNvPr>
            <p:cNvSpPr/>
            <p:nvPr/>
          </p:nvSpPr>
          <p:spPr>
            <a:xfrm>
              <a:off x="9929036" y="2913949"/>
              <a:ext cx="1555688" cy="1428472"/>
            </a:xfrm>
            <a:custGeom>
              <a:avLst/>
              <a:gdLst>
                <a:gd name="connsiteX0" fmla="*/ 520320 w 1497745"/>
                <a:gd name="connsiteY0" fmla="*/ 0 h 1375269"/>
                <a:gd name="connsiteX1" fmla="*/ 977426 w 1497745"/>
                <a:gd name="connsiteY1" fmla="*/ 0 h 1375269"/>
                <a:gd name="connsiteX2" fmla="*/ 1230101 w 1497745"/>
                <a:gd name="connsiteY2" fmla="*/ 145882 h 1375269"/>
                <a:gd name="connsiteX3" fmla="*/ 1458658 w 1497745"/>
                <a:gd name="connsiteY3" fmla="*/ 541754 h 1375269"/>
                <a:gd name="connsiteX4" fmla="*/ 1458658 w 1497745"/>
                <a:gd name="connsiteY4" fmla="*/ 833517 h 1375269"/>
                <a:gd name="connsiteX5" fmla="*/ 1230101 w 1497745"/>
                <a:gd name="connsiteY5" fmla="*/ 1229388 h 1375269"/>
                <a:gd name="connsiteX6" fmla="*/ 977426 w 1497745"/>
                <a:gd name="connsiteY6" fmla="*/ 1375269 h 1375269"/>
                <a:gd name="connsiteX7" fmla="*/ 520320 w 1497745"/>
                <a:gd name="connsiteY7" fmla="*/ 1375269 h 1375269"/>
                <a:gd name="connsiteX8" fmla="*/ 267644 w 1497745"/>
                <a:gd name="connsiteY8" fmla="*/ 1229388 h 1375269"/>
                <a:gd name="connsiteX9" fmla="*/ 39089 w 1497745"/>
                <a:gd name="connsiteY9" fmla="*/ 833517 h 1375269"/>
                <a:gd name="connsiteX10" fmla="*/ 39089 w 1497745"/>
                <a:gd name="connsiteY10" fmla="*/ 541754 h 1375269"/>
                <a:gd name="connsiteX11" fmla="*/ 267644 w 1497745"/>
                <a:gd name="connsiteY11" fmla="*/ 145882 h 1375269"/>
                <a:gd name="connsiteX12" fmla="*/ 520320 w 1497745"/>
                <a:gd name="connsiteY12" fmla="*/ 0 h 137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7745" h="1375269">
                  <a:moveTo>
                    <a:pt x="520320" y="0"/>
                  </a:moveTo>
                  <a:lnTo>
                    <a:pt x="977426" y="0"/>
                  </a:lnTo>
                  <a:cubicBezTo>
                    <a:pt x="1081665" y="0"/>
                    <a:pt x="1177984" y="55611"/>
                    <a:pt x="1230101" y="145882"/>
                  </a:cubicBezTo>
                  <a:lnTo>
                    <a:pt x="1458658" y="541754"/>
                  </a:lnTo>
                  <a:cubicBezTo>
                    <a:pt x="1510775" y="632025"/>
                    <a:pt x="1510775" y="743245"/>
                    <a:pt x="1458658" y="833517"/>
                  </a:cubicBezTo>
                  <a:lnTo>
                    <a:pt x="1230101" y="1229388"/>
                  </a:lnTo>
                  <a:cubicBezTo>
                    <a:pt x="1177984" y="1319660"/>
                    <a:pt x="1081665" y="1375269"/>
                    <a:pt x="977426" y="1375269"/>
                  </a:cubicBezTo>
                  <a:lnTo>
                    <a:pt x="520320" y="1375269"/>
                  </a:lnTo>
                  <a:cubicBezTo>
                    <a:pt x="416081" y="1375269"/>
                    <a:pt x="319762" y="1319660"/>
                    <a:pt x="267644" y="1229388"/>
                  </a:cubicBezTo>
                  <a:lnTo>
                    <a:pt x="39089" y="833517"/>
                  </a:lnTo>
                  <a:cubicBezTo>
                    <a:pt x="-13030" y="743245"/>
                    <a:pt x="-13030" y="632025"/>
                    <a:pt x="39089" y="541754"/>
                  </a:cubicBezTo>
                  <a:lnTo>
                    <a:pt x="267644" y="145882"/>
                  </a:lnTo>
                  <a:cubicBezTo>
                    <a:pt x="319762" y="55611"/>
                    <a:pt x="416081" y="0"/>
                    <a:pt x="520320" y="0"/>
                  </a:cubicBezTo>
                  <a:close/>
                </a:path>
              </a:pathLst>
            </a:custGeom>
            <a:gradFill flip="none" rotWithShape="1">
              <a:gsLst>
                <a:gs pos="15000">
                  <a:schemeClr val="accent2">
                    <a:lumMod val="60000"/>
                    <a:lumOff val="40000"/>
                  </a:schemeClr>
                </a:gs>
                <a:gs pos="75000">
                  <a:schemeClr val="accent2"/>
                </a:gs>
              </a:gsLst>
              <a:path path="circle">
                <a:fillToRect l="100000" t="100000"/>
              </a:path>
              <a:tileRect r="-100000" b="-100000"/>
            </a:gradFill>
            <a:ln w="9525" cap="flat">
              <a:noFill/>
              <a:prstDash val="solid"/>
              <a:miter/>
            </a:ln>
            <a:effectLst>
              <a:outerShdw blurRad="393700" dist="127000" dir="8100000" algn="tr" rotWithShape="0">
                <a:prstClr val="black">
                  <a:alpha val="20000"/>
                </a:prstClr>
              </a:outerShdw>
            </a:effectLst>
          </p:spPr>
          <p:txBody>
            <a:bodyPr wrap="square" rtlCol="0" anchor="ctr">
              <a:noAutofit/>
            </a:bodyPr>
            <a:lstStyle/>
            <a:p>
              <a:pPr algn="ctr">
                <a:lnSpc>
                  <a:spcPts val="1400"/>
                </a:lnSpc>
                <a:spcAft>
                  <a:spcPts val="600"/>
                </a:spcAft>
              </a:pPr>
              <a:endParaRPr lang="en-US" sz="800" b="1">
                <a:solidFill>
                  <a:schemeClr val="bg1"/>
                </a:solidFill>
                <a:latin typeface="Century Gothic" panose="020B0502020202020204" pitchFamily="34" charset="0"/>
              </a:endParaRPr>
            </a:p>
          </p:txBody>
        </p:sp>
        <p:sp>
          <p:nvSpPr>
            <p:cNvPr id="157" name="Freeform: Shape 138">
              <a:extLst>
                <a:ext uri="{FF2B5EF4-FFF2-40B4-BE49-F238E27FC236}">
                  <a16:creationId xmlns:a16="http://schemas.microsoft.com/office/drawing/2014/main" id="{3B7F815C-0891-4CB0-EB35-EA243F54D2FB}"/>
                </a:ext>
              </a:extLst>
            </p:cNvPr>
            <p:cNvSpPr/>
            <p:nvPr/>
          </p:nvSpPr>
          <p:spPr>
            <a:xfrm>
              <a:off x="10093317" y="3064796"/>
              <a:ext cx="1227126" cy="1126778"/>
            </a:xfrm>
            <a:custGeom>
              <a:avLst/>
              <a:gdLst>
                <a:gd name="connsiteX0" fmla="*/ 520320 w 1497745"/>
                <a:gd name="connsiteY0" fmla="*/ 0 h 1375269"/>
                <a:gd name="connsiteX1" fmla="*/ 977426 w 1497745"/>
                <a:gd name="connsiteY1" fmla="*/ 0 h 1375269"/>
                <a:gd name="connsiteX2" fmla="*/ 1230101 w 1497745"/>
                <a:gd name="connsiteY2" fmla="*/ 145882 h 1375269"/>
                <a:gd name="connsiteX3" fmla="*/ 1458658 w 1497745"/>
                <a:gd name="connsiteY3" fmla="*/ 541754 h 1375269"/>
                <a:gd name="connsiteX4" fmla="*/ 1458658 w 1497745"/>
                <a:gd name="connsiteY4" fmla="*/ 833517 h 1375269"/>
                <a:gd name="connsiteX5" fmla="*/ 1230101 w 1497745"/>
                <a:gd name="connsiteY5" fmla="*/ 1229388 h 1375269"/>
                <a:gd name="connsiteX6" fmla="*/ 977426 w 1497745"/>
                <a:gd name="connsiteY6" fmla="*/ 1375269 h 1375269"/>
                <a:gd name="connsiteX7" fmla="*/ 520320 w 1497745"/>
                <a:gd name="connsiteY7" fmla="*/ 1375269 h 1375269"/>
                <a:gd name="connsiteX8" fmla="*/ 267644 w 1497745"/>
                <a:gd name="connsiteY8" fmla="*/ 1229388 h 1375269"/>
                <a:gd name="connsiteX9" fmla="*/ 39089 w 1497745"/>
                <a:gd name="connsiteY9" fmla="*/ 833517 h 1375269"/>
                <a:gd name="connsiteX10" fmla="*/ 39089 w 1497745"/>
                <a:gd name="connsiteY10" fmla="*/ 541754 h 1375269"/>
                <a:gd name="connsiteX11" fmla="*/ 267644 w 1497745"/>
                <a:gd name="connsiteY11" fmla="*/ 145882 h 1375269"/>
                <a:gd name="connsiteX12" fmla="*/ 520320 w 1497745"/>
                <a:gd name="connsiteY12" fmla="*/ 0 h 137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7745" h="1375269">
                  <a:moveTo>
                    <a:pt x="520320" y="0"/>
                  </a:moveTo>
                  <a:lnTo>
                    <a:pt x="977426" y="0"/>
                  </a:lnTo>
                  <a:cubicBezTo>
                    <a:pt x="1081665" y="0"/>
                    <a:pt x="1177984" y="55611"/>
                    <a:pt x="1230101" y="145882"/>
                  </a:cubicBezTo>
                  <a:lnTo>
                    <a:pt x="1458658" y="541754"/>
                  </a:lnTo>
                  <a:cubicBezTo>
                    <a:pt x="1510775" y="632025"/>
                    <a:pt x="1510775" y="743245"/>
                    <a:pt x="1458658" y="833517"/>
                  </a:cubicBezTo>
                  <a:lnTo>
                    <a:pt x="1230101" y="1229388"/>
                  </a:lnTo>
                  <a:cubicBezTo>
                    <a:pt x="1177984" y="1319660"/>
                    <a:pt x="1081665" y="1375269"/>
                    <a:pt x="977426" y="1375269"/>
                  </a:cubicBezTo>
                  <a:lnTo>
                    <a:pt x="520320" y="1375269"/>
                  </a:lnTo>
                  <a:cubicBezTo>
                    <a:pt x="416081" y="1375269"/>
                    <a:pt x="319762" y="1319660"/>
                    <a:pt x="267644" y="1229388"/>
                  </a:cubicBezTo>
                  <a:lnTo>
                    <a:pt x="39089" y="833517"/>
                  </a:lnTo>
                  <a:cubicBezTo>
                    <a:pt x="-13030" y="743245"/>
                    <a:pt x="-13030" y="632025"/>
                    <a:pt x="39089" y="541754"/>
                  </a:cubicBezTo>
                  <a:lnTo>
                    <a:pt x="267644" y="145882"/>
                  </a:lnTo>
                  <a:cubicBezTo>
                    <a:pt x="319762" y="55611"/>
                    <a:pt x="416081" y="0"/>
                    <a:pt x="520320" y="0"/>
                  </a:cubicBezTo>
                  <a:close/>
                </a:path>
              </a:pathLst>
            </a:custGeom>
            <a:solidFill>
              <a:schemeClr val="accent2"/>
            </a:solidFill>
            <a:ln w="9525" cap="flat">
              <a:noFill/>
              <a:prstDash val="solid"/>
              <a:miter/>
            </a:ln>
            <a:effectLst/>
          </p:spPr>
          <p:txBody>
            <a:bodyPr wrap="square" rtlCol="0" anchor="ctr">
              <a:noAutofit/>
            </a:bodyPr>
            <a:lstStyle/>
            <a:p>
              <a:pPr algn="ctr">
                <a:lnSpc>
                  <a:spcPts val="1400"/>
                </a:lnSpc>
                <a:spcAft>
                  <a:spcPts val="600"/>
                </a:spcAft>
              </a:pPr>
              <a:endParaRPr lang="en-US" sz="800" b="1">
                <a:solidFill>
                  <a:schemeClr val="bg1"/>
                </a:solidFill>
                <a:latin typeface="Century Gothic" panose="020B0502020202020204" pitchFamily="34" charset="0"/>
              </a:endParaRPr>
            </a:p>
          </p:txBody>
        </p:sp>
      </p:grpSp>
      <p:sp>
        <p:nvSpPr>
          <p:cNvPr id="158" name="Rectangle 139">
            <a:extLst>
              <a:ext uri="{FF2B5EF4-FFF2-40B4-BE49-F238E27FC236}">
                <a16:creationId xmlns:a16="http://schemas.microsoft.com/office/drawing/2014/main" id="{49717461-BBED-77A2-88D6-D6F65280E8E9}"/>
              </a:ext>
            </a:extLst>
          </p:cNvPr>
          <p:cNvSpPr/>
          <p:nvPr/>
        </p:nvSpPr>
        <p:spPr>
          <a:xfrm>
            <a:off x="10122143" y="5128117"/>
            <a:ext cx="1331940" cy="986916"/>
          </a:xfrm>
          <a:prstGeom prst="rect">
            <a:avLst/>
          </a:prstGeom>
          <a:noFill/>
          <a:ln w="9525" cap="flat">
            <a:noFill/>
            <a:prstDash val="solid"/>
            <a:miter/>
          </a:ln>
          <a:effectLst/>
        </p:spPr>
        <p:txBody>
          <a:bodyPr wrap="square" rtlCol="0" anchor="ctr">
            <a:noAutofit/>
          </a:bodyPr>
          <a:lstStyle/>
          <a:p>
            <a:pPr algn="ctr">
              <a:lnSpc>
                <a:spcPts val="1400"/>
              </a:lnSpc>
              <a:spcAft>
                <a:spcPts val="600"/>
              </a:spcAft>
            </a:pPr>
            <a:r>
              <a:rPr lang="pl-PL" sz="1200" b="1">
                <a:solidFill>
                  <a:schemeClr val="bg1"/>
                </a:solidFill>
                <a:latin typeface="Century Gothic" panose="020B0502020202020204" pitchFamily="34" charset="0"/>
              </a:rPr>
              <a:t>ESG</a:t>
            </a:r>
            <a:endParaRPr lang="en-US" sz="1200" b="1">
              <a:solidFill>
                <a:schemeClr val="bg1"/>
              </a:solidFill>
              <a:latin typeface="Century Gothic" panose="020B0502020202020204" pitchFamily="34" charset="0"/>
            </a:endParaRPr>
          </a:p>
          <a:p>
            <a:pPr algn="ctr">
              <a:lnSpc>
                <a:spcPts val="1400"/>
              </a:lnSpc>
              <a:spcAft>
                <a:spcPts val="600"/>
              </a:spcAft>
            </a:pPr>
            <a:r>
              <a:rPr lang="pl-PL" sz="800" b="1">
                <a:solidFill>
                  <a:schemeClr val="bg1"/>
                </a:solidFill>
                <a:latin typeface="Century Gothic" panose="020B0502020202020204" pitchFamily="34" charset="0"/>
              </a:rPr>
              <a:t>Gotowy produkt końcowy</a:t>
            </a:r>
            <a:endParaRPr lang="en-US" sz="800" b="1">
              <a:solidFill>
                <a:schemeClr val="bg1"/>
              </a:solidFill>
              <a:latin typeface="Century Gothic" panose="020B0502020202020204" pitchFamily="34" charset="0"/>
            </a:endParaRPr>
          </a:p>
        </p:txBody>
      </p:sp>
      <p:sp>
        <p:nvSpPr>
          <p:cNvPr id="159" name="Graphic 18">
            <a:extLst>
              <a:ext uri="{FF2B5EF4-FFF2-40B4-BE49-F238E27FC236}">
                <a16:creationId xmlns:a16="http://schemas.microsoft.com/office/drawing/2014/main" id="{7B6697D0-A5B5-C085-3860-47575486D505}"/>
              </a:ext>
            </a:extLst>
          </p:cNvPr>
          <p:cNvSpPr/>
          <p:nvPr/>
        </p:nvSpPr>
        <p:spPr>
          <a:xfrm rot="746352">
            <a:off x="9898162" y="4663580"/>
            <a:ext cx="1759306" cy="191598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noFill/>
          <a:ln w="12700" cap="flat">
            <a:gradFill flip="none" rotWithShape="1">
              <a:gsLst>
                <a:gs pos="15000">
                  <a:schemeClr val="accent2">
                    <a:lumMod val="60000"/>
                    <a:lumOff val="40000"/>
                  </a:schemeClr>
                </a:gs>
                <a:gs pos="75000">
                  <a:schemeClr val="accent2"/>
                </a:gs>
              </a:gsLst>
              <a:path path="circle">
                <a:fillToRect t="100000" r="100000"/>
              </a:path>
              <a:tileRect l="-100000" b="-100000"/>
            </a:gradFill>
            <a:prstDash val="solid"/>
            <a:miter/>
          </a:ln>
          <a:effectLst/>
        </p:spPr>
        <p:txBody>
          <a:bodyPr rtlCol="0" anchor="ctr"/>
          <a:lstStyle/>
          <a:p>
            <a:endParaRPr lang="en-US" sz="1350"/>
          </a:p>
        </p:txBody>
      </p:sp>
      <p:grpSp>
        <p:nvGrpSpPr>
          <p:cNvPr id="160" name="Group 1">
            <a:extLst>
              <a:ext uri="{FF2B5EF4-FFF2-40B4-BE49-F238E27FC236}">
                <a16:creationId xmlns:a16="http://schemas.microsoft.com/office/drawing/2014/main" id="{087E2BBD-233B-329B-616A-A5CAC4D997C2}"/>
              </a:ext>
            </a:extLst>
          </p:cNvPr>
          <p:cNvGrpSpPr/>
          <p:nvPr/>
        </p:nvGrpSpPr>
        <p:grpSpPr>
          <a:xfrm>
            <a:off x="9049998" y="5483889"/>
            <a:ext cx="299896" cy="275372"/>
            <a:chOff x="8968765" y="3490499"/>
            <a:chExt cx="299896" cy="275372"/>
          </a:xfrm>
        </p:grpSpPr>
        <p:sp>
          <p:nvSpPr>
            <p:cNvPr id="161" name="Graphic 18">
              <a:extLst>
                <a:ext uri="{FF2B5EF4-FFF2-40B4-BE49-F238E27FC236}">
                  <a16:creationId xmlns:a16="http://schemas.microsoft.com/office/drawing/2014/main" id="{2F330123-1B37-A439-9F30-48ABB58AE22C}"/>
                </a:ext>
              </a:extLst>
            </p:cNvPr>
            <p:cNvSpPr/>
            <p:nvPr/>
          </p:nvSpPr>
          <p:spPr>
            <a:xfrm rot="16200000">
              <a:off x="8981027" y="347823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4F5F6"/>
            </a:solidFill>
            <a:ln w="12700" cap="flat">
              <a:gradFill flip="none" rotWithShape="1">
                <a:gsLst>
                  <a:gs pos="15000">
                    <a:schemeClr val="accent2">
                      <a:lumMod val="60000"/>
                      <a:lumOff val="40000"/>
                    </a:schemeClr>
                  </a:gs>
                  <a:gs pos="75000">
                    <a:schemeClr val="accent2"/>
                  </a:gs>
                </a:gsLst>
                <a:path path="circle">
                  <a:fillToRect t="100000" r="100000"/>
                </a:path>
                <a:tileRect l="-100000" b="-100000"/>
              </a:gradFill>
              <a:prstDash val="solid"/>
              <a:miter/>
            </a:ln>
            <a:effectLst/>
          </p:spPr>
          <p:txBody>
            <a:bodyPr rtlCol="0" anchor="ctr"/>
            <a:lstStyle/>
            <a:p>
              <a:endParaRPr lang="en-US" sz="1350">
                <a:solidFill>
                  <a:schemeClr val="tx2"/>
                </a:solidFill>
              </a:endParaRPr>
            </a:p>
          </p:txBody>
        </p:sp>
        <p:sp>
          <p:nvSpPr>
            <p:cNvPr id="162" name="Graphic 18">
              <a:extLst>
                <a:ext uri="{FF2B5EF4-FFF2-40B4-BE49-F238E27FC236}">
                  <a16:creationId xmlns:a16="http://schemas.microsoft.com/office/drawing/2014/main" id="{DBFB22D6-03EA-4127-ABE5-4FF4500BDB05}"/>
                </a:ext>
              </a:extLst>
            </p:cNvPr>
            <p:cNvSpPr/>
            <p:nvPr/>
          </p:nvSpPr>
          <p:spPr>
            <a:xfrm rot="16200000">
              <a:off x="9043778" y="3546576"/>
              <a:ext cx="149870" cy="163218"/>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t="100000" r="100000"/>
              </a:path>
              <a:tileRect l="-100000" b="-100000"/>
            </a:gradFill>
            <a:ln w="9525" cap="flat">
              <a:noFill/>
              <a:prstDash val="solid"/>
              <a:miter/>
            </a:ln>
            <a:effectLst/>
          </p:spPr>
          <p:txBody>
            <a:bodyPr rtlCol="0" anchor="ctr"/>
            <a:lstStyle/>
            <a:p>
              <a:pPr algn="ctr"/>
              <a:endParaRPr lang="en-US" b="1">
                <a:solidFill>
                  <a:schemeClr val="tx2"/>
                </a:solidFill>
                <a:latin typeface="+mj-lt"/>
              </a:endParaRPr>
            </a:p>
          </p:txBody>
        </p:sp>
      </p:grpSp>
      <p:grpSp>
        <p:nvGrpSpPr>
          <p:cNvPr id="163" name="Group 14">
            <a:extLst>
              <a:ext uri="{FF2B5EF4-FFF2-40B4-BE49-F238E27FC236}">
                <a16:creationId xmlns:a16="http://schemas.microsoft.com/office/drawing/2014/main" id="{2D8DF2B9-C803-FC0F-AF21-E3E926EF0E62}"/>
              </a:ext>
            </a:extLst>
          </p:cNvPr>
          <p:cNvGrpSpPr/>
          <p:nvPr/>
        </p:nvGrpSpPr>
        <p:grpSpPr>
          <a:xfrm>
            <a:off x="7908876" y="5483888"/>
            <a:ext cx="299896" cy="275372"/>
            <a:chOff x="7827643" y="3490498"/>
            <a:chExt cx="299896" cy="275372"/>
          </a:xfrm>
        </p:grpSpPr>
        <p:sp>
          <p:nvSpPr>
            <p:cNvPr id="164" name="Graphic 18">
              <a:extLst>
                <a:ext uri="{FF2B5EF4-FFF2-40B4-BE49-F238E27FC236}">
                  <a16:creationId xmlns:a16="http://schemas.microsoft.com/office/drawing/2014/main" id="{0B86658A-3E6B-D0E9-5286-1FEB2D0D3C9F}"/>
                </a:ext>
              </a:extLst>
            </p:cNvPr>
            <p:cNvSpPr/>
            <p:nvPr/>
          </p:nvSpPr>
          <p:spPr>
            <a:xfrm rot="16200000">
              <a:off x="7839905" y="3478236"/>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4F5F6"/>
            </a:solidFill>
            <a:ln w="12700" cap="flat">
              <a:gradFill flip="none" rotWithShape="1">
                <a:gsLst>
                  <a:gs pos="15000">
                    <a:schemeClr val="accent2">
                      <a:lumMod val="60000"/>
                      <a:lumOff val="40000"/>
                    </a:schemeClr>
                  </a:gs>
                  <a:gs pos="75000">
                    <a:schemeClr val="accent2"/>
                  </a:gs>
                </a:gsLst>
                <a:path path="circle">
                  <a:fillToRect t="100000" r="100000"/>
                </a:path>
                <a:tileRect l="-100000" b="-100000"/>
              </a:gradFill>
              <a:prstDash val="solid"/>
              <a:miter/>
            </a:ln>
            <a:effectLst/>
          </p:spPr>
          <p:txBody>
            <a:bodyPr rtlCol="0" anchor="ctr"/>
            <a:lstStyle/>
            <a:p>
              <a:endParaRPr lang="en-US" sz="1350">
                <a:solidFill>
                  <a:schemeClr val="tx2"/>
                </a:solidFill>
              </a:endParaRPr>
            </a:p>
          </p:txBody>
        </p:sp>
        <p:sp>
          <p:nvSpPr>
            <p:cNvPr id="165" name="Graphic 18">
              <a:extLst>
                <a:ext uri="{FF2B5EF4-FFF2-40B4-BE49-F238E27FC236}">
                  <a16:creationId xmlns:a16="http://schemas.microsoft.com/office/drawing/2014/main" id="{ECF38254-29DF-0ACC-EB4F-C114EF831A36}"/>
                </a:ext>
              </a:extLst>
            </p:cNvPr>
            <p:cNvSpPr/>
            <p:nvPr/>
          </p:nvSpPr>
          <p:spPr>
            <a:xfrm rot="16200000">
              <a:off x="7902656" y="3546575"/>
              <a:ext cx="149870" cy="163218"/>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t="100000" r="100000"/>
              </a:path>
              <a:tileRect l="-100000" b="-100000"/>
            </a:gradFill>
            <a:ln w="9525" cap="flat">
              <a:noFill/>
              <a:prstDash val="solid"/>
              <a:miter/>
            </a:ln>
            <a:effectLst/>
          </p:spPr>
          <p:txBody>
            <a:bodyPr rtlCol="0" anchor="ctr"/>
            <a:lstStyle/>
            <a:p>
              <a:pPr algn="ctr"/>
              <a:endParaRPr lang="en-US" b="1">
                <a:solidFill>
                  <a:schemeClr val="tx2"/>
                </a:solidFill>
                <a:latin typeface="+mj-lt"/>
              </a:endParaRPr>
            </a:p>
          </p:txBody>
        </p:sp>
      </p:grpSp>
      <p:sp>
        <p:nvSpPr>
          <p:cNvPr id="167" name="Graphic 18">
            <a:extLst>
              <a:ext uri="{FF2B5EF4-FFF2-40B4-BE49-F238E27FC236}">
                <a16:creationId xmlns:a16="http://schemas.microsoft.com/office/drawing/2014/main" id="{71B11CB7-A26B-B79A-0599-78D9C92FCE69}"/>
              </a:ext>
            </a:extLst>
          </p:cNvPr>
          <p:cNvSpPr/>
          <p:nvPr/>
        </p:nvSpPr>
        <p:spPr>
          <a:xfrm rot="16200000">
            <a:off x="4878305" y="5471626"/>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chemeClr val="tx2">
              <a:lumMod val="20000"/>
              <a:lumOff val="80000"/>
              <a:alpha val="50000"/>
            </a:schemeClr>
          </a:solidFill>
          <a:ln w="9525" cap="flat">
            <a:noFill/>
            <a:prstDash val="solid"/>
            <a:miter/>
          </a:ln>
          <a:effectLst/>
        </p:spPr>
        <p:txBody>
          <a:bodyPr rtlCol="0" anchor="ctr"/>
          <a:lstStyle/>
          <a:p>
            <a:pPr algn="ctr"/>
            <a:endParaRPr lang="en-US" b="1">
              <a:solidFill>
                <a:schemeClr val="tx2"/>
              </a:solidFill>
              <a:latin typeface="+mj-lt"/>
            </a:endParaRPr>
          </a:p>
        </p:txBody>
      </p:sp>
      <p:grpSp>
        <p:nvGrpSpPr>
          <p:cNvPr id="169" name="Group 17">
            <a:extLst>
              <a:ext uri="{FF2B5EF4-FFF2-40B4-BE49-F238E27FC236}">
                <a16:creationId xmlns:a16="http://schemas.microsoft.com/office/drawing/2014/main" id="{1AE95686-3849-ABC2-10FC-627F72C2A504}"/>
              </a:ext>
            </a:extLst>
          </p:cNvPr>
          <p:cNvGrpSpPr/>
          <p:nvPr/>
        </p:nvGrpSpPr>
        <p:grpSpPr>
          <a:xfrm>
            <a:off x="3725522" y="5483889"/>
            <a:ext cx="299896" cy="275372"/>
            <a:chOff x="3644289" y="3490499"/>
            <a:chExt cx="299896" cy="275372"/>
          </a:xfrm>
        </p:grpSpPr>
        <p:sp>
          <p:nvSpPr>
            <p:cNvPr id="170" name="Graphic 18">
              <a:extLst>
                <a:ext uri="{FF2B5EF4-FFF2-40B4-BE49-F238E27FC236}">
                  <a16:creationId xmlns:a16="http://schemas.microsoft.com/office/drawing/2014/main" id="{CD995656-7B15-8CF1-23A8-953D59838016}"/>
                </a:ext>
              </a:extLst>
            </p:cNvPr>
            <p:cNvSpPr/>
            <p:nvPr/>
          </p:nvSpPr>
          <p:spPr>
            <a:xfrm rot="16200000">
              <a:off x="3656551" y="347823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4F5F6"/>
            </a:solidFill>
            <a:ln w="12700" cap="flat">
              <a:gradFill flip="none" rotWithShape="1">
                <a:gsLst>
                  <a:gs pos="15000">
                    <a:schemeClr val="accent2">
                      <a:lumMod val="60000"/>
                      <a:lumOff val="40000"/>
                    </a:schemeClr>
                  </a:gs>
                  <a:gs pos="75000">
                    <a:schemeClr val="accent2"/>
                  </a:gs>
                </a:gsLst>
                <a:path path="circle">
                  <a:fillToRect t="100000" r="100000"/>
                </a:path>
                <a:tileRect l="-100000" b="-100000"/>
              </a:gradFill>
              <a:prstDash val="solid"/>
              <a:miter/>
            </a:ln>
            <a:effectLst/>
          </p:spPr>
          <p:txBody>
            <a:bodyPr rtlCol="0" anchor="ctr"/>
            <a:lstStyle/>
            <a:p>
              <a:endParaRPr lang="en-US" sz="1350">
                <a:solidFill>
                  <a:schemeClr val="tx2"/>
                </a:solidFill>
              </a:endParaRPr>
            </a:p>
          </p:txBody>
        </p:sp>
        <p:sp>
          <p:nvSpPr>
            <p:cNvPr id="171" name="Graphic 18">
              <a:extLst>
                <a:ext uri="{FF2B5EF4-FFF2-40B4-BE49-F238E27FC236}">
                  <a16:creationId xmlns:a16="http://schemas.microsoft.com/office/drawing/2014/main" id="{8D45B8EC-1814-E9A7-65D4-4CA336D28366}"/>
                </a:ext>
              </a:extLst>
            </p:cNvPr>
            <p:cNvSpPr/>
            <p:nvPr/>
          </p:nvSpPr>
          <p:spPr>
            <a:xfrm rot="16200000">
              <a:off x="3719302" y="3546576"/>
              <a:ext cx="149870" cy="163218"/>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t="100000" r="100000"/>
              </a:path>
              <a:tileRect l="-100000" b="-100000"/>
            </a:gradFill>
            <a:ln w="9525" cap="flat">
              <a:noFill/>
              <a:prstDash val="solid"/>
              <a:miter/>
            </a:ln>
            <a:effectLst/>
          </p:spPr>
          <p:txBody>
            <a:bodyPr rtlCol="0" anchor="ctr"/>
            <a:lstStyle/>
            <a:p>
              <a:pPr algn="ctr"/>
              <a:endParaRPr lang="en-US" b="1">
                <a:solidFill>
                  <a:schemeClr val="tx2"/>
                </a:solidFill>
                <a:latin typeface="+mj-lt"/>
              </a:endParaRPr>
            </a:p>
          </p:txBody>
        </p:sp>
      </p:grpSp>
      <p:grpSp>
        <p:nvGrpSpPr>
          <p:cNvPr id="172" name="Group 15">
            <a:extLst>
              <a:ext uri="{FF2B5EF4-FFF2-40B4-BE49-F238E27FC236}">
                <a16:creationId xmlns:a16="http://schemas.microsoft.com/office/drawing/2014/main" id="{4EEF61D6-A347-D640-88E7-05A423EA4C9E}"/>
              </a:ext>
            </a:extLst>
          </p:cNvPr>
          <p:cNvGrpSpPr/>
          <p:nvPr/>
        </p:nvGrpSpPr>
        <p:grpSpPr>
          <a:xfrm>
            <a:off x="6387760" y="5483889"/>
            <a:ext cx="299896" cy="275372"/>
            <a:chOff x="6306527" y="3490499"/>
            <a:chExt cx="299896" cy="275372"/>
          </a:xfrm>
        </p:grpSpPr>
        <p:sp>
          <p:nvSpPr>
            <p:cNvPr id="173" name="Graphic 18">
              <a:extLst>
                <a:ext uri="{FF2B5EF4-FFF2-40B4-BE49-F238E27FC236}">
                  <a16:creationId xmlns:a16="http://schemas.microsoft.com/office/drawing/2014/main" id="{D8C08592-6F4B-6F35-B71C-0524376A095D}"/>
                </a:ext>
              </a:extLst>
            </p:cNvPr>
            <p:cNvSpPr/>
            <p:nvPr/>
          </p:nvSpPr>
          <p:spPr>
            <a:xfrm rot="16200000">
              <a:off x="6318789" y="3478237"/>
              <a:ext cx="275372" cy="299896"/>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4F5F6"/>
            </a:solidFill>
            <a:ln w="12700" cap="flat">
              <a:gradFill flip="none" rotWithShape="1">
                <a:gsLst>
                  <a:gs pos="15000">
                    <a:schemeClr val="accent2">
                      <a:lumMod val="60000"/>
                      <a:lumOff val="40000"/>
                    </a:schemeClr>
                  </a:gs>
                  <a:gs pos="75000">
                    <a:schemeClr val="accent2"/>
                  </a:gs>
                </a:gsLst>
                <a:path path="circle">
                  <a:fillToRect t="100000" r="100000"/>
                </a:path>
                <a:tileRect l="-100000" b="-100000"/>
              </a:gradFill>
              <a:prstDash val="solid"/>
              <a:miter/>
            </a:ln>
            <a:effectLst/>
          </p:spPr>
          <p:txBody>
            <a:bodyPr rtlCol="0" anchor="ctr"/>
            <a:lstStyle/>
            <a:p>
              <a:endParaRPr lang="en-US" sz="1350">
                <a:solidFill>
                  <a:schemeClr val="tx2"/>
                </a:solidFill>
              </a:endParaRPr>
            </a:p>
          </p:txBody>
        </p:sp>
        <p:sp>
          <p:nvSpPr>
            <p:cNvPr id="174" name="Graphic 18">
              <a:extLst>
                <a:ext uri="{FF2B5EF4-FFF2-40B4-BE49-F238E27FC236}">
                  <a16:creationId xmlns:a16="http://schemas.microsoft.com/office/drawing/2014/main" id="{CD404471-0EC2-1976-52E9-00ACE07A2C04}"/>
                </a:ext>
              </a:extLst>
            </p:cNvPr>
            <p:cNvSpPr/>
            <p:nvPr/>
          </p:nvSpPr>
          <p:spPr>
            <a:xfrm rot="16200000">
              <a:off x="6381540" y="3546576"/>
              <a:ext cx="149870" cy="163218"/>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t="100000" r="100000"/>
              </a:path>
              <a:tileRect l="-100000" b="-100000"/>
            </a:gradFill>
            <a:ln w="9525" cap="flat">
              <a:noFill/>
              <a:prstDash val="solid"/>
              <a:miter/>
            </a:ln>
            <a:effectLst/>
          </p:spPr>
          <p:txBody>
            <a:bodyPr rtlCol="0" anchor="ctr"/>
            <a:lstStyle/>
            <a:p>
              <a:pPr algn="ctr"/>
              <a:endParaRPr lang="en-US" b="1">
                <a:solidFill>
                  <a:schemeClr val="tx2"/>
                </a:solidFill>
                <a:latin typeface="+mj-lt"/>
              </a:endParaRPr>
            </a:p>
          </p:txBody>
        </p:sp>
      </p:grpSp>
      <p:sp>
        <p:nvSpPr>
          <p:cNvPr id="176" name="Graphic 18">
            <a:extLst>
              <a:ext uri="{FF2B5EF4-FFF2-40B4-BE49-F238E27FC236}">
                <a16:creationId xmlns:a16="http://schemas.microsoft.com/office/drawing/2014/main" id="{8DA5E948-B19D-A092-8BE2-413D96819D7C}"/>
              </a:ext>
            </a:extLst>
          </p:cNvPr>
          <p:cNvSpPr/>
          <p:nvPr/>
        </p:nvSpPr>
        <p:spPr>
          <a:xfrm rot="16200000">
            <a:off x="1521580" y="5550000"/>
            <a:ext cx="140275" cy="152742"/>
          </a:xfrm>
          <a:custGeom>
            <a:avLst/>
            <a:gdLst>
              <a:gd name="connsiteX0" fmla="*/ 1238039 w 3142829"/>
              <a:gd name="connsiteY0" fmla="*/ 89328 h 3422732"/>
              <a:gd name="connsiteX1" fmla="*/ 1904789 w 3142829"/>
              <a:gd name="connsiteY1" fmla="*/ 89328 h 3422732"/>
              <a:gd name="connsiteX2" fmla="*/ 2809455 w 3142829"/>
              <a:gd name="connsiteY2" fmla="*/ 611635 h 3422732"/>
              <a:gd name="connsiteX3" fmla="*/ 3142830 w 3142829"/>
              <a:gd name="connsiteY3" fmla="*/ 1189063 h 3422732"/>
              <a:gd name="connsiteX4" fmla="*/ 3142830 w 3142829"/>
              <a:gd name="connsiteY4" fmla="*/ 2233669 h 3422732"/>
              <a:gd name="connsiteX5" fmla="*/ 2809455 w 3142829"/>
              <a:gd name="connsiteY5" fmla="*/ 2811094 h 3422732"/>
              <a:gd name="connsiteX6" fmla="*/ 1904789 w 3142829"/>
              <a:gd name="connsiteY6" fmla="*/ 3333407 h 3422732"/>
              <a:gd name="connsiteX7" fmla="*/ 1238039 w 3142829"/>
              <a:gd name="connsiteY7" fmla="*/ 3333407 h 3422732"/>
              <a:gd name="connsiteX8" fmla="*/ 333375 w 3142829"/>
              <a:gd name="connsiteY8" fmla="*/ 2811094 h 3422732"/>
              <a:gd name="connsiteX9" fmla="*/ 0 w 3142829"/>
              <a:gd name="connsiteY9" fmla="*/ 2233669 h 3422732"/>
              <a:gd name="connsiteX10" fmla="*/ 0 w 3142829"/>
              <a:gd name="connsiteY10" fmla="*/ 1189063 h 3422732"/>
              <a:gd name="connsiteX11" fmla="*/ 333375 w 3142829"/>
              <a:gd name="connsiteY11" fmla="*/ 611635 h 3422732"/>
              <a:gd name="connsiteX12" fmla="*/ 1238039 w 3142829"/>
              <a:gd name="connsiteY12" fmla="*/ 89328 h 34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829" h="3422732">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gradFill flip="none" rotWithShape="1">
            <a:gsLst>
              <a:gs pos="15000">
                <a:schemeClr val="accent2">
                  <a:lumMod val="60000"/>
                  <a:lumOff val="40000"/>
                </a:schemeClr>
              </a:gs>
              <a:gs pos="75000">
                <a:schemeClr val="accent2"/>
              </a:gs>
            </a:gsLst>
            <a:path path="circle">
              <a:fillToRect t="100000" r="100000"/>
            </a:path>
            <a:tileRect l="-100000" b="-100000"/>
          </a:gradFill>
          <a:ln w="9525" cap="flat">
            <a:noFill/>
            <a:prstDash val="solid"/>
            <a:miter/>
          </a:ln>
          <a:effectLst/>
        </p:spPr>
        <p:txBody>
          <a:bodyPr rtlCol="0" anchor="ctr"/>
          <a:lstStyle/>
          <a:p>
            <a:pPr algn="ctr"/>
            <a:endParaRPr lang="en-US" b="1">
              <a:solidFill>
                <a:schemeClr val="tx2"/>
              </a:solidFill>
              <a:latin typeface="+mj-lt"/>
            </a:endParaRPr>
          </a:p>
        </p:txBody>
      </p:sp>
      <p:sp>
        <p:nvSpPr>
          <p:cNvPr id="180" name="Freeform: Shape 118">
            <a:extLst>
              <a:ext uri="{FF2B5EF4-FFF2-40B4-BE49-F238E27FC236}">
                <a16:creationId xmlns:a16="http://schemas.microsoft.com/office/drawing/2014/main" id="{071C852E-37B0-09B5-3F75-489CE4CB9816}"/>
              </a:ext>
            </a:extLst>
          </p:cNvPr>
          <p:cNvSpPr/>
          <p:nvPr/>
        </p:nvSpPr>
        <p:spPr>
          <a:xfrm flipH="1">
            <a:off x="7184852" y="4361923"/>
            <a:ext cx="2121968" cy="469876"/>
          </a:xfrm>
          <a:custGeom>
            <a:avLst/>
            <a:gdLst>
              <a:gd name="connsiteX0" fmla="*/ 297894 w 3424000"/>
              <a:gd name="connsiteY0" fmla="*/ 0 h 758190"/>
              <a:gd name="connsiteX1" fmla="*/ 1554719 w 3424000"/>
              <a:gd name="connsiteY1" fmla="*/ 0 h 758190"/>
              <a:gd name="connsiteX2" fmla="*/ 1868567 w 3424000"/>
              <a:gd name="connsiteY2" fmla="*/ 0 h 758190"/>
              <a:gd name="connsiteX3" fmla="*/ 3125392 w 3424000"/>
              <a:gd name="connsiteY3" fmla="*/ 0 h 758190"/>
              <a:gd name="connsiteX4" fmla="*/ 3292079 w 3424000"/>
              <a:gd name="connsiteY4" fmla="*/ 96202 h 758190"/>
              <a:gd name="connsiteX5" fmla="*/ 3399712 w 3424000"/>
              <a:gd name="connsiteY5" fmla="*/ 282893 h 758190"/>
              <a:gd name="connsiteX6" fmla="*/ 3399712 w 3424000"/>
              <a:gd name="connsiteY6" fmla="*/ 475297 h 758190"/>
              <a:gd name="connsiteX7" fmla="*/ 3292079 w 3424000"/>
              <a:gd name="connsiteY7" fmla="*/ 661987 h 758190"/>
              <a:gd name="connsiteX8" fmla="*/ 3125392 w 3424000"/>
              <a:gd name="connsiteY8" fmla="*/ 758190 h 758190"/>
              <a:gd name="connsiteX9" fmla="*/ 1868567 w 3424000"/>
              <a:gd name="connsiteY9" fmla="*/ 758190 h 758190"/>
              <a:gd name="connsiteX10" fmla="*/ 1554719 w 3424000"/>
              <a:gd name="connsiteY10" fmla="*/ 758190 h 758190"/>
              <a:gd name="connsiteX11" fmla="*/ 297894 w 3424000"/>
              <a:gd name="connsiteY11" fmla="*/ 758190 h 758190"/>
              <a:gd name="connsiteX12" fmla="*/ 131207 w 3424000"/>
              <a:gd name="connsiteY12" fmla="*/ 661987 h 758190"/>
              <a:gd name="connsiteX13" fmla="*/ 23574 w 3424000"/>
              <a:gd name="connsiteY13" fmla="*/ 475297 h 758190"/>
              <a:gd name="connsiteX14" fmla="*/ 23574 w 3424000"/>
              <a:gd name="connsiteY14" fmla="*/ 282893 h 758190"/>
              <a:gd name="connsiteX15" fmla="*/ 131207 w 3424000"/>
              <a:gd name="connsiteY15" fmla="*/ 96202 h 758190"/>
              <a:gd name="connsiteX16" fmla="*/ 297894 w 3424000"/>
              <a:gd name="connsiteY16" fmla="*/ 0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4000" h="758190">
                <a:moveTo>
                  <a:pt x="297894" y="0"/>
                </a:moveTo>
                <a:lnTo>
                  <a:pt x="1554719" y="0"/>
                </a:lnTo>
                <a:lnTo>
                  <a:pt x="1868567" y="0"/>
                </a:lnTo>
                <a:lnTo>
                  <a:pt x="3125392" y="0"/>
                </a:lnTo>
                <a:cubicBezTo>
                  <a:pt x="3189209" y="0"/>
                  <a:pt x="3260647" y="40957"/>
                  <a:pt x="3292079" y="96202"/>
                </a:cubicBezTo>
                <a:lnTo>
                  <a:pt x="3399712" y="282893"/>
                </a:lnTo>
                <a:cubicBezTo>
                  <a:pt x="3432097" y="337185"/>
                  <a:pt x="3432097" y="420053"/>
                  <a:pt x="3399712" y="475297"/>
                </a:cubicBezTo>
                <a:lnTo>
                  <a:pt x="3292079" y="661987"/>
                </a:lnTo>
                <a:cubicBezTo>
                  <a:pt x="3260647" y="717233"/>
                  <a:pt x="3188257" y="758190"/>
                  <a:pt x="3125392" y="758190"/>
                </a:cubicBezTo>
                <a:lnTo>
                  <a:pt x="1868567" y="758190"/>
                </a:lnTo>
                <a:lnTo>
                  <a:pt x="1554719" y="758190"/>
                </a:lnTo>
                <a:lnTo>
                  <a:pt x="297894" y="758190"/>
                </a:lnTo>
                <a:cubicBezTo>
                  <a:pt x="234077" y="758190"/>
                  <a:pt x="162639" y="717233"/>
                  <a:pt x="131207" y="661987"/>
                </a:cubicBezTo>
                <a:lnTo>
                  <a:pt x="23574" y="475297"/>
                </a:lnTo>
                <a:cubicBezTo>
                  <a:pt x="-7858" y="420053"/>
                  <a:pt x="-7858" y="338137"/>
                  <a:pt x="23574" y="282893"/>
                </a:cubicBezTo>
                <a:lnTo>
                  <a:pt x="131207" y="96202"/>
                </a:lnTo>
                <a:cubicBezTo>
                  <a:pt x="162639" y="40957"/>
                  <a:pt x="235029" y="0"/>
                  <a:pt x="297894" y="0"/>
                </a:cubicBezTo>
                <a:close/>
              </a:path>
            </a:pathLst>
          </a:custGeom>
          <a:solidFill>
            <a:schemeClr val="bg1"/>
          </a:solidFill>
          <a:ln w="53975">
            <a:noFill/>
          </a:ln>
          <a:effectLst>
            <a:outerShdw blurRad="762000" dist="495300" dir="7800000" sx="85000" sy="8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365760" bIns="0" rtlCol="0" anchor="ctr"/>
          <a:lstStyle/>
          <a:p>
            <a:pPr algn="ctr"/>
            <a:r>
              <a:rPr lang="pl-PL" sz="1000" b="1">
                <a:solidFill>
                  <a:schemeClr val="accent1"/>
                </a:solidFill>
                <a:latin typeface="Century Gothic" panose="020B0502020202020204" pitchFamily="34" charset="0"/>
              </a:rPr>
              <a:t>ODDANIE GOTOWEGO NARZĘDZIA</a:t>
            </a:r>
            <a:endParaRPr lang="en-US" sz="1000" b="1">
              <a:solidFill>
                <a:schemeClr val="accent1"/>
              </a:solidFill>
              <a:latin typeface="Century Gothic" panose="020B0502020202020204" pitchFamily="34" charset="0"/>
            </a:endParaRPr>
          </a:p>
        </p:txBody>
      </p:sp>
      <p:cxnSp>
        <p:nvCxnSpPr>
          <p:cNvPr id="181" name="Straight Connector 106">
            <a:extLst>
              <a:ext uri="{FF2B5EF4-FFF2-40B4-BE49-F238E27FC236}">
                <a16:creationId xmlns:a16="http://schemas.microsoft.com/office/drawing/2014/main" id="{92ECEA4F-32D7-8B02-B1E4-D82769C6A7E8}"/>
              </a:ext>
            </a:extLst>
          </p:cNvPr>
          <p:cNvCxnSpPr>
            <a:cxnSpLocks/>
          </p:cNvCxnSpPr>
          <p:nvPr/>
        </p:nvCxnSpPr>
        <p:spPr>
          <a:xfrm flipH="1">
            <a:off x="3828677" y="4844983"/>
            <a:ext cx="456730" cy="614127"/>
          </a:xfrm>
          <a:prstGeom prst="line">
            <a:avLst/>
          </a:prstGeom>
          <a:ln w="12700" cap="rnd">
            <a:gradFill>
              <a:gsLst>
                <a:gs pos="100000">
                  <a:schemeClr val="accent2"/>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2" name="pole tekstowe 181">
            <a:extLst>
              <a:ext uri="{FF2B5EF4-FFF2-40B4-BE49-F238E27FC236}">
                <a16:creationId xmlns:a16="http://schemas.microsoft.com/office/drawing/2014/main" id="{ACEECA25-5266-9326-5D0D-7A48012A14CA}"/>
              </a:ext>
            </a:extLst>
          </p:cNvPr>
          <p:cNvSpPr txBox="1"/>
          <p:nvPr/>
        </p:nvSpPr>
        <p:spPr>
          <a:xfrm>
            <a:off x="1274349" y="5811342"/>
            <a:ext cx="866660" cy="369332"/>
          </a:xfrm>
          <a:prstGeom prst="rect">
            <a:avLst/>
          </a:prstGeom>
          <a:noFill/>
        </p:spPr>
        <p:txBody>
          <a:bodyPr wrap="square" rtlCol="0">
            <a:spAutoFit/>
          </a:bodyPr>
          <a:lstStyle/>
          <a:p>
            <a:r>
              <a:rPr lang="pl-PL" i="1">
                <a:solidFill>
                  <a:srgbClr val="F39200"/>
                </a:solidFill>
              </a:rPr>
              <a:t>2020</a:t>
            </a:r>
          </a:p>
        </p:txBody>
      </p:sp>
      <p:sp>
        <p:nvSpPr>
          <p:cNvPr id="183" name="pole tekstowe 182">
            <a:extLst>
              <a:ext uri="{FF2B5EF4-FFF2-40B4-BE49-F238E27FC236}">
                <a16:creationId xmlns:a16="http://schemas.microsoft.com/office/drawing/2014/main" id="{72B07CA3-10FA-6D7E-9CBA-D6C791DE73E5}"/>
              </a:ext>
            </a:extLst>
          </p:cNvPr>
          <p:cNvSpPr txBox="1"/>
          <p:nvPr/>
        </p:nvSpPr>
        <p:spPr>
          <a:xfrm>
            <a:off x="4149331" y="5811342"/>
            <a:ext cx="866660" cy="369332"/>
          </a:xfrm>
          <a:prstGeom prst="rect">
            <a:avLst/>
          </a:prstGeom>
          <a:noFill/>
        </p:spPr>
        <p:txBody>
          <a:bodyPr wrap="square" rtlCol="0">
            <a:spAutoFit/>
          </a:bodyPr>
          <a:lstStyle/>
          <a:p>
            <a:r>
              <a:rPr lang="pl-PL" i="1">
                <a:solidFill>
                  <a:srgbClr val="F39200"/>
                </a:solidFill>
              </a:rPr>
              <a:t>2021</a:t>
            </a:r>
          </a:p>
        </p:txBody>
      </p:sp>
      <p:sp>
        <p:nvSpPr>
          <p:cNvPr id="184" name="pole tekstowe 183">
            <a:extLst>
              <a:ext uri="{FF2B5EF4-FFF2-40B4-BE49-F238E27FC236}">
                <a16:creationId xmlns:a16="http://schemas.microsoft.com/office/drawing/2014/main" id="{090C5EE7-8DF9-1D75-F444-0B4AB8A1A066}"/>
              </a:ext>
            </a:extLst>
          </p:cNvPr>
          <p:cNvSpPr txBox="1"/>
          <p:nvPr/>
        </p:nvSpPr>
        <p:spPr>
          <a:xfrm>
            <a:off x="6484750" y="5858977"/>
            <a:ext cx="866660" cy="369332"/>
          </a:xfrm>
          <a:prstGeom prst="rect">
            <a:avLst/>
          </a:prstGeom>
          <a:noFill/>
        </p:spPr>
        <p:txBody>
          <a:bodyPr wrap="square" rtlCol="0">
            <a:spAutoFit/>
          </a:bodyPr>
          <a:lstStyle/>
          <a:p>
            <a:r>
              <a:rPr lang="pl-PL" i="1">
                <a:solidFill>
                  <a:srgbClr val="F39200"/>
                </a:solidFill>
              </a:rPr>
              <a:t>2022</a:t>
            </a:r>
          </a:p>
        </p:txBody>
      </p:sp>
      <p:sp>
        <p:nvSpPr>
          <p:cNvPr id="185" name="pole tekstowe 184">
            <a:extLst>
              <a:ext uri="{FF2B5EF4-FFF2-40B4-BE49-F238E27FC236}">
                <a16:creationId xmlns:a16="http://schemas.microsoft.com/office/drawing/2014/main" id="{501C03D9-B236-BE37-DF5D-FD9E0DCEB3A7}"/>
              </a:ext>
            </a:extLst>
          </p:cNvPr>
          <p:cNvSpPr txBox="1"/>
          <p:nvPr/>
        </p:nvSpPr>
        <p:spPr>
          <a:xfrm>
            <a:off x="8886803" y="5858630"/>
            <a:ext cx="866660" cy="369332"/>
          </a:xfrm>
          <a:prstGeom prst="rect">
            <a:avLst/>
          </a:prstGeom>
          <a:noFill/>
        </p:spPr>
        <p:txBody>
          <a:bodyPr wrap="square" rtlCol="0">
            <a:spAutoFit/>
          </a:bodyPr>
          <a:lstStyle/>
          <a:p>
            <a:r>
              <a:rPr lang="pl-PL" i="1">
                <a:solidFill>
                  <a:srgbClr val="F39200"/>
                </a:solidFill>
              </a:rPr>
              <a:t>2023</a:t>
            </a:r>
          </a:p>
        </p:txBody>
      </p:sp>
      <p:sp>
        <p:nvSpPr>
          <p:cNvPr id="186" name="pole tekstowe 185">
            <a:extLst>
              <a:ext uri="{FF2B5EF4-FFF2-40B4-BE49-F238E27FC236}">
                <a16:creationId xmlns:a16="http://schemas.microsoft.com/office/drawing/2014/main" id="{B7D73049-6B2F-B23D-61FB-2F16B7C51144}"/>
              </a:ext>
            </a:extLst>
          </p:cNvPr>
          <p:cNvSpPr txBox="1"/>
          <p:nvPr/>
        </p:nvSpPr>
        <p:spPr>
          <a:xfrm>
            <a:off x="851898" y="1932993"/>
            <a:ext cx="3044241" cy="307777"/>
          </a:xfrm>
          <a:prstGeom prst="rect">
            <a:avLst/>
          </a:prstGeom>
          <a:noFill/>
        </p:spPr>
        <p:txBody>
          <a:bodyPr wrap="square" rtlCol="0">
            <a:spAutoFit/>
          </a:bodyPr>
          <a:lstStyle>
            <a:defPPr>
              <a:defRPr lang="en-US"/>
            </a:defPPr>
            <a:lvl1pPr algn="ctr">
              <a:defRPr sz="1200" b="1">
                <a:solidFill>
                  <a:schemeClr val="bg1">
                    <a:lumMod val="65000"/>
                  </a:schemeClr>
                </a:solidFill>
              </a:defRPr>
            </a:lvl1pPr>
          </a:lstStyle>
          <a:p>
            <a:r>
              <a:rPr lang="pl-PL"/>
              <a:t>I. Pozostanie przy stanie pierwotnym</a:t>
            </a:r>
          </a:p>
        </p:txBody>
      </p:sp>
      <p:sp>
        <p:nvSpPr>
          <p:cNvPr id="187" name="pole tekstowe 186">
            <a:extLst>
              <a:ext uri="{FF2B5EF4-FFF2-40B4-BE49-F238E27FC236}">
                <a16:creationId xmlns:a16="http://schemas.microsoft.com/office/drawing/2014/main" id="{972D8108-E6E6-6C70-C331-995A271AEBB5}"/>
              </a:ext>
            </a:extLst>
          </p:cNvPr>
          <p:cNvSpPr txBox="1"/>
          <p:nvPr/>
        </p:nvSpPr>
        <p:spPr>
          <a:xfrm>
            <a:off x="4637468" y="1920835"/>
            <a:ext cx="2495618" cy="276999"/>
          </a:xfrm>
          <a:prstGeom prst="rect">
            <a:avLst/>
          </a:prstGeom>
          <a:noFill/>
        </p:spPr>
        <p:txBody>
          <a:bodyPr wrap="square" rtlCol="0">
            <a:spAutoFit/>
          </a:bodyPr>
          <a:lstStyle>
            <a:defPPr>
              <a:defRPr lang="en-US"/>
            </a:defPPr>
            <a:lvl1pPr algn="ctr">
              <a:defRPr sz="1400" b="1">
                <a:solidFill>
                  <a:srgbClr val="FBAB28"/>
                </a:solidFill>
              </a:defRPr>
            </a:lvl1pPr>
          </a:lstStyle>
          <a:p>
            <a:r>
              <a:rPr lang="pl-PL"/>
              <a:t>II. Klasyczny projekt</a:t>
            </a:r>
          </a:p>
        </p:txBody>
      </p:sp>
      <p:sp>
        <p:nvSpPr>
          <p:cNvPr id="188" name="pole tekstowe 187">
            <a:extLst>
              <a:ext uri="{FF2B5EF4-FFF2-40B4-BE49-F238E27FC236}">
                <a16:creationId xmlns:a16="http://schemas.microsoft.com/office/drawing/2014/main" id="{D008FAA4-E221-81A4-0B55-BD103DBE3EA5}"/>
              </a:ext>
            </a:extLst>
          </p:cNvPr>
          <p:cNvSpPr txBox="1"/>
          <p:nvPr/>
        </p:nvSpPr>
        <p:spPr>
          <a:xfrm>
            <a:off x="8341677" y="1840661"/>
            <a:ext cx="2495618" cy="461665"/>
          </a:xfrm>
          <a:prstGeom prst="rect">
            <a:avLst/>
          </a:prstGeom>
          <a:noFill/>
        </p:spPr>
        <p:txBody>
          <a:bodyPr wrap="square" rtlCol="0">
            <a:spAutoFit/>
          </a:bodyPr>
          <a:lstStyle>
            <a:defPPr>
              <a:defRPr lang="en-US"/>
            </a:defPPr>
            <a:lvl1pPr algn="ctr">
              <a:defRPr sz="1200" b="1">
                <a:solidFill>
                  <a:schemeClr val="bg1">
                    <a:lumMod val="65000"/>
                  </a:schemeClr>
                </a:solidFill>
              </a:defRPr>
            </a:lvl1pPr>
          </a:lstStyle>
          <a:p>
            <a:r>
              <a:rPr lang="pl-PL"/>
              <a:t>III. Iteracyjna praca / narzędzia </a:t>
            </a:r>
            <a:br>
              <a:rPr lang="pl-PL"/>
            </a:br>
            <a:r>
              <a:rPr lang="pl-PL" err="1"/>
              <a:t>low</a:t>
            </a:r>
            <a:r>
              <a:rPr lang="pl-PL"/>
              <a:t> </a:t>
            </a:r>
            <a:r>
              <a:rPr lang="pl-PL" err="1"/>
              <a:t>code</a:t>
            </a:r>
            <a:r>
              <a:rPr lang="pl-PL"/>
              <a:t> – </a:t>
            </a:r>
            <a:r>
              <a:rPr lang="pl-PL" err="1"/>
              <a:t>citizen</a:t>
            </a:r>
            <a:r>
              <a:rPr lang="pl-PL"/>
              <a:t> developer</a:t>
            </a:r>
          </a:p>
        </p:txBody>
      </p:sp>
    </p:spTree>
    <p:extLst>
      <p:ext uri="{BB962C8B-B14F-4D97-AF65-F5344CB8AC3E}">
        <p14:creationId xmlns:p14="http://schemas.microsoft.com/office/powerpoint/2010/main" val="1769538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500"/>
                                        <p:tgtEl>
                                          <p:spTgt spid="104"/>
                                        </p:tgtEl>
                                      </p:cBhvr>
                                    </p:animEffect>
                                  </p:childTnLst>
                                </p:cTn>
                              </p:par>
                              <p:par>
                                <p:cTn id="8" presetID="42" presetClass="path" presetSubtype="0" decel="50000" fill="hold" grpId="1" nodeType="withEffect">
                                  <p:stCondLst>
                                    <p:cond delay="0"/>
                                  </p:stCondLst>
                                  <p:childTnLst>
                                    <p:animMotion origin="layout" path="M 2.08333E-7 3.7037E-6 L -0.00143 0.25301 " pathEditMode="relative" rAng="0" ptsTypes="AA">
                                      <p:cBhvr>
                                        <p:cTn id="9" dur="2000" spd="-100000" fill="hold"/>
                                        <p:tgtEl>
                                          <p:spTgt spid="104"/>
                                        </p:tgtEl>
                                        <p:attrNameLst>
                                          <p:attrName>ppt_x</p:attrName>
                                          <p:attrName>ppt_y</p:attrName>
                                        </p:attrNameLst>
                                      </p:cBhvr>
                                      <p:rCtr x="-78" y="12639"/>
                                    </p:animMotion>
                                  </p:childTnLst>
                                </p:cTn>
                              </p:par>
                              <p:par>
                                <p:cTn id="10" presetID="10" presetClass="entr" presetSubtype="0" fill="hold" grpId="0" nodeType="with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500"/>
                                        <p:tgtEl>
                                          <p:spTgt spid="149"/>
                                        </p:tgtEl>
                                      </p:cBhvr>
                                    </p:animEffect>
                                  </p:childTnLst>
                                </p:cTn>
                              </p:par>
                              <p:par>
                                <p:cTn id="13" presetID="42" presetClass="path" presetSubtype="0" decel="50000" fill="hold" grpId="1" nodeType="withEffect">
                                  <p:stCondLst>
                                    <p:cond delay="0"/>
                                  </p:stCondLst>
                                  <p:childTnLst>
                                    <p:animMotion origin="layout" path="M -2.29167E-6 -2.22222E-6 L 0.00261 0.25486 " pathEditMode="relative" rAng="0" ptsTypes="AA">
                                      <p:cBhvr>
                                        <p:cTn id="14" dur="2000" spd="-100000" fill="hold"/>
                                        <p:tgtEl>
                                          <p:spTgt spid="149"/>
                                        </p:tgtEl>
                                        <p:attrNameLst>
                                          <p:attrName>ppt_x</p:attrName>
                                          <p:attrName>ppt_y</p:attrName>
                                        </p:attrNameLst>
                                      </p:cBhvr>
                                      <p:rCtr x="130" y="12731"/>
                                    </p:animMotion>
                                  </p:childTnLst>
                                </p:cTn>
                              </p:par>
                              <p:par>
                                <p:cTn id="15" presetID="31" presetClass="entr" presetSubtype="0" fill="hold" nodeType="withEffect">
                                  <p:stCondLst>
                                    <p:cond delay="1250"/>
                                  </p:stCondLst>
                                  <p:childTnLst>
                                    <p:set>
                                      <p:cBhvr>
                                        <p:cTn id="16" dur="1" fill="hold">
                                          <p:stCondLst>
                                            <p:cond delay="0"/>
                                          </p:stCondLst>
                                        </p:cTn>
                                        <p:tgtEl>
                                          <p:spTgt spid="105"/>
                                        </p:tgtEl>
                                        <p:attrNameLst>
                                          <p:attrName>style.visibility</p:attrName>
                                        </p:attrNameLst>
                                      </p:cBhvr>
                                      <p:to>
                                        <p:strVal val="visible"/>
                                      </p:to>
                                    </p:set>
                                    <p:anim calcmode="lin" valueType="num">
                                      <p:cBhvr>
                                        <p:cTn id="17" dur="1000" fill="hold"/>
                                        <p:tgtEl>
                                          <p:spTgt spid="105"/>
                                        </p:tgtEl>
                                        <p:attrNameLst>
                                          <p:attrName>ppt_w</p:attrName>
                                        </p:attrNameLst>
                                      </p:cBhvr>
                                      <p:tavLst>
                                        <p:tav tm="0">
                                          <p:val>
                                            <p:fltVal val="0"/>
                                          </p:val>
                                        </p:tav>
                                        <p:tav tm="100000">
                                          <p:val>
                                            <p:strVal val="#ppt_w"/>
                                          </p:val>
                                        </p:tav>
                                      </p:tavLst>
                                    </p:anim>
                                    <p:anim calcmode="lin" valueType="num">
                                      <p:cBhvr>
                                        <p:cTn id="18" dur="1000" fill="hold"/>
                                        <p:tgtEl>
                                          <p:spTgt spid="105"/>
                                        </p:tgtEl>
                                        <p:attrNameLst>
                                          <p:attrName>ppt_h</p:attrName>
                                        </p:attrNameLst>
                                      </p:cBhvr>
                                      <p:tavLst>
                                        <p:tav tm="0">
                                          <p:val>
                                            <p:fltVal val="0"/>
                                          </p:val>
                                        </p:tav>
                                        <p:tav tm="100000">
                                          <p:val>
                                            <p:strVal val="#ppt_h"/>
                                          </p:val>
                                        </p:tav>
                                      </p:tavLst>
                                    </p:anim>
                                    <p:anim calcmode="lin" valueType="num">
                                      <p:cBhvr>
                                        <p:cTn id="19" dur="1000" fill="hold"/>
                                        <p:tgtEl>
                                          <p:spTgt spid="105"/>
                                        </p:tgtEl>
                                        <p:attrNameLst>
                                          <p:attrName>style.rotation</p:attrName>
                                        </p:attrNameLst>
                                      </p:cBhvr>
                                      <p:tavLst>
                                        <p:tav tm="0">
                                          <p:val>
                                            <p:fltVal val="90"/>
                                          </p:val>
                                        </p:tav>
                                        <p:tav tm="100000">
                                          <p:val>
                                            <p:fltVal val="0"/>
                                          </p:val>
                                        </p:tav>
                                      </p:tavLst>
                                    </p:anim>
                                    <p:animEffect transition="in" filter="fade">
                                      <p:cBhvr>
                                        <p:cTn id="20" dur="1000"/>
                                        <p:tgtEl>
                                          <p:spTgt spid="105"/>
                                        </p:tgtEl>
                                      </p:cBhvr>
                                    </p:animEffect>
                                  </p:childTnLst>
                                </p:cTn>
                              </p:par>
                              <p:par>
                                <p:cTn id="21" presetID="31" presetClass="entr" presetSubtype="0" fill="hold" nodeType="withEffect">
                                  <p:stCondLst>
                                    <p:cond delay="1250"/>
                                  </p:stCondLst>
                                  <p:childTnLst>
                                    <p:set>
                                      <p:cBhvr>
                                        <p:cTn id="22" dur="1" fill="hold">
                                          <p:stCondLst>
                                            <p:cond delay="0"/>
                                          </p:stCondLst>
                                        </p:cTn>
                                        <p:tgtEl>
                                          <p:spTgt spid="150"/>
                                        </p:tgtEl>
                                        <p:attrNameLst>
                                          <p:attrName>style.visibility</p:attrName>
                                        </p:attrNameLst>
                                      </p:cBhvr>
                                      <p:to>
                                        <p:strVal val="visible"/>
                                      </p:to>
                                    </p:set>
                                    <p:anim calcmode="lin" valueType="num">
                                      <p:cBhvr>
                                        <p:cTn id="23" dur="1000" fill="hold"/>
                                        <p:tgtEl>
                                          <p:spTgt spid="150"/>
                                        </p:tgtEl>
                                        <p:attrNameLst>
                                          <p:attrName>ppt_w</p:attrName>
                                        </p:attrNameLst>
                                      </p:cBhvr>
                                      <p:tavLst>
                                        <p:tav tm="0">
                                          <p:val>
                                            <p:fltVal val="0"/>
                                          </p:val>
                                        </p:tav>
                                        <p:tav tm="100000">
                                          <p:val>
                                            <p:strVal val="#ppt_w"/>
                                          </p:val>
                                        </p:tav>
                                      </p:tavLst>
                                    </p:anim>
                                    <p:anim calcmode="lin" valueType="num">
                                      <p:cBhvr>
                                        <p:cTn id="24" dur="1000" fill="hold"/>
                                        <p:tgtEl>
                                          <p:spTgt spid="150"/>
                                        </p:tgtEl>
                                        <p:attrNameLst>
                                          <p:attrName>ppt_h</p:attrName>
                                        </p:attrNameLst>
                                      </p:cBhvr>
                                      <p:tavLst>
                                        <p:tav tm="0">
                                          <p:val>
                                            <p:fltVal val="0"/>
                                          </p:val>
                                        </p:tav>
                                        <p:tav tm="100000">
                                          <p:val>
                                            <p:strVal val="#ppt_h"/>
                                          </p:val>
                                        </p:tav>
                                      </p:tavLst>
                                    </p:anim>
                                    <p:anim calcmode="lin" valueType="num">
                                      <p:cBhvr>
                                        <p:cTn id="25" dur="1000" fill="hold"/>
                                        <p:tgtEl>
                                          <p:spTgt spid="150"/>
                                        </p:tgtEl>
                                        <p:attrNameLst>
                                          <p:attrName>style.rotation</p:attrName>
                                        </p:attrNameLst>
                                      </p:cBhvr>
                                      <p:tavLst>
                                        <p:tav tm="0">
                                          <p:val>
                                            <p:fltVal val="90"/>
                                          </p:val>
                                        </p:tav>
                                        <p:tav tm="100000">
                                          <p:val>
                                            <p:fltVal val="0"/>
                                          </p:val>
                                        </p:tav>
                                      </p:tavLst>
                                    </p:anim>
                                    <p:animEffect transition="in" filter="fade">
                                      <p:cBhvr>
                                        <p:cTn id="26" dur="1000"/>
                                        <p:tgtEl>
                                          <p:spTgt spid="150"/>
                                        </p:tgtEl>
                                      </p:cBhvr>
                                    </p:animEffect>
                                  </p:childTnLst>
                                </p:cTn>
                              </p:par>
                              <p:par>
                                <p:cTn id="27" presetID="31" presetClass="entr" presetSubtype="0" fill="hold" nodeType="withEffect">
                                  <p:stCondLst>
                                    <p:cond delay="1250"/>
                                  </p:stCondLst>
                                  <p:childTnLst>
                                    <p:set>
                                      <p:cBhvr>
                                        <p:cTn id="28" dur="1" fill="hold">
                                          <p:stCondLst>
                                            <p:cond delay="0"/>
                                          </p:stCondLst>
                                        </p:cTn>
                                        <p:tgtEl>
                                          <p:spTgt spid="85"/>
                                        </p:tgtEl>
                                        <p:attrNameLst>
                                          <p:attrName>style.visibility</p:attrName>
                                        </p:attrNameLst>
                                      </p:cBhvr>
                                      <p:to>
                                        <p:strVal val="visible"/>
                                      </p:to>
                                    </p:set>
                                    <p:anim calcmode="lin" valueType="num">
                                      <p:cBhvr>
                                        <p:cTn id="29" dur="1000" fill="hold"/>
                                        <p:tgtEl>
                                          <p:spTgt spid="85"/>
                                        </p:tgtEl>
                                        <p:attrNameLst>
                                          <p:attrName>ppt_w</p:attrName>
                                        </p:attrNameLst>
                                      </p:cBhvr>
                                      <p:tavLst>
                                        <p:tav tm="0">
                                          <p:val>
                                            <p:fltVal val="0"/>
                                          </p:val>
                                        </p:tav>
                                        <p:tav tm="100000">
                                          <p:val>
                                            <p:strVal val="#ppt_w"/>
                                          </p:val>
                                        </p:tav>
                                      </p:tavLst>
                                    </p:anim>
                                    <p:anim calcmode="lin" valueType="num">
                                      <p:cBhvr>
                                        <p:cTn id="30" dur="1000" fill="hold"/>
                                        <p:tgtEl>
                                          <p:spTgt spid="85"/>
                                        </p:tgtEl>
                                        <p:attrNameLst>
                                          <p:attrName>ppt_h</p:attrName>
                                        </p:attrNameLst>
                                      </p:cBhvr>
                                      <p:tavLst>
                                        <p:tav tm="0">
                                          <p:val>
                                            <p:fltVal val="0"/>
                                          </p:val>
                                        </p:tav>
                                        <p:tav tm="100000">
                                          <p:val>
                                            <p:strVal val="#ppt_h"/>
                                          </p:val>
                                        </p:tav>
                                      </p:tavLst>
                                    </p:anim>
                                    <p:anim calcmode="lin" valueType="num">
                                      <p:cBhvr>
                                        <p:cTn id="31" dur="1000" fill="hold"/>
                                        <p:tgtEl>
                                          <p:spTgt spid="85"/>
                                        </p:tgtEl>
                                        <p:attrNameLst>
                                          <p:attrName>style.rotation</p:attrName>
                                        </p:attrNameLst>
                                      </p:cBhvr>
                                      <p:tavLst>
                                        <p:tav tm="0">
                                          <p:val>
                                            <p:fltVal val="90"/>
                                          </p:val>
                                        </p:tav>
                                        <p:tav tm="100000">
                                          <p:val>
                                            <p:fltVal val="0"/>
                                          </p:val>
                                        </p:tav>
                                      </p:tavLst>
                                    </p:anim>
                                    <p:animEffect transition="in" filter="fade">
                                      <p:cBhvr>
                                        <p:cTn id="32" dur="1000"/>
                                        <p:tgtEl>
                                          <p:spTgt spid="85"/>
                                        </p:tgtEl>
                                      </p:cBhvr>
                                    </p:animEffect>
                                  </p:childTnLst>
                                </p:cTn>
                              </p:par>
                              <p:par>
                                <p:cTn id="33" presetID="2" presetClass="entr" presetSubtype="8" decel="33333" fill="hold" grpId="0" nodeType="withEffect">
                                  <p:stCondLst>
                                    <p:cond delay="125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1250" fill="hold"/>
                                        <p:tgtEl>
                                          <p:spTgt spid="44"/>
                                        </p:tgtEl>
                                        <p:attrNameLst>
                                          <p:attrName>ppt_x</p:attrName>
                                        </p:attrNameLst>
                                      </p:cBhvr>
                                      <p:tavLst>
                                        <p:tav tm="0">
                                          <p:val>
                                            <p:strVal val="0-#ppt_w/2"/>
                                          </p:val>
                                        </p:tav>
                                        <p:tav tm="100000">
                                          <p:val>
                                            <p:strVal val="#ppt_x"/>
                                          </p:val>
                                        </p:tav>
                                      </p:tavLst>
                                    </p:anim>
                                    <p:anim calcmode="lin" valueType="num">
                                      <p:cBhvr additive="base">
                                        <p:cTn id="36" dur="1250" fill="hold"/>
                                        <p:tgtEl>
                                          <p:spTgt spid="44"/>
                                        </p:tgtEl>
                                        <p:attrNameLst>
                                          <p:attrName>ppt_y</p:attrName>
                                        </p:attrNameLst>
                                      </p:cBhvr>
                                      <p:tavLst>
                                        <p:tav tm="0">
                                          <p:val>
                                            <p:strVal val="#ppt_y"/>
                                          </p:val>
                                        </p:tav>
                                        <p:tav tm="100000">
                                          <p:val>
                                            <p:strVal val="#ppt_y"/>
                                          </p:val>
                                        </p:tav>
                                      </p:tavLst>
                                    </p:anim>
                                  </p:childTnLst>
                                </p:cTn>
                              </p:par>
                              <p:par>
                                <p:cTn id="37" presetID="2" presetClass="entr" presetSubtype="8" decel="33333" fill="hold" grpId="0" nodeType="withEffect">
                                  <p:stCondLst>
                                    <p:cond delay="125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1250" fill="hold"/>
                                        <p:tgtEl>
                                          <p:spTgt spid="45"/>
                                        </p:tgtEl>
                                        <p:attrNameLst>
                                          <p:attrName>ppt_x</p:attrName>
                                        </p:attrNameLst>
                                      </p:cBhvr>
                                      <p:tavLst>
                                        <p:tav tm="0">
                                          <p:val>
                                            <p:strVal val="0-#ppt_w/2"/>
                                          </p:val>
                                        </p:tav>
                                        <p:tav tm="100000">
                                          <p:val>
                                            <p:strVal val="#ppt_x"/>
                                          </p:val>
                                        </p:tav>
                                      </p:tavLst>
                                    </p:anim>
                                    <p:anim calcmode="lin" valueType="num">
                                      <p:cBhvr additive="base">
                                        <p:cTn id="40" dur="125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8" decel="33333" fill="hold" grpId="0" nodeType="withEffect">
                                  <p:stCondLst>
                                    <p:cond delay="125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1250" fill="hold"/>
                                        <p:tgtEl>
                                          <p:spTgt spid="46"/>
                                        </p:tgtEl>
                                        <p:attrNameLst>
                                          <p:attrName>ppt_x</p:attrName>
                                        </p:attrNameLst>
                                      </p:cBhvr>
                                      <p:tavLst>
                                        <p:tav tm="0">
                                          <p:val>
                                            <p:strVal val="0-#ppt_w/2"/>
                                          </p:val>
                                        </p:tav>
                                        <p:tav tm="100000">
                                          <p:val>
                                            <p:strVal val="#ppt_x"/>
                                          </p:val>
                                        </p:tav>
                                      </p:tavLst>
                                    </p:anim>
                                    <p:anim calcmode="lin" valueType="num">
                                      <p:cBhvr additive="base">
                                        <p:cTn id="44" dur="1250" fill="hold"/>
                                        <p:tgtEl>
                                          <p:spTgt spid="46"/>
                                        </p:tgtEl>
                                        <p:attrNameLst>
                                          <p:attrName>ppt_y</p:attrName>
                                        </p:attrNameLst>
                                      </p:cBhvr>
                                      <p:tavLst>
                                        <p:tav tm="0">
                                          <p:val>
                                            <p:strVal val="#ppt_y"/>
                                          </p:val>
                                        </p:tav>
                                        <p:tav tm="100000">
                                          <p:val>
                                            <p:strVal val="#ppt_y"/>
                                          </p:val>
                                        </p:tav>
                                      </p:tavLst>
                                    </p:anim>
                                  </p:childTnLst>
                                </p:cTn>
                              </p:par>
                              <p:par>
                                <p:cTn id="45" presetID="2" presetClass="entr" presetSubtype="8" decel="33333" fill="hold" grpId="0" nodeType="withEffect">
                                  <p:stCondLst>
                                    <p:cond delay="125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1250" fill="hold"/>
                                        <p:tgtEl>
                                          <p:spTgt spid="47"/>
                                        </p:tgtEl>
                                        <p:attrNameLst>
                                          <p:attrName>ppt_x</p:attrName>
                                        </p:attrNameLst>
                                      </p:cBhvr>
                                      <p:tavLst>
                                        <p:tav tm="0">
                                          <p:val>
                                            <p:strVal val="0-#ppt_w/2"/>
                                          </p:val>
                                        </p:tav>
                                        <p:tav tm="100000">
                                          <p:val>
                                            <p:strVal val="#ppt_x"/>
                                          </p:val>
                                        </p:tav>
                                      </p:tavLst>
                                    </p:anim>
                                    <p:anim calcmode="lin" valueType="num">
                                      <p:cBhvr additive="base">
                                        <p:cTn id="48" dur="1250" fill="hold"/>
                                        <p:tgtEl>
                                          <p:spTgt spid="47"/>
                                        </p:tgtEl>
                                        <p:attrNameLst>
                                          <p:attrName>ppt_y</p:attrName>
                                        </p:attrNameLst>
                                      </p:cBhvr>
                                      <p:tavLst>
                                        <p:tav tm="0">
                                          <p:val>
                                            <p:strVal val="#ppt_y"/>
                                          </p:val>
                                        </p:tav>
                                        <p:tav tm="100000">
                                          <p:val>
                                            <p:strVal val="#ppt_y"/>
                                          </p:val>
                                        </p:tav>
                                      </p:tavLst>
                                    </p:anim>
                                  </p:childTnLst>
                                </p:cTn>
                              </p:par>
                              <p:par>
                                <p:cTn id="49" presetID="2" presetClass="entr" presetSubtype="8" decel="33333" fill="hold" grpId="0" nodeType="withEffect">
                                  <p:stCondLst>
                                    <p:cond delay="125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1250" fill="hold"/>
                                        <p:tgtEl>
                                          <p:spTgt spid="48"/>
                                        </p:tgtEl>
                                        <p:attrNameLst>
                                          <p:attrName>ppt_x</p:attrName>
                                        </p:attrNameLst>
                                      </p:cBhvr>
                                      <p:tavLst>
                                        <p:tav tm="0">
                                          <p:val>
                                            <p:strVal val="0-#ppt_w/2"/>
                                          </p:val>
                                        </p:tav>
                                        <p:tav tm="100000">
                                          <p:val>
                                            <p:strVal val="#ppt_x"/>
                                          </p:val>
                                        </p:tav>
                                      </p:tavLst>
                                    </p:anim>
                                    <p:anim calcmode="lin" valueType="num">
                                      <p:cBhvr additive="base">
                                        <p:cTn id="52" dur="1250" fill="hold"/>
                                        <p:tgtEl>
                                          <p:spTgt spid="48"/>
                                        </p:tgtEl>
                                        <p:attrNameLst>
                                          <p:attrName>ppt_y</p:attrName>
                                        </p:attrNameLst>
                                      </p:cBhvr>
                                      <p:tavLst>
                                        <p:tav tm="0">
                                          <p:val>
                                            <p:strVal val="#ppt_y"/>
                                          </p:val>
                                        </p:tav>
                                        <p:tav tm="100000">
                                          <p:val>
                                            <p:strVal val="#ppt_y"/>
                                          </p:val>
                                        </p:tav>
                                      </p:tavLst>
                                    </p:anim>
                                  </p:childTnLst>
                                </p:cTn>
                              </p:par>
                              <p:par>
                                <p:cTn id="53" presetID="2" presetClass="entr" presetSubtype="8" decel="33333" fill="hold" grpId="0" nodeType="withEffect">
                                  <p:stCondLst>
                                    <p:cond delay="125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1250" fill="hold"/>
                                        <p:tgtEl>
                                          <p:spTgt spid="49"/>
                                        </p:tgtEl>
                                        <p:attrNameLst>
                                          <p:attrName>ppt_x</p:attrName>
                                        </p:attrNameLst>
                                      </p:cBhvr>
                                      <p:tavLst>
                                        <p:tav tm="0">
                                          <p:val>
                                            <p:strVal val="0-#ppt_w/2"/>
                                          </p:val>
                                        </p:tav>
                                        <p:tav tm="100000">
                                          <p:val>
                                            <p:strVal val="#ppt_x"/>
                                          </p:val>
                                        </p:tav>
                                      </p:tavLst>
                                    </p:anim>
                                    <p:anim calcmode="lin" valueType="num">
                                      <p:cBhvr additive="base">
                                        <p:cTn id="56" dur="1250" fill="hold"/>
                                        <p:tgtEl>
                                          <p:spTgt spid="49"/>
                                        </p:tgtEl>
                                        <p:attrNameLst>
                                          <p:attrName>ppt_y</p:attrName>
                                        </p:attrNameLst>
                                      </p:cBhvr>
                                      <p:tavLst>
                                        <p:tav tm="0">
                                          <p:val>
                                            <p:strVal val="#ppt_y"/>
                                          </p:val>
                                        </p:tav>
                                        <p:tav tm="100000">
                                          <p:val>
                                            <p:strVal val="#ppt_y"/>
                                          </p:val>
                                        </p:tav>
                                      </p:tavLst>
                                    </p:anim>
                                  </p:childTnLst>
                                </p:cTn>
                              </p:par>
                              <p:par>
                                <p:cTn id="57" presetID="2" presetClass="entr" presetSubtype="8" decel="33333" fill="hold" grpId="0" nodeType="withEffect">
                                  <p:stCondLst>
                                    <p:cond delay="125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1250" fill="hold"/>
                                        <p:tgtEl>
                                          <p:spTgt spid="50"/>
                                        </p:tgtEl>
                                        <p:attrNameLst>
                                          <p:attrName>ppt_x</p:attrName>
                                        </p:attrNameLst>
                                      </p:cBhvr>
                                      <p:tavLst>
                                        <p:tav tm="0">
                                          <p:val>
                                            <p:strVal val="0-#ppt_w/2"/>
                                          </p:val>
                                        </p:tav>
                                        <p:tav tm="100000">
                                          <p:val>
                                            <p:strVal val="#ppt_x"/>
                                          </p:val>
                                        </p:tav>
                                      </p:tavLst>
                                    </p:anim>
                                    <p:anim calcmode="lin" valueType="num">
                                      <p:cBhvr additive="base">
                                        <p:cTn id="60" dur="1250" fill="hold"/>
                                        <p:tgtEl>
                                          <p:spTgt spid="50"/>
                                        </p:tgtEl>
                                        <p:attrNameLst>
                                          <p:attrName>ppt_y</p:attrName>
                                        </p:attrNameLst>
                                      </p:cBhvr>
                                      <p:tavLst>
                                        <p:tav tm="0">
                                          <p:val>
                                            <p:strVal val="#ppt_y"/>
                                          </p:val>
                                        </p:tav>
                                        <p:tav tm="100000">
                                          <p:val>
                                            <p:strVal val="#ppt_y"/>
                                          </p:val>
                                        </p:tav>
                                      </p:tavLst>
                                    </p:anim>
                                  </p:childTnLst>
                                </p:cTn>
                              </p:par>
                              <p:par>
                                <p:cTn id="61" presetID="2" presetClass="entr" presetSubtype="8" decel="33333" fill="hold" grpId="0" nodeType="withEffect">
                                  <p:stCondLst>
                                    <p:cond delay="125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1250" fill="hold"/>
                                        <p:tgtEl>
                                          <p:spTgt spid="51"/>
                                        </p:tgtEl>
                                        <p:attrNameLst>
                                          <p:attrName>ppt_x</p:attrName>
                                        </p:attrNameLst>
                                      </p:cBhvr>
                                      <p:tavLst>
                                        <p:tav tm="0">
                                          <p:val>
                                            <p:strVal val="0-#ppt_w/2"/>
                                          </p:val>
                                        </p:tav>
                                        <p:tav tm="100000">
                                          <p:val>
                                            <p:strVal val="#ppt_x"/>
                                          </p:val>
                                        </p:tav>
                                      </p:tavLst>
                                    </p:anim>
                                    <p:anim calcmode="lin" valueType="num">
                                      <p:cBhvr additive="base">
                                        <p:cTn id="64" dur="1250" fill="hold"/>
                                        <p:tgtEl>
                                          <p:spTgt spid="51"/>
                                        </p:tgtEl>
                                        <p:attrNameLst>
                                          <p:attrName>ppt_y</p:attrName>
                                        </p:attrNameLst>
                                      </p:cBhvr>
                                      <p:tavLst>
                                        <p:tav tm="0">
                                          <p:val>
                                            <p:strVal val="#ppt_y"/>
                                          </p:val>
                                        </p:tav>
                                        <p:tav tm="100000">
                                          <p:val>
                                            <p:strVal val="#ppt_y"/>
                                          </p:val>
                                        </p:tav>
                                      </p:tavLst>
                                    </p:anim>
                                  </p:childTnLst>
                                </p:cTn>
                              </p:par>
                              <p:par>
                                <p:cTn id="65" presetID="2" presetClass="entr" presetSubtype="8" decel="33333" fill="hold" grpId="0" nodeType="withEffect">
                                  <p:stCondLst>
                                    <p:cond delay="125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1250" fill="hold"/>
                                        <p:tgtEl>
                                          <p:spTgt spid="52"/>
                                        </p:tgtEl>
                                        <p:attrNameLst>
                                          <p:attrName>ppt_x</p:attrName>
                                        </p:attrNameLst>
                                      </p:cBhvr>
                                      <p:tavLst>
                                        <p:tav tm="0">
                                          <p:val>
                                            <p:strVal val="0-#ppt_w/2"/>
                                          </p:val>
                                        </p:tav>
                                        <p:tav tm="100000">
                                          <p:val>
                                            <p:strVal val="#ppt_x"/>
                                          </p:val>
                                        </p:tav>
                                      </p:tavLst>
                                    </p:anim>
                                    <p:anim calcmode="lin" valueType="num">
                                      <p:cBhvr additive="base">
                                        <p:cTn id="68" dur="1250" fill="hold"/>
                                        <p:tgtEl>
                                          <p:spTgt spid="52"/>
                                        </p:tgtEl>
                                        <p:attrNameLst>
                                          <p:attrName>ppt_y</p:attrName>
                                        </p:attrNameLst>
                                      </p:cBhvr>
                                      <p:tavLst>
                                        <p:tav tm="0">
                                          <p:val>
                                            <p:strVal val="#ppt_y"/>
                                          </p:val>
                                        </p:tav>
                                        <p:tav tm="100000">
                                          <p:val>
                                            <p:strVal val="#ppt_y"/>
                                          </p:val>
                                        </p:tav>
                                      </p:tavLst>
                                    </p:anim>
                                  </p:childTnLst>
                                </p:cTn>
                              </p:par>
                              <p:par>
                                <p:cTn id="69" presetID="2" presetClass="entr" presetSubtype="8" decel="33333" fill="hold" grpId="0" nodeType="withEffect">
                                  <p:stCondLst>
                                    <p:cond delay="125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1250" fill="hold"/>
                                        <p:tgtEl>
                                          <p:spTgt spid="53"/>
                                        </p:tgtEl>
                                        <p:attrNameLst>
                                          <p:attrName>ppt_x</p:attrName>
                                        </p:attrNameLst>
                                      </p:cBhvr>
                                      <p:tavLst>
                                        <p:tav tm="0">
                                          <p:val>
                                            <p:strVal val="0-#ppt_w/2"/>
                                          </p:val>
                                        </p:tav>
                                        <p:tav tm="100000">
                                          <p:val>
                                            <p:strVal val="#ppt_x"/>
                                          </p:val>
                                        </p:tav>
                                      </p:tavLst>
                                    </p:anim>
                                    <p:anim calcmode="lin" valueType="num">
                                      <p:cBhvr additive="base">
                                        <p:cTn id="72" dur="1250" fill="hold"/>
                                        <p:tgtEl>
                                          <p:spTgt spid="53"/>
                                        </p:tgtEl>
                                        <p:attrNameLst>
                                          <p:attrName>ppt_y</p:attrName>
                                        </p:attrNameLst>
                                      </p:cBhvr>
                                      <p:tavLst>
                                        <p:tav tm="0">
                                          <p:val>
                                            <p:strVal val="#ppt_y"/>
                                          </p:val>
                                        </p:tav>
                                        <p:tav tm="100000">
                                          <p:val>
                                            <p:strVal val="#ppt_y"/>
                                          </p:val>
                                        </p:tav>
                                      </p:tavLst>
                                    </p:anim>
                                  </p:childTnLst>
                                </p:cTn>
                              </p:par>
                              <p:par>
                                <p:cTn id="73" presetID="2" presetClass="entr" presetSubtype="8" decel="33333" fill="hold" grpId="0" nodeType="withEffect">
                                  <p:stCondLst>
                                    <p:cond delay="1250"/>
                                  </p:stCondLst>
                                  <p:childTnLst>
                                    <p:set>
                                      <p:cBhvr>
                                        <p:cTn id="74" dur="1" fill="hold">
                                          <p:stCondLst>
                                            <p:cond delay="0"/>
                                          </p:stCondLst>
                                        </p:cTn>
                                        <p:tgtEl>
                                          <p:spTgt spid="54"/>
                                        </p:tgtEl>
                                        <p:attrNameLst>
                                          <p:attrName>style.visibility</p:attrName>
                                        </p:attrNameLst>
                                      </p:cBhvr>
                                      <p:to>
                                        <p:strVal val="visible"/>
                                      </p:to>
                                    </p:set>
                                    <p:anim calcmode="lin" valueType="num">
                                      <p:cBhvr additive="base">
                                        <p:cTn id="75" dur="1250" fill="hold"/>
                                        <p:tgtEl>
                                          <p:spTgt spid="54"/>
                                        </p:tgtEl>
                                        <p:attrNameLst>
                                          <p:attrName>ppt_x</p:attrName>
                                        </p:attrNameLst>
                                      </p:cBhvr>
                                      <p:tavLst>
                                        <p:tav tm="0">
                                          <p:val>
                                            <p:strVal val="0-#ppt_w/2"/>
                                          </p:val>
                                        </p:tav>
                                        <p:tav tm="100000">
                                          <p:val>
                                            <p:strVal val="#ppt_x"/>
                                          </p:val>
                                        </p:tav>
                                      </p:tavLst>
                                    </p:anim>
                                    <p:anim calcmode="lin" valueType="num">
                                      <p:cBhvr additive="base">
                                        <p:cTn id="76" dur="1250" fill="hold"/>
                                        <p:tgtEl>
                                          <p:spTgt spid="54"/>
                                        </p:tgtEl>
                                        <p:attrNameLst>
                                          <p:attrName>ppt_y</p:attrName>
                                        </p:attrNameLst>
                                      </p:cBhvr>
                                      <p:tavLst>
                                        <p:tav tm="0">
                                          <p:val>
                                            <p:strVal val="#ppt_y"/>
                                          </p:val>
                                        </p:tav>
                                        <p:tav tm="100000">
                                          <p:val>
                                            <p:strVal val="#ppt_y"/>
                                          </p:val>
                                        </p:tav>
                                      </p:tavLst>
                                    </p:anim>
                                  </p:childTnLst>
                                </p:cTn>
                              </p:par>
                              <p:par>
                                <p:cTn id="77" presetID="2" presetClass="entr" presetSubtype="8" decel="33333" fill="hold" grpId="0" nodeType="withEffect">
                                  <p:stCondLst>
                                    <p:cond delay="1250"/>
                                  </p:stCondLst>
                                  <p:childTnLst>
                                    <p:set>
                                      <p:cBhvr>
                                        <p:cTn id="78" dur="1" fill="hold">
                                          <p:stCondLst>
                                            <p:cond delay="0"/>
                                          </p:stCondLst>
                                        </p:cTn>
                                        <p:tgtEl>
                                          <p:spTgt spid="55"/>
                                        </p:tgtEl>
                                        <p:attrNameLst>
                                          <p:attrName>style.visibility</p:attrName>
                                        </p:attrNameLst>
                                      </p:cBhvr>
                                      <p:to>
                                        <p:strVal val="visible"/>
                                      </p:to>
                                    </p:set>
                                    <p:anim calcmode="lin" valueType="num">
                                      <p:cBhvr additive="base">
                                        <p:cTn id="79" dur="1250" fill="hold"/>
                                        <p:tgtEl>
                                          <p:spTgt spid="55"/>
                                        </p:tgtEl>
                                        <p:attrNameLst>
                                          <p:attrName>ppt_x</p:attrName>
                                        </p:attrNameLst>
                                      </p:cBhvr>
                                      <p:tavLst>
                                        <p:tav tm="0">
                                          <p:val>
                                            <p:strVal val="0-#ppt_w/2"/>
                                          </p:val>
                                        </p:tav>
                                        <p:tav tm="100000">
                                          <p:val>
                                            <p:strVal val="#ppt_x"/>
                                          </p:val>
                                        </p:tav>
                                      </p:tavLst>
                                    </p:anim>
                                    <p:anim calcmode="lin" valueType="num">
                                      <p:cBhvr additive="base">
                                        <p:cTn id="80" dur="1250" fill="hold"/>
                                        <p:tgtEl>
                                          <p:spTgt spid="55"/>
                                        </p:tgtEl>
                                        <p:attrNameLst>
                                          <p:attrName>ppt_y</p:attrName>
                                        </p:attrNameLst>
                                      </p:cBhvr>
                                      <p:tavLst>
                                        <p:tav tm="0">
                                          <p:val>
                                            <p:strVal val="#ppt_y"/>
                                          </p:val>
                                        </p:tav>
                                        <p:tav tm="100000">
                                          <p:val>
                                            <p:strVal val="#ppt_y"/>
                                          </p:val>
                                        </p:tav>
                                      </p:tavLst>
                                    </p:anim>
                                  </p:childTnLst>
                                </p:cTn>
                              </p:par>
                              <p:par>
                                <p:cTn id="81" presetID="2" presetClass="entr" presetSubtype="8" decel="33333" fill="hold" grpId="0" nodeType="withEffect">
                                  <p:stCondLst>
                                    <p:cond delay="1250"/>
                                  </p:stCondLst>
                                  <p:childTnLst>
                                    <p:set>
                                      <p:cBhvr>
                                        <p:cTn id="82" dur="1" fill="hold">
                                          <p:stCondLst>
                                            <p:cond delay="0"/>
                                          </p:stCondLst>
                                        </p:cTn>
                                        <p:tgtEl>
                                          <p:spTgt spid="57"/>
                                        </p:tgtEl>
                                        <p:attrNameLst>
                                          <p:attrName>style.visibility</p:attrName>
                                        </p:attrNameLst>
                                      </p:cBhvr>
                                      <p:to>
                                        <p:strVal val="visible"/>
                                      </p:to>
                                    </p:set>
                                    <p:anim calcmode="lin" valueType="num">
                                      <p:cBhvr additive="base">
                                        <p:cTn id="83" dur="1250" fill="hold"/>
                                        <p:tgtEl>
                                          <p:spTgt spid="57"/>
                                        </p:tgtEl>
                                        <p:attrNameLst>
                                          <p:attrName>ppt_x</p:attrName>
                                        </p:attrNameLst>
                                      </p:cBhvr>
                                      <p:tavLst>
                                        <p:tav tm="0">
                                          <p:val>
                                            <p:strVal val="0-#ppt_w/2"/>
                                          </p:val>
                                        </p:tav>
                                        <p:tav tm="100000">
                                          <p:val>
                                            <p:strVal val="#ppt_x"/>
                                          </p:val>
                                        </p:tav>
                                      </p:tavLst>
                                    </p:anim>
                                    <p:anim calcmode="lin" valueType="num">
                                      <p:cBhvr additive="base">
                                        <p:cTn id="84" dur="1250" fill="hold"/>
                                        <p:tgtEl>
                                          <p:spTgt spid="57"/>
                                        </p:tgtEl>
                                        <p:attrNameLst>
                                          <p:attrName>ppt_y</p:attrName>
                                        </p:attrNameLst>
                                      </p:cBhvr>
                                      <p:tavLst>
                                        <p:tav tm="0">
                                          <p:val>
                                            <p:strVal val="#ppt_y"/>
                                          </p:val>
                                        </p:tav>
                                        <p:tav tm="100000">
                                          <p:val>
                                            <p:strVal val="#ppt_y"/>
                                          </p:val>
                                        </p:tav>
                                      </p:tavLst>
                                    </p:anim>
                                  </p:childTnLst>
                                </p:cTn>
                              </p:par>
                              <p:par>
                                <p:cTn id="85" presetID="2" presetClass="entr" presetSubtype="8" decel="33333" fill="hold" grpId="0" nodeType="withEffect">
                                  <p:stCondLst>
                                    <p:cond delay="1250"/>
                                  </p:stCondLst>
                                  <p:childTnLst>
                                    <p:set>
                                      <p:cBhvr>
                                        <p:cTn id="86" dur="1" fill="hold">
                                          <p:stCondLst>
                                            <p:cond delay="0"/>
                                          </p:stCondLst>
                                        </p:cTn>
                                        <p:tgtEl>
                                          <p:spTgt spid="61"/>
                                        </p:tgtEl>
                                        <p:attrNameLst>
                                          <p:attrName>style.visibility</p:attrName>
                                        </p:attrNameLst>
                                      </p:cBhvr>
                                      <p:to>
                                        <p:strVal val="visible"/>
                                      </p:to>
                                    </p:set>
                                    <p:anim calcmode="lin" valueType="num">
                                      <p:cBhvr additive="base">
                                        <p:cTn id="87" dur="1250" fill="hold"/>
                                        <p:tgtEl>
                                          <p:spTgt spid="61"/>
                                        </p:tgtEl>
                                        <p:attrNameLst>
                                          <p:attrName>ppt_x</p:attrName>
                                        </p:attrNameLst>
                                      </p:cBhvr>
                                      <p:tavLst>
                                        <p:tav tm="0">
                                          <p:val>
                                            <p:strVal val="0-#ppt_w/2"/>
                                          </p:val>
                                        </p:tav>
                                        <p:tav tm="100000">
                                          <p:val>
                                            <p:strVal val="#ppt_x"/>
                                          </p:val>
                                        </p:tav>
                                      </p:tavLst>
                                    </p:anim>
                                    <p:anim calcmode="lin" valueType="num">
                                      <p:cBhvr additive="base">
                                        <p:cTn id="88" dur="1250" fill="hold"/>
                                        <p:tgtEl>
                                          <p:spTgt spid="61"/>
                                        </p:tgtEl>
                                        <p:attrNameLst>
                                          <p:attrName>ppt_y</p:attrName>
                                        </p:attrNameLst>
                                      </p:cBhvr>
                                      <p:tavLst>
                                        <p:tav tm="0">
                                          <p:val>
                                            <p:strVal val="#ppt_y"/>
                                          </p:val>
                                        </p:tav>
                                        <p:tav tm="100000">
                                          <p:val>
                                            <p:strVal val="#ppt_y"/>
                                          </p:val>
                                        </p:tav>
                                      </p:tavLst>
                                    </p:anim>
                                  </p:childTnLst>
                                </p:cTn>
                              </p:par>
                              <p:par>
                                <p:cTn id="89" presetID="2" presetClass="entr" presetSubtype="8" decel="33333" fill="hold" grpId="0" nodeType="withEffect">
                                  <p:stCondLst>
                                    <p:cond delay="125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1250" fill="hold"/>
                                        <p:tgtEl>
                                          <p:spTgt spid="62"/>
                                        </p:tgtEl>
                                        <p:attrNameLst>
                                          <p:attrName>ppt_x</p:attrName>
                                        </p:attrNameLst>
                                      </p:cBhvr>
                                      <p:tavLst>
                                        <p:tav tm="0">
                                          <p:val>
                                            <p:strVal val="0-#ppt_w/2"/>
                                          </p:val>
                                        </p:tav>
                                        <p:tav tm="100000">
                                          <p:val>
                                            <p:strVal val="#ppt_x"/>
                                          </p:val>
                                        </p:tav>
                                      </p:tavLst>
                                    </p:anim>
                                    <p:anim calcmode="lin" valueType="num">
                                      <p:cBhvr additive="base">
                                        <p:cTn id="92" dur="1250" fill="hold"/>
                                        <p:tgtEl>
                                          <p:spTgt spid="62"/>
                                        </p:tgtEl>
                                        <p:attrNameLst>
                                          <p:attrName>ppt_y</p:attrName>
                                        </p:attrNameLst>
                                      </p:cBhvr>
                                      <p:tavLst>
                                        <p:tav tm="0">
                                          <p:val>
                                            <p:strVal val="#ppt_y"/>
                                          </p:val>
                                        </p:tav>
                                        <p:tav tm="100000">
                                          <p:val>
                                            <p:strVal val="#ppt_y"/>
                                          </p:val>
                                        </p:tav>
                                      </p:tavLst>
                                    </p:anim>
                                  </p:childTnLst>
                                </p:cTn>
                              </p:par>
                              <p:par>
                                <p:cTn id="93" presetID="2" presetClass="entr" presetSubtype="8" decel="33333" fill="hold" grpId="0" nodeType="withEffect">
                                  <p:stCondLst>
                                    <p:cond delay="1250"/>
                                  </p:stCondLst>
                                  <p:childTnLst>
                                    <p:set>
                                      <p:cBhvr>
                                        <p:cTn id="94" dur="1" fill="hold">
                                          <p:stCondLst>
                                            <p:cond delay="0"/>
                                          </p:stCondLst>
                                        </p:cTn>
                                        <p:tgtEl>
                                          <p:spTgt spid="63"/>
                                        </p:tgtEl>
                                        <p:attrNameLst>
                                          <p:attrName>style.visibility</p:attrName>
                                        </p:attrNameLst>
                                      </p:cBhvr>
                                      <p:to>
                                        <p:strVal val="visible"/>
                                      </p:to>
                                    </p:set>
                                    <p:anim calcmode="lin" valueType="num">
                                      <p:cBhvr additive="base">
                                        <p:cTn id="95" dur="1250" fill="hold"/>
                                        <p:tgtEl>
                                          <p:spTgt spid="63"/>
                                        </p:tgtEl>
                                        <p:attrNameLst>
                                          <p:attrName>ppt_x</p:attrName>
                                        </p:attrNameLst>
                                      </p:cBhvr>
                                      <p:tavLst>
                                        <p:tav tm="0">
                                          <p:val>
                                            <p:strVal val="0-#ppt_w/2"/>
                                          </p:val>
                                        </p:tav>
                                        <p:tav tm="100000">
                                          <p:val>
                                            <p:strVal val="#ppt_x"/>
                                          </p:val>
                                        </p:tav>
                                      </p:tavLst>
                                    </p:anim>
                                    <p:anim calcmode="lin" valueType="num">
                                      <p:cBhvr additive="base">
                                        <p:cTn id="96" dur="1250" fill="hold"/>
                                        <p:tgtEl>
                                          <p:spTgt spid="63"/>
                                        </p:tgtEl>
                                        <p:attrNameLst>
                                          <p:attrName>ppt_y</p:attrName>
                                        </p:attrNameLst>
                                      </p:cBhvr>
                                      <p:tavLst>
                                        <p:tav tm="0">
                                          <p:val>
                                            <p:strVal val="#ppt_y"/>
                                          </p:val>
                                        </p:tav>
                                        <p:tav tm="100000">
                                          <p:val>
                                            <p:strVal val="#ppt_y"/>
                                          </p:val>
                                        </p:tav>
                                      </p:tavLst>
                                    </p:anim>
                                  </p:childTnLst>
                                </p:cTn>
                              </p:par>
                              <p:par>
                                <p:cTn id="97" presetID="2" presetClass="entr" presetSubtype="8" decel="33333" fill="hold" grpId="0" nodeType="withEffect">
                                  <p:stCondLst>
                                    <p:cond delay="1250"/>
                                  </p:stCondLst>
                                  <p:childTnLst>
                                    <p:set>
                                      <p:cBhvr>
                                        <p:cTn id="98" dur="1" fill="hold">
                                          <p:stCondLst>
                                            <p:cond delay="0"/>
                                          </p:stCondLst>
                                        </p:cTn>
                                        <p:tgtEl>
                                          <p:spTgt spid="64"/>
                                        </p:tgtEl>
                                        <p:attrNameLst>
                                          <p:attrName>style.visibility</p:attrName>
                                        </p:attrNameLst>
                                      </p:cBhvr>
                                      <p:to>
                                        <p:strVal val="visible"/>
                                      </p:to>
                                    </p:set>
                                    <p:anim calcmode="lin" valueType="num">
                                      <p:cBhvr additive="base">
                                        <p:cTn id="99" dur="1250" fill="hold"/>
                                        <p:tgtEl>
                                          <p:spTgt spid="64"/>
                                        </p:tgtEl>
                                        <p:attrNameLst>
                                          <p:attrName>ppt_x</p:attrName>
                                        </p:attrNameLst>
                                      </p:cBhvr>
                                      <p:tavLst>
                                        <p:tav tm="0">
                                          <p:val>
                                            <p:strVal val="0-#ppt_w/2"/>
                                          </p:val>
                                        </p:tav>
                                        <p:tav tm="100000">
                                          <p:val>
                                            <p:strVal val="#ppt_x"/>
                                          </p:val>
                                        </p:tav>
                                      </p:tavLst>
                                    </p:anim>
                                    <p:anim calcmode="lin" valueType="num">
                                      <p:cBhvr additive="base">
                                        <p:cTn id="100" dur="1250" fill="hold"/>
                                        <p:tgtEl>
                                          <p:spTgt spid="64"/>
                                        </p:tgtEl>
                                        <p:attrNameLst>
                                          <p:attrName>ppt_y</p:attrName>
                                        </p:attrNameLst>
                                      </p:cBhvr>
                                      <p:tavLst>
                                        <p:tav tm="0">
                                          <p:val>
                                            <p:strVal val="#ppt_y"/>
                                          </p:val>
                                        </p:tav>
                                        <p:tav tm="100000">
                                          <p:val>
                                            <p:strVal val="#ppt_y"/>
                                          </p:val>
                                        </p:tav>
                                      </p:tavLst>
                                    </p:anim>
                                  </p:childTnLst>
                                </p:cTn>
                              </p:par>
                              <p:par>
                                <p:cTn id="101" presetID="2" presetClass="entr" presetSubtype="8" decel="33333" fill="hold" grpId="0" nodeType="withEffect">
                                  <p:stCondLst>
                                    <p:cond delay="125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1250" fill="hold"/>
                                        <p:tgtEl>
                                          <p:spTgt spid="65"/>
                                        </p:tgtEl>
                                        <p:attrNameLst>
                                          <p:attrName>ppt_x</p:attrName>
                                        </p:attrNameLst>
                                      </p:cBhvr>
                                      <p:tavLst>
                                        <p:tav tm="0">
                                          <p:val>
                                            <p:strVal val="0-#ppt_w/2"/>
                                          </p:val>
                                        </p:tav>
                                        <p:tav tm="100000">
                                          <p:val>
                                            <p:strVal val="#ppt_x"/>
                                          </p:val>
                                        </p:tav>
                                      </p:tavLst>
                                    </p:anim>
                                    <p:anim calcmode="lin" valueType="num">
                                      <p:cBhvr additive="base">
                                        <p:cTn id="104" dur="1250" fill="hold"/>
                                        <p:tgtEl>
                                          <p:spTgt spid="65"/>
                                        </p:tgtEl>
                                        <p:attrNameLst>
                                          <p:attrName>ppt_y</p:attrName>
                                        </p:attrNameLst>
                                      </p:cBhvr>
                                      <p:tavLst>
                                        <p:tav tm="0">
                                          <p:val>
                                            <p:strVal val="#ppt_y"/>
                                          </p:val>
                                        </p:tav>
                                        <p:tav tm="100000">
                                          <p:val>
                                            <p:strVal val="#ppt_y"/>
                                          </p:val>
                                        </p:tav>
                                      </p:tavLst>
                                    </p:anim>
                                  </p:childTnLst>
                                </p:cTn>
                              </p:par>
                              <p:par>
                                <p:cTn id="105" presetID="2" presetClass="entr" presetSubtype="8" decel="33333" fill="hold" grpId="0" nodeType="withEffect">
                                  <p:stCondLst>
                                    <p:cond delay="125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1250" fill="hold"/>
                                        <p:tgtEl>
                                          <p:spTgt spid="66"/>
                                        </p:tgtEl>
                                        <p:attrNameLst>
                                          <p:attrName>ppt_x</p:attrName>
                                        </p:attrNameLst>
                                      </p:cBhvr>
                                      <p:tavLst>
                                        <p:tav tm="0">
                                          <p:val>
                                            <p:strVal val="0-#ppt_w/2"/>
                                          </p:val>
                                        </p:tav>
                                        <p:tav tm="100000">
                                          <p:val>
                                            <p:strVal val="#ppt_x"/>
                                          </p:val>
                                        </p:tav>
                                      </p:tavLst>
                                    </p:anim>
                                    <p:anim calcmode="lin" valueType="num">
                                      <p:cBhvr additive="base">
                                        <p:cTn id="108" dur="1250" fill="hold"/>
                                        <p:tgtEl>
                                          <p:spTgt spid="66"/>
                                        </p:tgtEl>
                                        <p:attrNameLst>
                                          <p:attrName>ppt_y</p:attrName>
                                        </p:attrNameLst>
                                      </p:cBhvr>
                                      <p:tavLst>
                                        <p:tav tm="0">
                                          <p:val>
                                            <p:strVal val="#ppt_y"/>
                                          </p:val>
                                        </p:tav>
                                        <p:tav tm="100000">
                                          <p:val>
                                            <p:strVal val="#ppt_y"/>
                                          </p:val>
                                        </p:tav>
                                      </p:tavLst>
                                    </p:anim>
                                  </p:childTnLst>
                                </p:cTn>
                              </p:par>
                              <p:par>
                                <p:cTn id="109" presetID="2" presetClass="entr" presetSubtype="8" decel="33333" fill="hold" grpId="0" nodeType="withEffect">
                                  <p:stCondLst>
                                    <p:cond delay="1250"/>
                                  </p:stCondLst>
                                  <p:childTnLst>
                                    <p:set>
                                      <p:cBhvr>
                                        <p:cTn id="110" dur="1" fill="hold">
                                          <p:stCondLst>
                                            <p:cond delay="0"/>
                                          </p:stCondLst>
                                        </p:cTn>
                                        <p:tgtEl>
                                          <p:spTgt spid="67"/>
                                        </p:tgtEl>
                                        <p:attrNameLst>
                                          <p:attrName>style.visibility</p:attrName>
                                        </p:attrNameLst>
                                      </p:cBhvr>
                                      <p:to>
                                        <p:strVal val="visible"/>
                                      </p:to>
                                    </p:set>
                                    <p:anim calcmode="lin" valueType="num">
                                      <p:cBhvr additive="base">
                                        <p:cTn id="111" dur="1250" fill="hold"/>
                                        <p:tgtEl>
                                          <p:spTgt spid="67"/>
                                        </p:tgtEl>
                                        <p:attrNameLst>
                                          <p:attrName>ppt_x</p:attrName>
                                        </p:attrNameLst>
                                      </p:cBhvr>
                                      <p:tavLst>
                                        <p:tav tm="0">
                                          <p:val>
                                            <p:strVal val="0-#ppt_w/2"/>
                                          </p:val>
                                        </p:tav>
                                        <p:tav tm="100000">
                                          <p:val>
                                            <p:strVal val="#ppt_x"/>
                                          </p:val>
                                        </p:tav>
                                      </p:tavLst>
                                    </p:anim>
                                    <p:anim calcmode="lin" valueType="num">
                                      <p:cBhvr additive="base">
                                        <p:cTn id="112" dur="1250" fill="hold"/>
                                        <p:tgtEl>
                                          <p:spTgt spid="67"/>
                                        </p:tgtEl>
                                        <p:attrNameLst>
                                          <p:attrName>ppt_y</p:attrName>
                                        </p:attrNameLst>
                                      </p:cBhvr>
                                      <p:tavLst>
                                        <p:tav tm="0">
                                          <p:val>
                                            <p:strVal val="#ppt_y"/>
                                          </p:val>
                                        </p:tav>
                                        <p:tav tm="100000">
                                          <p:val>
                                            <p:strVal val="#ppt_y"/>
                                          </p:val>
                                        </p:tav>
                                      </p:tavLst>
                                    </p:anim>
                                  </p:childTnLst>
                                </p:cTn>
                              </p:par>
                              <p:par>
                                <p:cTn id="113" presetID="2" presetClass="entr" presetSubtype="8" decel="33333" fill="hold" grpId="0" nodeType="withEffect">
                                  <p:stCondLst>
                                    <p:cond delay="1250"/>
                                  </p:stCondLst>
                                  <p:childTnLst>
                                    <p:set>
                                      <p:cBhvr>
                                        <p:cTn id="114" dur="1" fill="hold">
                                          <p:stCondLst>
                                            <p:cond delay="0"/>
                                          </p:stCondLst>
                                        </p:cTn>
                                        <p:tgtEl>
                                          <p:spTgt spid="68"/>
                                        </p:tgtEl>
                                        <p:attrNameLst>
                                          <p:attrName>style.visibility</p:attrName>
                                        </p:attrNameLst>
                                      </p:cBhvr>
                                      <p:to>
                                        <p:strVal val="visible"/>
                                      </p:to>
                                    </p:set>
                                    <p:anim calcmode="lin" valueType="num">
                                      <p:cBhvr additive="base">
                                        <p:cTn id="115" dur="1250" fill="hold"/>
                                        <p:tgtEl>
                                          <p:spTgt spid="68"/>
                                        </p:tgtEl>
                                        <p:attrNameLst>
                                          <p:attrName>ppt_x</p:attrName>
                                        </p:attrNameLst>
                                      </p:cBhvr>
                                      <p:tavLst>
                                        <p:tav tm="0">
                                          <p:val>
                                            <p:strVal val="0-#ppt_w/2"/>
                                          </p:val>
                                        </p:tav>
                                        <p:tav tm="100000">
                                          <p:val>
                                            <p:strVal val="#ppt_x"/>
                                          </p:val>
                                        </p:tav>
                                      </p:tavLst>
                                    </p:anim>
                                    <p:anim calcmode="lin" valueType="num">
                                      <p:cBhvr additive="base">
                                        <p:cTn id="116" dur="1250" fill="hold"/>
                                        <p:tgtEl>
                                          <p:spTgt spid="68"/>
                                        </p:tgtEl>
                                        <p:attrNameLst>
                                          <p:attrName>ppt_y</p:attrName>
                                        </p:attrNameLst>
                                      </p:cBhvr>
                                      <p:tavLst>
                                        <p:tav tm="0">
                                          <p:val>
                                            <p:strVal val="#ppt_y"/>
                                          </p:val>
                                        </p:tav>
                                        <p:tav tm="100000">
                                          <p:val>
                                            <p:strVal val="#ppt_y"/>
                                          </p:val>
                                        </p:tav>
                                      </p:tavLst>
                                    </p:anim>
                                  </p:childTnLst>
                                </p:cTn>
                              </p:par>
                              <p:par>
                                <p:cTn id="117" presetID="2" presetClass="entr" presetSubtype="8" decel="33333" fill="hold" grpId="0" nodeType="withEffect">
                                  <p:stCondLst>
                                    <p:cond delay="1250"/>
                                  </p:stCondLst>
                                  <p:childTnLst>
                                    <p:set>
                                      <p:cBhvr>
                                        <p:cTn id="118" dur="1" fill="hold">
                                          <p:stCondLst>
                                            <p:cond delay="0"/>
                                          </p:stCondLst>
                                        </p:cTn>
                                        <p:tgtEl>
                                          <p:spTgt spid="69"/>
                                        </p:tgtEl>
                                        <p:attrNameLst>
                                          <p:attrName>style.visibility</p:attrName>
                                        </p:attrNameLst>
                                      </p:cBhvr>
                                      <p:to>
                                        <p:strVal val="visible"/>
                                      </p:to>
                                    </p:set>
                                    <p:anim calcmode="lin" valueType="num">
                                      <p:cBhvr additive="base">
                                        <p:cTn id="119" dur="1250" fill="hold"/>
                                        <p:tgtEl>
                                          <p:spTgt spid="69"/>
                                        </p:tgtEl>
                                        <p:attrNameLst>
                                          <p:attrName>ppt_x</p:attrName>
                                        </p:attrNameLst>
                                      </p:cBhvr>
                                      <p:tavLst>
                                        <p:tav tm="0">
                                          <p:val>
                                            <p:strVal val="0-#ppt_w/2"/>
                                          </p:val>
                                        </p:tav>
                                        <p:tav tm="100000">
                                          <p:val>
                                            <p:strVal val="#ppt_x"/>
                                          </p:val>
                                        </p:tav>
                                      </p:tavLst>
                                    </p:anim>
                                    <p:anim calcmode="lin" valueType="num">
                                      <p:cBhvr additive="base">
                                        <p:cTn id="120" dur="1250" fill="hold"/>
                                        <p:tgtEl>
                                          <p:spTgt spid="69"/>
                                        </p:tgtEl>
                                        <p:attrNameLst>
                                          <p:attrName>ppt_y</p:attrName>
                                        </p:attrNameLst>
                                      </p:cBhvr>
                                      <p:tavLst>
                                        <p:tav tm="0">
                                          <p:val>
                                            <p:strVal val="#ppt_y"/>
                                          </p:val>
                                        </p:tav>
                                        <p:tav tm="100000">
                                          <p:val>
                                            <p:strVal val="#ppt_y"/>
                                          </p:val>
                                        </p:tav>
                                      </p:tavLst>
                                    </p:anim>
                                  </p:childTnLst>
                                </p:cTn>
                              </p:par>
                              <p:par>
                                <p:cTn id="121" presetID="2" presetClass="entr" presetSubtype="8" decel="33333" fill="hold" grpId="0" nodeType="withEffect">
                                  <p:stCondLst>
                                    <p:cond delay="1250"/>
                                  </p:stCondLst>
                                  <p:childTnLst>
                                    <p:set>
                                      <p:cBhvr>
                                        <p:cTn id="122" dur="1" fill="hold">
                                          <p:stCondLst>
                                            <p:cond delay="0"/>
                                          </p:stCondLst>
                                        </p:cTn>
                                        <p:tgtEl>
                                          <p:spTgt spid="70"/>
                                        </p:tgtEl>
                                        <p:attrNameLst>
                                          <p:attrName>style.visibility</p:attrName>
                                        </p:attrNameLst>
                                      </p:cBhvr>
                                      <p:to>
                                        <p:strVal val="visible"/>
                                      </p:to>
                                    </p:set>
                                    <p:anim calcmode="lin" valueType="num">
                                      <p:cBhvr additive="base">
                                        <p:cTn id="123" dur="1250" fill="hold"/>
                                        <p:tgtEl>
                                          <p:spTgt spid="70"/>
                                        </p:tgtEl>
                                        <p:attrNameLst>
                                          <p:attrName>ppt_x</p:attrName>
                                        </p:attrNameLst>
                                      </p:cBhvr>
                                      <p:tavLst>
                                        <p:tav tm="0">
                                          <p:val>
                                            <p:strVal val="0-#ppt_w/2"/>
                                          </p:val>
                                        </p:tav>
                                        <p:tav tm="100000">
                                          <p:val>
                                            <p:strVal val="#ppt_x"/>
                                          </p:val>
                                        </p:tav>
                                      </p:tavLst>
                                    </p:anim>
                                    <p:anim calcmode="lin" valueType="num">
                                      <p:cBhvr additive="base">
                                        <p:cTn id="124" dur="1250" fill="hold"/>
                                        <p:tgtEl>
                                          <p:spTgt spid="70"/>
                                        </p:tgtEl>
                                        <p:attrNameLst>
                                          <p:attrName>ppt_y</p:attrName>
                                        </p:attrNameLst>
                                      </p:cBhvr>
                                      <p:tavLst>
                                        <p:tav tm="0">
                                          <p:val>
                                            <p:strVal val="#ppt_y"/>
                                          </p:val>
                                        </p:tav>
                                        <p:tav tm="100000">
                                          <p:val>
                                            <p:strVal val="#ppt_y"/>
                                          </p:val>
                                        </p:tav>
                                      </p:tavLst>
                                    </p:anim>
                                  </p:childTnLst>
                                </p:cTn>
                              </p:par>
                              <p:par>
                                <p:cTn id="125" presetID="22" presetClass="entr" presetSubtype="8" fill="hold" nodeType="withEffect">
                                  <p:stCondLst>
                                    <p:cond delay="2000"/>
                                  </p:stCondLst>
                                  <p:childTnLst>
                                    <p:set>
                                      <p:cBhvr>
                                        <p:cTn id="126" dur="1" fill="hold">
                                          <p:stCondLst>
                                            <p:cond delay="0"/>
                                          </p:stCondLst>
                                        </p:cTn>
                                        <p:tgtEl>
                                          <p:spTgt spid="103"/>
                                        </p:tgtEl>
                                        <p:attrNameLst>
                                          <p:attrName>style.visibility</p:attrName>
                                        </p:attrNameLst>
                                      </p:cBhvr>
                                      <p:to>
                                        <p:strVal val="visible"/>
                                      </p:to>
                                    </p:set>
                                    <p:animEffect transition="in" filter="wipe(left)">
                                      <p:cBhvr>
                                        <p:cTn id="127" dur="1000"/>
                                        <p:tgtEl>
                                          <p:spTgt spid="103"/>
                                        </p:tgtEl>
                                      </p:cBhvr>
                                    </p:animEffect>
                                  </p:childTnLst>
                                </p:cTn>
                              </p:par>
                              <p:par>
                                <p:cTn id="128" presetID="22" presetClass="entr" presetSubtype="8" fill="hold" nodeType="withEffect">
                                  <p:stCondLst>
                                    <p:cond delay="2000"/>
                                  </p:stCondLst>
                                  <p:childTnLst>
                                    <p:set>
                                      <p:cBhvr>
                                        <p:cTn id="129" dur="1" fill="hold">
                                          <p:stCondLst>
                                            <p:cond delay="0"/>
                                          </p:stCondLst>
                                        </p:cTn>
                                        <p:tgtEl>
                                          <p:spTgt spid="148"/>
                                        </p:tgtEl>
                                        <p:attrNameLst>
                                          <p:attrName>style.visibility</p:attrName>
                                        </p:attrNameLst>
                                      </p:cBhvr>
                                      <p:to>
                                        <p:strVal val="visible"/>
                                      </p:to>
                                    </p:set>
                                    <p:animEffect transition="in" filter="wipe(left)">
                                      <p:cBhvr>
                                        <p:cTn id="130" dur="1000"/>
                                        <p:tgtEl>
                                          <p:spTgt spid="148"/>
                                        </p:tgtEl>
                                      </p:cBhvr>
                                    </p:animEffect>
                                  </p:childTnLst>
                                </p:cTn>
                              </p:par>
                              <p:par>
                                <p:cTn id="131" presetID="22" presetClass="entr" presetSubtype="8" fill="hold" nodeType="withEffect">
                                  <p:stCondLst>
                                    <p:cond delay="2000"/>
                                  </p:stCondLst>
                                  <p:childTnLst>
                                    <p:set>
                                      <p:cBhvr>
                                        <p:cTn id="132" dur="1" fill="hold">
                                          <p:stCondLst>
                                            <p:cond delay="0"/>
                                          </p:stCondLst>
                                        </p:cTn>
                                        <p:tgtEl>
                                          <p:spTgt spid="83"/>
                                        </p:tgtEl>
                                        <p:attrNameLst>
                                          <p:attrName>style.visibility</p:attrName>
                                        </p:attrNameLst>
                                      </p:cBhvr>
                                      <p:to>
                                        <p:strVal val="visible"/>
                                      </p:to>
                                    </p:set>
                                    <p:animEffect transition="in" filter="wipe(left)">
                                      <p:cBhvr>
                                        <p:cTn id="133" dur="1000"/>
                                        <p:tgtEl>
                                          <p:spTgt spid="83"/>
                                        </p:tgtEl>
                                      </p:cBhvr>
                                    </p:animEffect>
                                  </p:childTnLst>
                                </p:cTn>
                              </p:par>
                              <p:par>
                                <p:cTn id="134" presetID="6" presetClass="entr" presetSubtype="16" fill="hold" nodeType="withEffect">
                                  <p:stCondLst>
                                    <p:cond delay="2500"/>
                                  </p:stCondLst>
                                  <p:childTnLst>
                                    <p:set>
                                      <p:cBhvr>
                                        <p:cTn id="135" dur="1" fill="hold">
                                          <p:stCondLst>
                                            <p:cond delay="0"/>
                                          </p:stCondLst>
                                        </p:cTn>
                                        <p:tgtEl>
                                          <p:spTgt spid="169"/>
                                        </p:tgtEl>
                                        <p:attrNameLst>
                                          <p:attrName>style.visibility</p:attrName>
                                        </p:attrNameLst>
                                      </p:cBhvr>
                                      <p:to>
                                        <p:strVal val="visible"/>
                                      </p:to>
                                    </p:set>
                                    <p:animEffect transition="in" filter="circle(in)">
                                      <p:cBhvr>
                                        <p:cTn id="136" dur="1000"/>
                                        <p:tgtEl>
                                          <p:spTgt spid="169"/>
                                        </p:tgtEl>
                                      </p:cBhvr>
                                    </p:animEffect>
                                  </p:childTnLst>
                                </p:cTn>
                              </p:par>
                              <p:par>
                                <p:cTn id="137" presetID="6" presetClass="entr" presetSubtype="16" fill="hold" nodeType="withEffect">
                                  <p:stCondLst>
                                    <p:cond delay="2500"/>
                                  </p:stCondLst>
                                  <p:childTnLst>
                                    <p:set>
                                      <p:cBhvr>
                                        <p:cTn id="138" dur="1" fill="hold">
                                          <p:stCondLst>
                                            <p:cond delay="0"/>
                                          </p:stCondLst>
                                        </p:cTn>
                                        <p:tgtEl>
                                          <p:spTgt spid="172"/>
                                        </p:tgtEl>
                                        <p:attrNameLst>
                                          <p:attrName>style.visibility</p:attrName>
                                        </p:attrNameLst>
                                      </p:cBhvr>
                                      <p:to>
                                        <p:strVal val="visible"/>
                                      </p:to>
                                    </p:set>
                                    <p:animEffect transition="in" filter="circle(in)">
                                      <p:cBhvr>
                                        <p:cTn id="139" dur="1000"/>
                                        <p:tgtEl>
                                          <p:spTgt spid="172"/>
                                        </p:tgtEl>
                                      </p:cBhvr>
                                    </p:animEffect>
                                  </p:childTnLst>
                                </p:cTn>
                              </p:par>
                              <p:par>
                                <p:cTn id="140" presetID="6" presetClass="entr" presetSubtype="16" fill="hold" nodeType="withEffect">
                                  <p:stCondLst>
                                    <p:cond delay="2500"/>
                                  </p:stCondLst>
                                  <p:childTnLst>
                                    <p:set>
                                      <p:cBhvr>
                                        <p:cTn id="141" dur="1" fill="hold">
                                          <p:stCondLst>
                                            <p:cond delay="0"/>
                                          </p:stCondLst>
                                        </p:cTn>
                                        <p:tgtEl>
                                          <p:spTgt spid="163"/>
                                        </p:tgtEl>
                                        <p:attrNameLst>
                                          <p:attrName>style.visibility</p:attrName>
                                        </p:attrNameLst>
                                      </p:cBhvr>
                                      <p:to>
                                        <p:strVal val="visible"/>
                                      </p:to>
                                    </p:set>
                                    <p:animEffect transition="in" filter="circle(in)">
                                      <p:cBhvr>
                                        <p:cTn id="142" dur="1000"/>
                                        <p:tgtEl>
                                          <p:spTgt spid="163"/>
                                        </p:tgtEl>
                                      </p:cBhvr>
                                    </p:animEffect>
                                  </p:childTnLst>
                                </p:cTn>
                              </p:par>
                              <p:par>
                                <p:cTn id="143" presetID="6" presetClass="entr" presetSubtype="16" fill="hold" nodeType="withEffect">
                                  <p:stCondLst>
                                    <p:cond delay="2500"/>
                                  </p:stCondLst>
                                  <p:childTnLst>
                                    <p:set>
                                      <p:cBhvr>
                                        <p:cTn id="144" dur="1" fill="hold">
                                          <p:stCondLst>
                                            <p:cond delay="0"/>
                                          </p:stCondLst>
                                        </p:cTn>
                                        <p:tgtEl>
                                          <p:spTgt spid="160"/>
                                        </p:tgtEl>
                                        <p:attrNameLst>
                                          <p:attrName>style.visibility</p:attrName>
                                        </p:attrNameLst>
                                      </p:cBhvr>
                                      <p:to>
                                        <p:strVal val="visible"/>
                                      </p:to>
                                    </p:set>
                                    <p:animEffect transition="in" filter="circle(in)">
                                      <p:cBhvr>
                                        <p:cTn id="145" dur="1000"/>
                                        <p:tgtEl>
                                          <p:spTgt spid="160"/>
                                        </p:tgtEl>
                                      </p:cBhvr>
                                    </p:animEffect>
                                  </p:childTnLst>
                                </p:cTn>
                              </p:par>
                              <p:par>
                                <p:cTn id="146" presetID="10" presetClass="entr" presetSubtype="0" fill="hold" grpId="0" nodeType="withEffect">
                                  <p:stCondLst>
                                    <p:cond delay="4000"/>
                                  </p:stCondLst>
                                  <p:childTnLst>
                                    <p:set>
                                      <p:cBhvr>
                                        <p:cTn id="147" dur="1" fill="hold">
                                          <p:stCondLst>
                                            <p:cond delay="0"/>
                                          </p:stCondLst>
                                        </p:cTn>
                                        <p:tgtEl>
                                          <p:spTgt spid="158"/>
                                        </p:tgtEl>
                                        <p:attrNameLst>
                                          <p:attrName>style.visibility</p:attrName>
                                        </p:attrNameLst>
                                      </p:cBhvr>
                                      <p:to>
                                        <p:strVal val="visible"/>
                                      </p:to>
                                    </p:set>
                                    <p:animEffect transition="in" filter="fade">
                                      <p:cBhvr>
                                        <p:cTn id="148" dur="500"/>
                                        <p:tgtEl>
                                          <p:spTgt spid="158"/>
                                        </p:tgtEl>
                                      </p:cBhvr>
                                    </p:animEffect>
                                  </p:childTnLst>
                                </p:cTn>
                              </p:par>
                              <p:par>
                                <p:cTn id="149" presetID="10" presetClass="entr" presetSubtype="0" fill="hold" nodeType="withEffect">
                                  <p:stCondLst>
                                    <p:cond delay="3500"/>
                                  </p:stCondLst>
                                  <p:childTnLst>
                                    <p:set>
                                      <p:cBhvr>
                                        <p:cTn id="150" dur="1" fill="hold">
                                          <p:stCondLst>
                                            <p:cond delay="0"/>
                                          </p:stCondLst>
                                        </p:cTn>
                                        <p:tgtEl>
                                          <p:spTgt spid="155"/>
                                        </p:tgtEl>
                                        <p:attrNameLst>
                                          <p:attrName>style.visibility</p:attrName>
                                        </p:attrNameLst>
                                      </p:cBhvr>
                                      <p:to>
                                        <p:strVal val="visible"/>
                                      </p:to>
                                    </p:set>
                                    <p:animEffect transition="in" filter="fade">
                                      <p:cBhvr>
                                        <p:cTn id="151" dur="1500"/>
                                        <p:tgtEl>
                                          <p:spTgt spid="155"/>
                                        </p:tgtEl>
                                      </p:cBhvr>
                                    </p:animEffect>
                                  </p:childTnLst>
                                </p:cTn>
                              </p:par>
                              <p:par>
                                <p:cTn id="152" presetID="10" presetClass="entr" presetSubtype="0" fill="hold" grpId="0" nodeType="withEffect">
                                  <p:stCondLst>
                                    <p:cond delay="4000"/>
                                  </p:stCondLst>
                                  <p:childTnLst>
                                    <p:set>
                                      <p:cBhvr>
                                        <p:cTn id="153" dur="1" fill="hold">
                                          <p:stCondLst>
                                            <p:cond delay="0"/>
                                          </p:stCondLst>
                                        </p:cTn>
                                        <p:tgtEl>
                                          <p:spTgt spid="159"/>
                                        </p:tgtEl>
                                        <p:attrNameLst>
                                          <p:attrName>style.visibility</p:attrName>
                                        </p:attrNameLst>
                                      </p:cBhvr>
                                      <p:to>
                                        <p:strVal val="visible"/>
                                      </p:to>
                                    </p:set>
                                    <p:animEffect transition="in" filter="fade">
                                      <p:cBhvr>
                                        <p:cTn id="154" dur="1000"/>
                                        <p:tgtEl>
                                          <p:spTgt spid="159"/>
                                        </p:tgtEl>
                                      </p:cBhvr>
                                    </p:animEffect>
                                  </p:childTnLst>
                                </p:cTn>
                              </p:par>
                              <p:par>
                                <p:cTn id="155" presetID="8" presetClass="emph" presetSubtype="0" repeatCount="indefinite" fill="hold" grpId="1" nodeType="withEffect">
                                  <p:stCondLst>
                                    <p:cond delay="4000"/>
                                  </p:stCondLst>
                                  <p:childTnLst>
                                    <p:animRot by="-21600000">
                                      <p:cBhvr>
                                        <p:cTn id="156" dur="20000" fill="hold"/>
                                        <p:tgtEl>
                                          <p:spTgt spid="159"/>
                                        </p:tgtEl>
                                        <p:attrNameLst>
                                          <p:attrName>r</p:attrName>
                                        </p:attrNameLst>
                                      </p:cBhvr>
                                    </p:animRot>
                                  </p:childTnLst>
                                </p:cTn>
                              </p:par>
                              <p:par>
                                <p:cTn id="157" presetID="10" presetClass="entr" presetSubtype="0" fill="hold" grpId="0" nodeType="withEffect">
                                  <p:stCondLst>
                                    <p:cond delay="4500"/>
                                  </p:stCondLst>
                                  <p:childTnLst>
                                    <p:set>
                                      <p:cBhvr>
                                        <p:cTn id="158" dur="1" fill="hold">
                                          <p:stCondLst>
                                            <p:cond delay="0"/>
                                          </p:stCondLst>
                                        </p:cTn>
                                        <p:tgtEl>
                                          <p:spTgt spid="71"/>
                                        </p:tgtEl>
                                        <p:attrNameLst>
                                          <p:attrName>style.visibility</p:attrName>
                                        </p:attrNameLst>
                                      </p:cBhvr>
                                      <p:to>
                                        <p:strVal val="visible"/>
                                      </p:to>
                                    </p:set>
                                    <p:animEffect transition="in" filter="fade">
                                      <p:cBhvr>
                                        <p:cTn id="159" dur="1000"/>
                                        <p:tgtEl>
                                          <p:spTgt spid="71"/>
                                        </p:tgtEl>
                                      </p:cBhvr>
                                    </p:animEffect>
                                  </p:childTnLst>
                                </p:cTn>
                              </p:par>
                              <p:par>
                                <p:cTn id="160" presetID="8" presetClass="emph" presetSubtype="0" repeatCount="indefinite" fill="hold" grpId="1" nodeType="withEffect">
                                  <p:stCondLst>
                                    <p:cond delay="4500"/>
                                  </p:stCondLst>
                                  <p:childTnLst>
                                    <p:animRot by="-21600000">
                                      <p:cBhvr>
                                        <p:cTn id="161" dur="10000" fill="hold"/>
                                        <p:tgtEl>
                                          <p:spTgt spid="71"/>
                                        </p:tgtEl>
                                        <p:attrNameLst>
                                          <p:attrName>r</p:attrName>
                                        </p:attrNameLst>
                                      </p:cBhvr>
                                    </p:animRot>
                                  </p:childTnLst>
                                </p:cTn>
                              </p:par>
                              <p:par>
                                <p:cTn id="162" presetID="2" presetClass="entr" presetSubtype="8" decel="33333" fill="hold" grpId="0" nodeType="withEffect">
                                  <p:stCondLst>
                                    <p:cond delay="1250"/>
                                  </p:stCondLst>
                                  <p:childTnLst>
                                    <p:set>
                                      <p:cBhvr>
                                        <p:cTn id="163" dur="1" fill="hold">
                                          <p:stCondLst>
                                            <p:cond delay="0"/>
                                          </p:stCondLst>
                                        </p:cTn>
                                        <p:tgtEl>
                                          <p:spTgt spid="176"/>
                                        </p:tgtEl>
                                        <p:attrNameLst>
                                          <p:attrName>style.visibility</p:attrName>
                                        </p:attrNameLst>
                                      </p:cBhvr>
                                      <p:to>
                                        <p:strVal val="visible"/>
                                      </p:to>
                                    </p:set>
                                    <p:anim calcmode="lin" valueType="num">
                                      <p:cBhvr additive="base">
                                        <p:cTn id="164" dur="1250" fill="hold"/>
                                        <p:tgtEl>
                                          <p:spTgt spid="176"/>
                                        </p:tgtEl>
                                        <p:attrNameLst>
                                          <p:attrName>ppt_x</p:attrName>
                                        </p:attrNameLst>
                                      </p:cBhvr>
                                      <p:tavLst>
                                        <p:tav tm="0">
                                          <p:val>
                                            <p:strVal val="0-#ppt_w/2"/>
                                          </p:val>
                                        </p:tav>
                                        <p:tav tm="100000">
                                          <p:val>
                                            <p:strVal val="#ppt_x"/>
                                          </p:val>
                                        </p:tav>
                                      </p:tavLst>
                                    </p:anim>
                                    <p:anim calcmode="lin" valueType="num">
                                      <p:cBhvr additive="base">
                                        <p:cTn id="165" dur="1250" fill="hold"/>
                                        <p:tgtEl>
                                          <p:spTgt spid="176"/>
                                        </p:tgtEl>
                                        <p:attrNameLst>
                                          <p:attrName>ppt_y</p:attrName>
                                        </p:attrNameLst>
                                      </p:cBhvr>
                                      <p:tavLst>
                                        <p:tav tm="0">
                                          <p:val>
                                            <p:strVal val="#ppt_y"/>
                                          </p:val>
                                        </p:tav>
                                        <p:tav tm="100000">
                                          <p:val>
                                            <p:strVal val="#ppt_y"/>
                                          </p:val>
                                        </p:tav>
                                      </p:tavLst>
                                    </p:anim>
                                  </p:childTnLst>
                                </p:cTn>
                              </p:par>
                              <p:par>
                                <p:cTn id="166" presetID="10" presetClass="entr" presetSubtype="0" fill="hold" grpId="0" nodeType="withEffect">
                                  <p:stCondLst>
                                    <p:cond delay="0"/>
                                  </p:stCondLst>
                                  <p:childTnLst>
                                    <p:set>
                                      <p:cBhvr>
                                        <p:cTn id="167" dur="1" fill="hold">
                                          <p:stCondLst>
                                            <p:cond delay="0"/>
                                          </p:stCondLst>
                                        </p:cTn>
                                        <p:tgtEl>
                                          <p:spTgt spid="180"/>
                                        </p:tgtEl>
                                        <p:attrNameLst>
                                          <p:attrName>style.visibility</p:attrName>
                                        </p:attrNameLst>
                                      </p:cBhvr>
                                      <p:to>
                                        <p:strVal val="visible"/>
                                      </p:to>
                                    </p:set>
                                    <p:animEffect transition="in" filter="fade">
                                      <p:cBhvr>
                                        <p:cTn id="168" dur="1500"/>
                                        <p:tgtEl>
                                          <p:spTgt spid="180"/>
                                        </p:tgtEl>
                                      </p:cBhvr>
                                    </p:animEffect>
                                  </p:childTnLst>
                                </p:cTn>
                              </p:par>
                              <p:par>
                                <p:cTn id="169" presetID="42" presetClass="path" presetSubtype="0" decel="50000" fill="hold" grpId="1" nodeType="withEffect">
                                  <p:stCondLst>
                                    <p:cond delay="0"/>
                                  </p:stCondLst>
                                  <p:childTnLst>
                                    <p:animMotion origin="layout" path="M -2.08333E-6 -3.7037E-7 L 0.00261 0.25486 " pathEditMode="relative" rAng="0" ptsTypes="AA">
                                      <p:cBhvr>
                                        <p:cTn id="170" dur="2000" spd="-100000" fill="hold"/>
                                        <p:tgtEl>
                                          <p:spTgt spid="180"/>
                                        </p:tgtEl>
                                        <p:attrNameLst>
                                          <p:attrName>ppt_x</p:attrName>
                                          <p:attrName>ppt_y</p:attrName>
                                        </p:attrNameLst>
                                      </p:cBhvr>
                                      <p:rCtr x="130" y="12731"/>
                                    </p:animMotion>
                                  </p:childTnLst>
                                </p:cTn>
                              </p:par>
                              <p:par>
                                <p:cTn id="171" presetID="22" presetClass="entr" presetSubtype="8" fill="hold" nodeType="withEffect">
                                  <p:stCondLst>
                                    <p:cond delay="2000"/>
                                  </p:stCondLst>
                                  <p:childTnLst>
                                    <p:set>
                                      <p:cBhvr>
                                        <p:cTn id="172" dur="1" fill="hold">
                                          <p:stCondLst>
                                            <p:cond delay="0"/>
                                          </p:stCondLst>
                                        </p:cTn>
                                        <p:tgtEl>
                                          <p:spTgt spid="181"/>
                                        </p:tgtEl>
                                        <p:attrNameLst>
                                          <p:attrName>style.visibility</p:attrName>
                                        </p:attrNameLst>
                                      </p:cBhvr>
                                      <p:to>
                                        <p:strVal val="visible"/>
                                      </p:to>
                                    </p:set>
                                    <p:animEffect transition="in" filter="wipe(left)">
                                      <p:cBhvr>
                                        <p:cTn id="173" dur="1000"/>
                                        <p:tgtEl>
                                          <p:spTgt spid="181"/>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82"/>
                                        </p:tgtEl>
                                        <p:attrNameLst>
                                          <p:attrName>style.visibility</p:attrName>
                                        </p:attrNameLst>
                                      </p:cBhvr>
                                      <p:to>
                                        <p:strVal val="visible"/>
                                      </p:to>
                                    </p:set>
                                    <p:animEffect transition="in" filter="fade">
                                      <p:cBhvr>
                                        <p:cTn id="176" dur="500"/>
                                        <p:tgtEl>
                                          <p:spTgt spid="18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83"/>
                                        </p:tgtEl>
                                        <p:attrNameLst>
                                          <p:attrName>style.visibility</p:attrName>
                                        </p:attrNameLst>
                                      </p:cBhvr>
                                      <p:to>
                                        <p:strVal val="visible"/>
                                      </p:to>
                                    </p:set>
                                    <p:animEffect transition="in" filter="fade">
                                      <p:cBhvr>
                                        <p:cTn id="179" dur="500"/>
                                        <p:tgtEl>
                                          <p:spTgt spid="183"/>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84"/>
                                        </p:tgtEl>
                                        <p:attrNameLst>
                                          <p:attrName>style.visibility</p:attrName>
                                        </p:attrNameLst>
                                      </p:cBhvr>
                                      <p:to>
                                        <p:strVal val="visible"/>
                                      </p:to>
                                    </p:set>
                                    <p:animEffect transition="in" filter="fade">
                                      <p:cBhvr>
                                        <p:cTn id="182" dur="500"/>
                                        <p:tgtEl>
                                          <p:spTgt spid="184"/>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85"/>
                                        </p:tgtEl>
                                        <p:attrNameLst>
                                          <p:attrName>style.visibility</p:attrName>
                                        </p:attrNameLst>
                                      </p:cBhvr>
                                      <p:to>
                                        <p:strVal val="visible"/>
                                      </p:to>
                                    </p:set>
                                    <p:animEffect transition="in" filter="fade">
                                      <p:cBhvr>
                                        <p:cTn id="185"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7"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1" grpId="1" animBg="1"/>
      <p:bldP spid="104" grpId="0" animBg="1"/>
      <p:bldP spid="104" grpId="1" animBg="1"/>
      <p:bldP spid="149" grpId="0" animBg="1"/>
      <p:bldP spid="149" grpId="1" animBg="1"/>
      <p:bldP spid="158" grpId="0"/>
      <p:bldP spid="159" grpId="0" animBg="1"/>
      <p:bldP spid="159" grpId="1" animBg="1"/>
      <p:bldP spid="176" grpId="0" animBg="1"/>
      <p:bldP spid="180" grpId="0" animBg="1"/>
      <p:bldP spid="180" grpId="1" animBg="1"/>
      <p:bldP spid="182" grpId="0"/>
      <p:bldP spid="183" grpId="0"/>
      <p:bldP spid="184" grpId="0"/>
      <p:bldP spid="18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rostokąt: zaokrąglone rogi 57">
            <a:extLst>
              <a:ext uri="{FF2B5EF4-FFF2-40B4-BE49-F238E27FC236}">
                <a16:creationId xmlns:a16="http://schemas.microsoft.com/office/drawing/2014/main" id="{2A691C58-0D30-E51C-45A9-115D26E665C9}"/>
              </a:ext>
            </a:extLst>
          </p:cNvPr>
          <p:cNvSpPr/>
          <p:nvPr/>
        </p:nvSpPr>
        <p:spPr>
          <a:xfrm>
            <a:off x="8067366" y="1859167"/>
            <a:ext cx="3044241" cy="677335"/>
          </a:xfrm>
          <a:prstGeom prst="roundRect">
            <a:avLst>
              <a:gd name="adj" fmla="val 30924"/>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zaokrąglone rogi 55">
            <a:extLst>
              <a:ext uri="{FF2B5EF4-FFF2-40B4-BE49-F238E27FC236}">
                <a16:creationId xmlns:a16="http://schemas.microsoft.com/office/drawing/2014/main" id="{FD640FF9-674A-427C-CEE4-F07944FD8AC7}"/>
              </a:ext>
            </a:extLst>
          </p:cNvPr>
          <p:cNvSpPr/>
          <p:nvPr/>
        </p:nvSpPr>
        <p:spPr>
          <a:xfrm>
            <a:off x="4396621"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3AF5C216-49CF-191C-2759-5FF659A596D0}"/>
              </a:ext>
            </a:extLst>
          </p:cNvPr>
          <p:cNvSpPr/>
          <p:nvPr/>
        </p:nvSpPr>
        <p:spPr>
          <a:xfrm>
            <a:off x="851898"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35" name="pole tekstowe 34">
            <a:extLst>
              <a:ext uri="{FF2B5EF4-FFF2-40B4-BE49-F238E27FC236}">
                <a16:creationId xmlns:a16="http://schemas.microsoft.com/office/drawing/2014/main" id="{35DC908C-789E-6DA1-B91C-1205204E144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2" name="Prostokąt: zaokrąglone rogi 1">
            <a:extLst>
              <a:ext uri="{FF2B5EF4-FFF2-40B4-BE49-F238E27FC236}">
                <a16:creationId xmlns:a16="http://schemas.microsoft.com/office/drawing/2014/main" id="{56CD6135-EFBC-DE27-505D-BDF7DD212740}"/>
              </a:ext>
            </a:extLst>
          </p:cNvPr>
          <p:cNvSpPr/>
          <p:nvPr/>
        </p:nvSpPr>
        <p:spPr>
          <a:xfrm>
            <a:off x="326721" y="2323431"/>
            <a:ext cx="11489167" cy="4387714"/>
          </a:xfrm>
          <a:prstGeom prst="roundRect">
            <a:avLst>
              <a:gd name="adj" fmla="val 979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9" name="Prostokąt: zaokrąglone rogi 58">
            <a:extLst>
              <a:ext uri="{FF2B5EF4-FFF2-40B4-BE49-F238E27FC236}">
                <a16:creationId xmlns:a16="http://schemas.microsoft.com/office/drawing/2014/main" id="{73DA2D1E-31F2-9860-C9FA-7708791D7ED2}"/>
              </a:ext>
            </a:extLst>
          </p:cNvPr>
          <p:cNvSpPr/>
          <p:nvPr/>
        </p:nvSpPr>
        <p:spPr>
          <a:xfrm>
            <a:off x="448700" y="1088052"/>
            <a:ext cx="8684195" cy="527324"/>
          </a:xfrm>
          <a:prstGeom prst="roundRect">
            <a:avLst>
              <a:gd name="adj" fmla="val 28245"/>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pl-PL" sz="1600">
                <a:solidFill>
                  <a:schemeClr val="tx1"/>
                </a:solidFill>
              </a:rPr>
              <a:t>Rozpoczynając prace analityczne nad zbudowaniem środowiska do funkcjonowania ESG mieliśmy 3 możliwości do wyboru…</a:t>
            </a:r>
          </a:p>
        </p:txBody>
      </p:sp>
      <p:sp>
        <p:nvSpPr>
          <p:cNvPr id="60" name="Prostokąt 59">
            <a:extLst>
              <a:ext uri="{FF2B5EF4-FFF2-40B4-BE49-F238E27FC236}">
                <a16:creationId xmlns:a16="http://schemas.microsoft.com/office/drawing/2014/main" id="{11EF02CF-A6A2-90D1-C862-E5369BEFA8C2}"/>
              </a:ext>
            </a:extLst>
          </p:cNvPr>
          <p:cNvSpPr/>
          <p:nvPr/>
        </p:nvSpPr>
        <p:spPr>
          <a:xfrm>
            <a:off x="470275" y="1150316"/>
            <a:ext cx="18000" cy="396000"/>
          </a:xfrm>
          <a:prstGeom prst="rect">
            <a:avLst/>
          </a:prstGeom>
          <a:solidFill>
            <a:srgbClr val="FBAB28"/>
          </a:solidFill>
          <a:ln>
            <a:solidFill>
              <a:srgbClr val="FBAB2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18" name="pole tekstowe 117">
            <a:extLst>
              <a:ext uri="{FF2B5EF4-FFF2-40B4-BE49-F238E27FC236}">
                <a16:creationId xmlns:a16="http://schemas.microsoft.com/office/drawing/2014/main" id="{981AC00D-9FF4-44CB-B8D5-EF5E0F7DCDD7}"/>
              </a:ext>
            </a:extLst>
          </p:cNvPr>
          <p:cNvSpPr txBox="1"/>
          <p:nvPr/>
        </p:nvSpPr>
        <p:spPr>
          <a:xfrm>
            <a:off x="851898" y="1932993"/>
            <a:ext cx="3044241" cy="276999"/>
          </a:xfrm>
          <a:prstGeom prst="rect">
            <a:avLst/>
          </a:prstGeom>
          <a:noFill/>
        </p:spPr>
        <p:txBody>
          <a:bodyPr wrap="square" rtlCol="0">
            <a:spAutoFit/>
          </a:bodyPr>
          <a:lstStyle>
            <a:defPPr>
              <a:defRPr lang="en-US"/>
            </a:defPPr>
            <a:lvl1pPr algn="ctr">
              <a:defRPr sz="1200" b="1">
                <a:solidFill>
                  <a:srgbClr val="FBAB28"/>
                </a:solidFill>
              </a:defRPr>
            </a:lvl1pPr>
          </a:lstStyle>
          <a:p>
            <a:r>
              <a:rPr lang="pl-PL">
                <a:solidFill>
                  <a:schemeClr val="bg1">
                    <a:lumMod val="65000"/>
                  </a:schemeClr>
                </a:solidFill>
              </a:rPr>
              <a:t>I. Pozostanie przy stanie pierwotnym</a:t>
            </a:r>
          </a:p>
        </p:txBody>
      </p:sp>
      <p:sp>
        <p:nvSpPr>
          <p:cNvPr id="98" name="pole tekstowe 97">
            <a:extLst>
              <a:ext uri="{FF2B5EF4-FFF2-40B4-BE49-F238E27FC236}">
                <a16:creationId xmlns:a16="http://schemas.microsoft.com/office/drawing/2014/main" id="{6367BC45-4DE0-404E-21FD-DA4DC08A49B7}"/>
              </a:ext>
            </a:extLst>
          </p:cNvPr>
          <p:cNvSpPr txBox="1"/>
          <p:nvPr/>
        </p:nvSpPr>
        <p:spPr>
          <a:xfrm>
            <a:off x="4637468" y="1920835"/>
            <a:ext cx="2495618" cy="276999"/>
          </a:xfrm>
          <a:prstGeom prst="rect">
            <a:avLst/>
          </a:prstGeom>
          <a:noFill/>
        </p:spPr>
        <p:txBody>
          <a:bodyPr wrap="square" rtlCol="0">
            <a:spAutoFit/>
          </a:bodyPr>
          <a:lstStyle>
            <a:defPPr>
              <a:defRPr lang="en-US"/>
            </a:defPPr>
            <a:lvl1pPr algn="ctr">
              <a:defRPr sz="1200" b="1">
                <a:solidFill>
                  <a:schemeClr val="bg1">
                    <a:lumMod val="65000"/>
                  </a:schemeClr>
                </a:solidFill>
              </a:defRPr>
            </a:lvl1pPr>
          </a:lstStyle>
          <a:p>
            <a:r>
              <a:rPr lang="pl-PL"/>
              <a:t>II. Klasyczny projekt</a:t>
            </a:r>
          </a:p>
        </p:txBody>
      </p:sp>
      <p:sp>
        <p:nvSpPr>
          <p:cNvPr id="90" name="pole tekstowe 89">
            <a:extLst>
              <a:ext uri="{FF2B5EF4-FFF2-40B4-BE49-F238E27FC236}">
                <a16:creationId xmlns:a16="http://schemas.microsoft.com/office/drawing/2014/main" id="{2C722850-49AF-01B8-0F29-F8F534B26A3F}"/>
              </a:ext>
            </a:extLst>
          </p:cNvPr>
          <p:cNvSpPr txBox="1"/>
          <p:nvPr/>
        </p:nvSpPr>
        <p:spPr>
          <a:xfrm>
            <a:off x="8341677" y="1840661"/>
            <a:ext cx="2495618" cy="461665"/>
          </a:xfrm>
          <a:prstGeom prst="rect">
            <a:avLst/>
          </a:prstGeom>
          <a:noFill/>
        </p:spPr>
        <p:txBody>
          <a:bodyPr wrap="square" rtlCol="0">
            <a:spAutoFit/>
          </a:bodyPr>
          <a:lstStyle/>
          <a:p>
            <a:pPr algn="ctr"/>
            <a:r>
              <a:rPr lang="pl-PL" sz="1200" b="1">
                <a:solidFill>
                  <a:srgbClr val="FBAB28"/>
                </a:solidFill>
              </a:rPr>
              <a:t>III. Iteracyjna praca / narzędzia </a:t>
            </a:r>
            <a:br>
              <a:rPr lang="pl-PL" sz="1200" b="1">
                <a:solidFill>
                  <a:srgbClr val="FBAB28"/>
                </a:solidFill>
              </a:rPr>
            </a:br>
            <a:r>
              <a:rPr lang="pl-PL" sz="1200" b="1" i="1" err="1">
                <a:solidFill>
                  <a:srgbClr val="FBAB28"/>
                </a:solidFill>
              </a:rPr>
              <a:t>low</a:t>
            </a:r>
            <a:r>
              <a:rPr lang="pl-PL" sz="1200" b="1" i="1">
                <a:solidFill>
                  <a:srgbClr val="FBAB28"/>
                </a:solidFill>
              </a:rPr>
              <a:t> </a:t>
            </a:r>
            <a:r>
              <a:rPr lang="pl-PL" sz="1200" b="1" i="1" err="1">
                <a:solidFill>
                  <a:srgbClr val="FBAB28"/>
                </a:solidFill>
              </a:rPr>
              <a:t>code</a:t>
            </a:r>
            <a:r>
              <a:rPr lang="pl-PL" sz="1200" b="1" i="1">
                <a:solidFill>
                  <a:srgbClr val="FBAB28"/>
                </a:solidFill>
              </a:rPr>
              <a:t> – </a:t>
            </a:r>
            <a:r>
              <a:rPr lang="pl-PL" sz="1200" b="1" i="1" err="1">
                <a:solidFill>
                  <a:srgbClr val="FBAB28"/>
                </a:solidFill>
              </a:rPr>
              <a:t>citizen</a:t>
            </a:r>
            <a:r>
              <a:rPr lang="pl-PL" sz="1200" b="1" i="1">
                <a:solidFill>
                  <a:srgbClr val="FBAB28"/>
                </a:solidFill>
              </a:rPr>
              <a:t> developer</a:t>
            </a:r>
            <a:endParaRPr lang="pl-PL" sz="1200" b="1">
              <a:solidFill>
                <a:srgbClr val="FBAB28"/>
              </a:solidFill>
            </a:endParaRPr>
          </a:p>
        </p:txBody>
      </p:sp>
      <p:sp>
        <p:nvSpPr>
          <p:cNvPr id="91" name="pole tekstowe 90">
            <a:extLst>
              <a:ext uri="{FF2B5EF4-FFF2-40B4-BE49-F238E27FC236}">
                <a16:creationId xmlns:a16="http://schemas.microsoft.com/office/drawing/2014/main" id="{2D305CF6-A09C-8CFF-D611-A46968E01ECA}"/>
              </a:ext>
            </a:extLst>
          </p:cNvPr>
          <p:cNvSpPr txBox="1"/>
          <p:nvPr/>
        </p:nvSpPr>
        <p:spPr>
          <a:xfrm>
            <a:off x="758101" y="2574085"/>
            <a:ext cx="9576866" cy="584775"/>
          </a:xfrm>
          <a:prstGeom prst="rect">
            <a:avLst/>
          </a:prstGeom>
          <a:noFill/>
        </p:spPr>
        <p:txBody>
          <a:bodyPr wrap="square" rtlCol="0">
            <a:spAutoFit/>
          </a:bodyPr>
          <a:lstStyle/>
          <a:p>
            <a:r>
              <a:rPr lang="pl-PL" sz="1600"/>
              <a:t>Zbudowanie w sposób </a:t>
            </a:r>
            <a:r>
              <a:rPr lang="pl-PL" sz="1600" b="1">
                <a:solidFill>
                  <a:srgbClr val="FBAB28"/>
                </a:solidFill>
              </a:rPr>
              <a:t>iteracyjny i zwinny autorskiego środowiska</a:t>
            </a:r>
            <a:r>
              <a:rPr lang="pl-PL" sz="1600">
                <a:solidFill>
                  <a:srgbClr val="FBAB28"/>
                </a:solidFill>
              </a:rPr>
              <a:t> </a:t>
            </a:r>
            <a:r>
              <a:rPr lang="pl-PL" sz="1600"/>
              <a:t>umożliwiającego </a:t>
            </a:r>
            <a:r>
              <a:rPr lang="pl-PL" sz="1600" b="1">
                <a:solidFill>
                  <a:srgbClr val="FBAB28"/>
                </a:solidFill>
              </a:rPr>
              <a:t>kompleksowe i elastyczne </a:t>
            </a:r>
            <a:r>
              <a:rPr lang="pl-PL" sz="1600"/>
              <a:t>podejście do raportowania ESG. Wykorzystanie innowacyjnych narzędzi i rozwiązań </a:t>
            </a:r>
            <a:r>
              <a:rPr lang="pl-PL" sz="1600" b="1">
                <a:solidFill>
                  <a:srgbClr val="FBAB28"/>
                </a:solidFill>
              </a:rPr>
              <a:t>Microsoft Power Platform.</a:t>
            </a:r>
          </a:p>
        </p:txBody>
      </p:sp>
      <p:grpSp>
        <p:nvGrpSpPr>
          <p:cNvPr id="92" name="Group 55">
            <a:extLst>
              <a:ext uri="{FF2B5EF4-FFF2-40B4-BE49-F238E27FC236}">
                <a16:creationId xmlns:a16="http://schemas.microsoft.com/office/drawing/2014/main" id="{E843B0DA-2EC1-0C04-0900-0922DC8B9D3A}"/>
              </a:ext>
            </a:extLst>
          </p:cNvPr>
          <p:cNvGrpSpPr/>
          <p:nvPr/>
        </p:nvGrpSpPr>
        <p:grpSpPr>
          <a:xfrm rot="9405059">
            <a:off x="12559109" y="4561081"/>
            <a:ext cx="1890056" cy="1604374"/>
            <a:chOff x="611419" y="4359426"/>
            <a:chExt cx="4439199" cy="3119400"/>
          </a:xfrm>
          <a:solidFill>
            <a:schemeClr val="bg2"/>
          </a:solidFill>
        </p:grpSpPr>
        <p:grpSp>
          <p:nvGrpSpPr>
            <p:cNvPr id="93" name="Group 56">
              <a:extLst>
                <a:ext uri="{FF2B5EF4-FFF2-40B4-BE49-F238E27FC236}">
                  <a16:creationId xmlns:a16="http://schemas.microsoft.com/office/drawing/2014/main" id="{6DE7C5B4-F662-0E8D-A09B-98C9C66355A1}"/>
                </a:ext>
              </a:extLst>
            </p:cNvPr>
            <p:cNvGrpSpPr/>
            <p:nvPr/>
          </p:nvGrpSpPr>
          <p:grpSpPr>
            <a:xfrm rot="11976916">
              <a:off x="707365" y="4359426"/>
              <a:ext cx="4019957" cy="3119400"/>
              <a:chOff x="2438400" y="1005871"/>
              <a:chExt cx="6414912" cy="4977833"/>
            </a:xfrm>
            <a:grpFill/>
          </p:grpSpPr>
          <p:cxnSp>
            <p:nvCxnSpPr>
              <p:cNvPr id="109" name="Straight Connector 66">
                <a:extLst>
                  <a:ext uri="{FF2B5EF4-FFF2-40B4-BE49-F238E27FC236}">
                    <a16:creationId xmlns:a16="http://schemas.microsoft.com/office/drawing/2014/main" id="{4FD72A4F-91B1-7DB2-C892-B906DEE0542A}"/>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67">
                <a:extLst>
                  <a:ext uri="{FF2B5EF4-FFF2-40B4-BE49-F238E27FC236}">
                    <a16:creationId xmlns:a16="http://schemas.microsoft.com/office/drawing/2014/main" id="{5393402B-17E8-288E-3FA3-DB4F21CF9E3C}"/>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68">
                <a:extLst>
                  <a:ext uri="{FF2B5EF4-FFF2-40B4-BE49-F238E27FC236}">
                    <a16:creationId xmlns:a16="http://schemas.microsoft.com/office/drawing/2014/main" id="{2C407A86-4A65-BEAD-3656-74DBD6866540}"/>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69">
                <a:extLst>
                  <a:ext uri="{FF2B5EF4-FFF2-40B4-BE49-F238E27FC236}">
                    <a16:creationId xmlns:a16="http://schemas.microsoft.com/office/drawing/2014/main" id="{259EF603-EDF8-886E-B367-BE532F95FDD1}"/>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70">
                <a:extLst>
                  <a:ext uri="{FF2B5EF4-FFF2-40B4-BE49-F238E27FC236}">
                    <a16:creationId xmlns:a16="http://schemas.microsoft.com/office/drawing/2014/main" id="{FE2AE099-8395-087B-C5BE-86A17D1A0F4C}"/>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71">
                <a:extLst>
                  <a:ext uri="{FF2B5EF4-FFF2-40B4-BE49-F238E27FC236}">
                    <a16:creationId xmlns:a16="http://schemas.microsoft.com/office/drawing/2014/main" id="{52D9EB63-2864-12D2-0F72-BA16D1653076}"/>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72">
                <a:extLst>
                  <a:ext uri="{FF2B5EF4-FFF2-40B4-BE49-F238E27FC236}">
                    <a16:creationId xmlns:a16="http://schemas.microsoft.com/office/drawing/2014/main" id="{F898FB86-9C12-1B25-1031-EF55486FF668}"/>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73">
                <a:extLst>
                  <a:ext uri="{FF2B5EF4-FFF2-40B4-BE49-F238E27FC236}">
                    <a16:creationId xmlns:a16="http://schemas.microsoft.com/office/drawing/2014/main" id="{DD22505F-F8C9-4009-9072-C7B74F5112ED}"/>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74">
                <a:extLst>
                  <a:ext uri="{FF2B5EF4-FFF2-40B4-BE49-F238E27FC236}">
                    <a16:creationId xmlns:a16="http://schemas.microsoft.com/office/drawing/2014/main" id="{55B153C3-5051-F995-1114-9840DB8BD487}"/>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Straight Connector 75">
                <a:extLst>
                  <a:ext uri="{FF2B5EF4-FFF2-40B4-BE49-F238E27FC236}">
                    <a16:creationId xmlns:a16="http://schemas.microsoft.com/office/drawing/2014/main" id="{919475F5-6EE7-8DD8-1B0B-0EBEA7FBFB9A}"/>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76">
                <a:extLst>
                  <a:ext uri="{FF2B5EF4-FFF2-40B4-BE49-F238E27FC236}">
                    <a16:creationId xmlns:a16="http://schemas.microsoft.com/office/drawing/2014/main" id="{0F70A65E-1B67-6005-A393-09745419D3D2}"/>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4" name="Straight Connector 77">
                <a:extLst>
                  <a:ext uri="{FF2B5EF4-FFF2-40B4-BE49-F238E27FC236}">
                    <a16:creationId xmlns:a16="http://schemas.microsoft.com/office/drawing/2014/main" id="{A622C7F9-651B-CD5D-C857-762328244C51}"/>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5" name="Straight Connector 78">
                <a:extLst>
                  <a:ext uri="{FF2B5EF4-FFF2-40B4-BE49-F238E27FC236}">
                    <a16:creationId xmlns:a16="http://schemas.microsoft.com/office/drawing/2014/main" id="{BA24F166-FB40-3C83-3E4A-5D5587FEFACA}"/>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79">
                <a:extLst>
                  <a:ext uri="{FF2B5EF4-FFF2-40B4-BE49-F238E27FC236}">
                    <a16:creationId xmlns:a16="http://schemas.microsoft.com/office/drawing/2014/main" id="{A4DA0DDE-9757-62C3-B623-AEEB50597B14}"/>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80">
                <a:extLst>
                  <a:ext uri="{FF2B5EF4-FFF2-40B4-BE49-F238E27FC236}">
                    <a16:creationId xmlns:a16="http://schemas.microsoft.com/office/drawing/2014/main" id="{FF27D1EE-600E-7BBD-F537-8C557DFCBC3C}"/>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8" name="Straight Connector 81">
                <a:extLst>
                  <a:ext uri="{FF2B5EF4-FFF2-40B4-BE49-F238E27FC236}">
                    <a16:creationId xmlns:a16="http://schemas.microsoft.com/office/drawing/2014/main" id="{8E483CA8-B387-3B35-BBB8-52E10FD4F242}"/>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82">
                <a:extLst>
                  <a:ext uri="{FF2B5EF4-FFF2-40B4-BE49-F238E27FC236}">
                    <a16:creationId xmlns:a16="http://schemas.microsoft.com/office/drawing/2014/main" id="{599F2D6B-1C08-2BB3-AD5F-C871B886E9DA}"/>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4" name="Oval 57">
              <a:extLst>
                <a:ext uri="{FF2B5EF4-FFF2-40B4-BE49-F238E27FC236}">
                  <a16:creationId xmlns:a16="http://schemas.microsoft.com/office/drawing/2014/main" id="{B313B034-583F-6F59-7C5E-23B8FF954833}"/>
                </a:ext>
              </a:extLst>
            </p:cNvPr>
            <p:cNvSpPr/>
            <p:nvPr/>
          </p:nvSpPr>
          <p:spPr>
            <a:xfrm rot="11976916">
              <a:off x="1995373" y="7229135"/>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58">
              <a:extLst>
                <a:ext uri="{FF2B5EF4-FFF2-40B4-BE49-F238E27FC236}">
                  <a16:creationId xmlns:a16="http://schemas.microsoft.com/office/drawing/2014/main" id="{D4F61292-56B7-9024-6B45-9732B0C3C06F}"/>
                </a:ext>
              </a:extLst>
            </p:cNvPr>
            <p:cNvSpPr/>
            <p:nvPr/>
          </p:nvSpPr>
          <p:spPr>
            <a:xfrm rot="11976916">
              <a:off x="2160308" y="6080614"/>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59">
              <a:extLst>
                <a:ext uri="{FF2B5EF4-FFF2-40B4-BE49-F238E27FC236}">
                  <a16:creationId xmlns:a16="http://schemas.microsoft.com/office/drawing/2014/main" id="{7FDA7FE7-ABFA-E03A-AE5A-D7CE2EEDCE7F}"/>
                </a:ext>
              </a:extLst>
            </p:cNvPr>
            <p:cNvSpPr/>
            <p:nvPr/>
          </p:nvSpPr>
          <p:spPr>
            <a:xfrm rot="11976916">
              <a:off x="611419" y="584014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60">
              <a:extLst>
                <a:ext uri="{FF2B5EF4-FFF2-40B4-BE49-F238E27FC236}">
                  <a16:creationId xmlns:a16="http://schemas.microsoft.com/office/drawing/2014/main" id="{C5F5954A-3D6A-A456-15A2-9A30560881AC}"/>
                </a:ext>
              </a:extLst>
            </p:cNvPr>
            <p:cNvSpPr/>
            <p:nvPr/>
          </p:nvSpPr>
          <p:spPr>
            <a:xfrm rot="11976916">
              <a:off x="1776603" y="460107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61">
              <a:extLst>
                <a:ext uri="{FF2B5EF4-FFF2-40B4-BE49-F238E27FC236}">
                  <a16:creationId xmlns:a16="http://schemas.microsoft.com/office/drawing/2014/main" id="{6D078B1A-F566-DC4B-E76D-A40E8400E47F}"/>
                </a:ext>
              </a:extLst>
            </p:cNvPr>
            <p:cNvSpPr/>
            <p:nvPr/>
          </p:nvSpPr>
          <p:spPr>
            <a:xfrm rot="11976916">
              <a:off x="3118274" y="517289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62">
              <a:extLst>
                <a:ext uri="{FF2B5EF4-FFF2-40B4-BE49-F238E27FC236}">
                  <a16:creationId xmlns:a16="http://schemas.microsoft.com/office/drawing/2014/main" id="{92001149-B7C6-02FB-2797-3E032D9B0520}"/>
                </a:ext>
              </a:extLst>
            </p:cNvPr>
            <p:cNvSpPr/>
            <p:nvPr/>
          </p:nvSpPr>
          <p:spPr>
            <a:xfrm rot="11976916">
              <a:off x="3658581" y="5951836"/>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63">
              <a:extLst>
                <a:ext uri="{FF2B5EF4-FFF2-40B4-BE49-F238E27FC236}">
                  <a16:creationId xmlns:a16="http://schemas.microsoft.com/office/drawing/2014/main" id="{1BA69407-BEBC-3FE7-A8D3-3E51E189A0B1}"/>
                </a:ext>
              </a:extLst>
            </p:cNvPr>
            <p:cNvSpPr/>
            <p:nvPr/>
          </p:nvSpPr>
          <p:spPr>
            <a:xfrm rot="11976916">
              <a:off x="4924261" y="50333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64">
              <a:extLst>
                <a:ext uri="{FF2B5EF4-FFF2-40B4-BE49-F238E27FC236}">
                  <a16:creationId xmlns:a16="http://schemas.microsoft.com/office/drawing/2014/main" id="{215B2BD0-A3B2-3903-17D3-960CEAEE72D8}"/>
                </a:ext>
              </a:extLst>
            </p:cNvPr>
            <p:cNvSpPr/>
            <p:nvPr/>
          </p:nvSpPr>
          <p:spPr>
            <a:xfrm rot="11976916">
              <a:off x="4558229" y="62944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65">
              <a:extLst>
                <a:ext uri="{FF2B5EF4-FFF2-40B4-BE49-F238E27FC236}">
                  <a16:creationId xmlns:a16="http://schemas.microsoft.com/office/drawing/2014/main" id="{0631DEBB-B4DC-C9AC-D482-A679646232C6}"/>
                </a:ext>
              </a:extLst>
            </p:cNvPr>
            <p:cNvSpPr/>
            <p:nvPr/>
          </p:nvSpPr>
          <p:spPr>
            <a:xfrm rot="11976916">
              <a:off x="2971179" y="682695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7" name="Freeform: Shape 69">
            <a:extLst>
              <a:ext uri="{FF2B5EF4-FFF2-40B4-BE49-F238E27FC236}">
                <a16:creationId xmlns:a16="http://schemas.microsoft.com/office/drawing/2014/main" id="{4926E40F-E9E6-D665-0B25-8F3031FC9B26}"/>
              </a:ext>
            </a:extLst>
          </p:cNvPr>
          <p:cNvSpPr/>
          <p:nvPr/>
        </p:nvSpPr>
        <p:spPr>
          <a:xfrm>
            <a:off x="470275" y="4663149"/>
            <a:ext cx="11237777" cy="945977"/>
          </a:xfrm>
          <a:custGeom>
            <a:avLst/>
            <a:gdLst>
              <a:gd name="connsiteX0" fmla="*/ 493359 w 11536554"/>
              <a:gd name="connsiteY0" fmla="*/ 0 h 1024630"/>
              <a:gd name="connsiteX1" fmla="*/ 2574855 w 11536554"/>
              <a:gd name="connsiteY1" fmla="*/ 0 h 1024630"/>
              <a:gd name="connsiteX2" fmla="*/ 3094636 w 11536554"/>
              <a:gd name="connsiteY2" fmla="*/ 0 h 1024630"/>
              <a:gd name="connsiteX3" fmla="*/ 4990654 w 11536554"/>
              <a:gd name="connsiteY3" fmla="*/ 0 h 1024630"/>
              <a:gd name="connsiteX4" fmla="*/ 5176133 w 11536554"/>
              <a:gd name="connsiteY4" fmla="*/ 0 h 1024630"/>
              <a:gd name="connsiteX5" fmla="*/ 6359238 w 11536554"/>
              <a:gd name="connsiteY5" fmla="*/ 0 h 1024630"/>
              <a:gd name="connsiteX6" fmla="*/ 7072151 w 11536554"/>
              <a:gd name="connsiteY6" fmla="*/ 0 h 1024630"/>
              <a:gd name="connsiteX7" fmla="*/ 7591932 w 11536554"/>
              <a:gd name="connsiteY7" fmla="*/ 0 h 1024630"/>
              <a:gd name="connsiteX8" fmla="*/ 8440734 w 11536554"/>
              <a:gd name="connsiteY8" fmla="*/ 0 h 1024630"/>
              <a:gd name="connsiteX9" fmla="*/ 8960515 w 11536554"/>
              <a:gd name="connsiteY9" fmla="*/ 0 h 1024630"/>
              <a:gd name="connsiteX10" fmla="*/ 9673429 w 11536554"/>
              <a:gd name="connsiteY10" fmla="*/ 0 h 1024630"/>
              <a:gd name="connsiteX11" fmla="*/ 11042012 w 11536554"/>
              <a:gd name="connsiteY11" fmla="*/ 0 h 1024630"/>
              <a:gd name="connsiteX12" fmla="*/ 11318072 w 11536554"/>
              <a:gd name="connsiteY12" fmla="*/ 130009 h 1024630"/>
              <a:gd name="connsiteX13" fmla="*/ 11496328 w 11536554"/>
              <a:gd name="connsiteY13" fmla="*/ 382306 h 1024630"/>
              <a:gd name="connsiteX14" fmla="*/ 11496328 w 11536554"/>
              <a:gd name="connsiteY14" fmla="*/ 642324 h 1024630"/>
              <a:gd name="connsiteX15" fmla="*/ 11318072 w 11536554"/>
              <a:gd name="connsiteY15" fmla="*/ 894620 h 1024630"/>
              <a:gd name="connsiteX16" fmla="*/ 11042012 w 11536554"/>
              <a:gd name="connsiteY16" fmla="*/ 1024630 h 1024630"/>
              <a:gd name="connsiteX17" fmla="*/ 9673429 w 11536554"/>
              <a:gd name="connsiteY17" fmla="*/ 1024630 h 1024630"/>
              <a:gd name="connsiteX18" fmla="*/ 8960515 w 11536554"/>
              <a:gd name="connsiteY18" fmla="*/ 1024630 h 1024630"/>
              <a:gd name="connsiteX19" fmla="*/ 8440734 w 11536554"/>
              <a:gd name="connsiteY19" fmla="*/ 1024630 h 1024630"/>
              <a:gd name="connsiteX20" fmla="*/ 7591932 w 11536554"/>
              <a:gd name="connsiteY20" fmla="*/ 1024630 h 1024630"/>
              <a:gd name="connsiteX21" fmla="*/ 7072151 w 11536554"/>
              <a:gd name="connsiteY21" fmla="*/ 1024630 h 1024630"/>
              <a:gd name="connsiteX22" fmla="*/ 6359238 w 11536554"/>
              <a:gd name="connsiteY22" fmla="*/ 1024630 h 1024630"/>
              <a:gd name="connsiteX23" fmla="*/ 5176133 w 11536554"/>
              <a:gd name="connsiteY23" fmla="*/ 1024630 h 1024630"/>
              <a:gd name="connsiteX24" fmla="*/ 4990654 w 11536554"/>
              <a:gd name="connsiteY24" fmla="*/ 1024630 h 1024630"/>
              <a:gd name="connsiteX25" fmla="*/ 3094636 w 11536554"/>
              <a:gd name="connsiteY25" fmla="*/ 1024630 h 1024630"/>
              <a:gd name="connsiteX26" fmla="*/ 2574855 w 11536554"/>
              <a:gd name="connsiteY26" fmla="*/ 1024630 h 1024630"/>
              <a:gd name="connsiteX27" fmla="*/ 493359 w 11536554"/>
              <a:gd name="connsiteY27" fmla="*/ 1024630 h 1024630"/>
              <a:gd name="connsiteX28" fmla="*/ 217299 w 11536554"/>
              <a:gd name="connsiteY28" fmla="*/ 894620 h 1024630"/>
              <a:gd name="connsiteX29" fmla="*/ 39042 w 11536554"/>
              <a:gd name="connsiteY29" fmla="*/ 642324 h 1024630"/>
              <a:gd name="connsiteX30" fmla="*/ 39042 w 11536554"/>
              <a:gd name="connsiteY30" fmla="*/ 382306 h 1024630"/>
              <a:gd name="connsiteX31" fmla="*/ 217299 w 11536554"/>
              <a:gd name="connsiteY31" fmla="*/ 130009 h 1024630"/>
              <a:gd name="connsiteX32" fmla="*/ 493359 w 11536554"/>
              <a:gd name="connsiteY32" fmla="*/ 0 h 102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536554" h="1024630">
                <a:moveTo>
                  <a:pt x="493359" y="0"/>
                </a:moveTo>
                <a:lnTo>
                  <a:pt x="2574855" y="0"/>
                </a:lnTo>
                <a:lnTo>
                  <a:pt x="3094636" y="0"/>
                </a:lnTo>
                <a:lnTo>
                  <a:pt x="4990654" y="0"/>
                </a:lnTo>
                <a:lnTo>
                  <a:pt x="5176133" y="0"/>
                </a:lnTo>
                <a:lnTo>
                  <a:pt x="6359238" y="0"/>
                </a:lnTo>
                <a:lnTo>
                  <a:pt x="7072151" y="0"/>
                </a:lnTo>
                <a:lnTo>
                  <a:pt x="7591932" y="0"/>
                </a:lnTo>
                <a:lnTo>
                  <a:pt x="8440734" y="0"/>
                </a:lnTo>
                <a:lnTo>
                  <a:pt x="8960515" y="0"/>
                </a:lnTo>
                <a:lnTo>
                  <a:pt x="9673429" y="0"/>
                </a:lnTo>
                <a:lnTo>
                  <a:pt x="11042012" y="0"/>
                </a:lnTo>
                <a:cubicBezTo>
                  <a:pt x="11147703" y="0"/>
                  <a:pt x="11266015" y="55350"/>
                  <a:pt x="11318072" y="130009"/>
                </a:cubicBezTo>
                <a:lnTo>
                  <a:pt x="11496328" y="382306"/>
                </a:lnTo>
                <a:cubicBezTo>
                  <a:pt x="11549963" y="455677"/>
                  <a:pt x="11549963" y="567666"/>
                  <a:pt x="11496328" y="642324"/>
                </a:cubicBezTo>
                <a:lnTo>
                  <a:pt x="11318072" y="894620"/>
                </a:lnTo>
                <a:cubicBezTo>
                  <a:pt x="11266015" y="969280"/>
                  <a:pt x="11146126" y="1024630"/>
                  <a:pt x="11042012" y="1024630"/>
                </a:cubicBezTo>
                <a:lnTo>
                  <a:pt x="9673429" y="1024630"/>
                </a:lnTo>
                <a:lnTo>
                  <a:pt x="8960515" y="1024630"/>
                </a:lnTo>
                <a:lnTo>
                  <a:pt x="8440734" y="1024630"/>
                </a:lnTo>
                <a:lnTo>
                  <a:pt x="7591932" y="1024630"/>
                </a:lnTo>
                <a:lnTo>
                  <a:pt x="7072151" y="1024630"/>
                </a:lnTo>
                <a:lnTo>
                  <a:pt x="6359238" y="1024630"/>
                </a:lnTo>
                <a:lnTo>
                  <a:pt x="5176133" y="1024630"/>
                </a:lnTo>
                <a:lnTo>
                  <a:pt x="4990654" y="1024630"/>
                </a:lnTo>
                <a:lnTo>
                  <a:pt x="3094636" y="1024630"/>
                </a:lnTo>
                <a:lnTo>
                  <a:pt x="2574855" y="1024630"/>
                </a:lnTo>
                <a:lnTo>
                  <a:pt x="493359" y="1024630"/>
                </a:lnTo>
                <a:cubicBezTo>
                  <a:pt x="387668" y="1024630"/>
                  <a:pt x="269355" y="969280"/>
                  <a:pt x="217299" y="894620"/>
                </a:cubicBezTo>
                <a:lnTo>
                  <a:pt x="39042" y="642324"/>
                </a:lnTo>
                <a:cubicBezTo>
                  <a:pt x="-13014" y="567666"/>
                  <a:pt x="-13014" y="456964"/>
                  <a:pt x="39042" y="382306"/>
                </a:cubicBezTo>
                <a:lnTo>
                  <a:pt x="217299" y="130009"/>
                </a:lnTo>
                <a:cubicBezTo>
                  <a:pt x="269355" y="55350"/>
                  <a:pt x="389244" y="0"/>
                  <a:pt x="493359" y="0"/>
                </a:cubicBezTo>
                <a:close/>
              </a:path>
            </a:pathLst>
          </a:custGeom>
          <a:gradFill flip="none" rotWithShape="1">
            <a:gsLst>
              <a:gs pos="0">
                <a:schemeClr val="accent2">
                  <a:alpha val="63000"/>
                </a:schemeClr>
              </a:gs>
              <a:gs pos="100000">
                <a:srgbClr val="FBAB28">
                  <a:alpha val="44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38" name="Rectangle: Rounded Corners 32">
            <a:extLst>
              <a:ext uri="{FF2B5EF4-FFF2-40B4-BE49-F238E27FC236}">
                <a16:creationId xmlns:a16="http://schemas.microsoft.com/office/drawing/2014/main" id="{C5103857-116E-E52C-9A6C-7FCB95D32CAA}"/>
              </a:ext>
            </a:extLst>
          </p:cNvPr>
          <p:cNvSpPr/>
          <p:nvPr/>
        </p:nvSpPr>
        <p:spPr>
          <a:xfrm>
            <a:off x="668596" y="4142052"/>
            <a:ext cx="1791304" cy="1778914"/>
          </a:xfrm>
          <a:prstGeom prst="roundRect">
            <a:avLst>
              <a:gd name="adj" fmla="val 6398"/>
            </a:avLst>
          </a:prstGeom>
          <a:solidFill>
            <a:schemeClr val="bg1"/>
          </a:solidFill>
          <a:ln w="38100" cap="flat">
            <a:noFill/>
            <a:prstDash val="solid"/>
            <a:miter/>
          </a:ln>
          <a:effectLst>
            <a:outerShdw blurRad="431800" dist="139700" dir="5400000" algn="t" rotWithShape="0">
              <a:schemeClr val="accent1">
                <a:lumMod val="50000"/>
                <a:alpha val="25000"/>
              </a:schemeClr>
            </a:outerShdw>
          </a:effectLst>
        </p:spPr>
        <p:txBody>
          <a:bodyPr vert="vert270" wrap="square" rtlCol="0" anchor="ctr">
            <a:noAutofit/>
          </a:bodyPr>
          <a:lstStyle/>
          <a:p>
            <a:pPr algn="ctr"/>
            <a:endParaRPr lang="en-US" sz="1300" b="1">
              <a:solidFill>
                <a:schemeClr val="tx2"/>
              </a:solidFill>
              <a:latin typeface="Century Gothic" panose="020B0502020202020204" pitchFamily="34" charset="0"/>
            </a:endParaRPr>
          </a:p>
        </p:txBody>
      </p:sp>
      <p:sp>
        <p:nvSpPr>
          <p:cNvPr id="239" name="Rectangle: Rounded Corners 60">
            <a:extLst>
              <a:ext uri="{FF2B5EF4-FFF2-40B4-BE49-F238E27FC236}">
                <a16:creationId xmlns:a16="http://schemas.microsoft.com/office/drawing/2014/main" id="{7A2B37E5-7F60-8336-C1D1-7173B82C7F2E}"/>
              </a:ext>
            </a:extLst>
          </p:cNvPr>
          <p:cNvSpPr/>
          <p:nvPr/>
        </p:nvSpPr>
        <p:spPr>
          <a:xfrm>
            <a:off x="2894728" y="4142052"/>
            <a:ext cx="1791304" cy="1778914"/>
          </a:xfrm>
          <a:prstGeom prst="roundRect">
            <a:avLst>
              <a:gd name="adj" fmla="val 6398"/>
            </a:avLst>
          </a:prstGeom>
          <a:solidFill>
            <a:schemeClr val="bg1"/>
          </a:solidFill>
          <a:ln w="38100" cap="flat">
            <a:noFill/>
            <a:prstDash val="solid"/>
            <a:miter/>
          </a:ln>
          <a:effectLst>
            <a:outerShdw blurRad="431800" dist="139700" dir="5400000" algn="t" rotWithShape="0">
              <a:schemeClr val="accent1">
                <a:lumMod val="50000"/>
                <a:alpha val="25000"/>
              </a:schemeClr>
            </a:outerShdw>
          </a:effectLst>
        </p:spPr>
        <p:txBody>
          <a:bodyPr vert="vert270" wrap="square" rtlCol="0" anchor="ctr">
            <a:noAutofit/>
          </a:bodyPr>
          <a:lstStyle/>
          <a:p>
            <a:pPr algn="ctr"/>
            <a:endParaRPr lang="en-US" sz="1300" b="1">
              <a:solidFill>
                <a:schemeClr val="tx2"/>
              </a:solidFill>
              <a:latin typeface="Century Gothic" panose="020B0502020202020204" pitchFamily="34" charset="0"/>
            </a:endParaRPr>
          </a:p>
        </p:txBody>
      </p:sp>
      <p:sp>
        <p:nvSpPr>
          <p:cNvPr id="240" name="Rectangle: Rounded Corners 61">
            <a:extLst>
              <a:ext uri="{FF2B5EF4-FFF2-40B4-BE49-F238E27FC236}">
                <a16:creationId xmlns:a16="http://schemas.microsoft.com/office/drawing/2014/main" id="{47416AB5-56F8-3FFE-F3DF-E1FD967564D3}"/>
              </a:ext>
            </a:extLst>
          </p:cNvPr>
          <p:cNvSpPr/>
          <p:nvPr/>
        </p:nvSpPr>
        <p:spPr>
          <a:xfrm>
            <a:off x="5120860" y="4142052"/>
            <a:ext cx="1791304" cy="1778914"/>
          </a:xfrm>
          <a:prstGeom prst="roundRect">
            <a:avLst>
              <a:gd name="adj" fmla="val 6398"/>
            </a:avLst>
          </a:prstGeom>
          <a:solidFill>
            <a:schemeClr val="bg1"/>
          </a:solidFill>
          <a:ln w="38100" cap="flat">
            <a:noFill/>
            <a:prstDash val="solid"/>
            <a:miter/>
          </a:ln>
          <a:effectLst>
            <a:outerShdw blurRad="431800" dist="139700" dir="5400000" algn="t" rotWithShape="0">
              <a:schemeClr val="accent1">
                <a:lumMod val="50000"/>
                <a:alpha val="25000"/>
              </a:schemeClr>
            </a:outerShdw>
          </a:effectLst>
        </p:spPr>
        <p:txBody>
          <a:bodyPr vert="vert270" wrap="square" rtlCol="0" anchor="ctr">
            <a:noAutofit/>
          </a:bodyPr>
          <a:lstStyle/>
          <a:p>
            <a:pPr algn="ctr"/>
            <a:endParaRPr lang="en-US" sz="1300" b="1">
              <a:solidFill>
                <a:schemeClr val="tx2"/>
              </a:solidFill>
              <a:latin typeface="Century Gothic" panose="020B0502020202020204" pitchFamily="34" charset="0"/>
            </a:endParaRPr>
          </a:p>
        </p:txBody>
      </p:sp>
      <p:sp>
        <p:nvSpPr>
          <p:cNvPr id="241" name="Rectangle: Rounded Corners 62">
            <a:extLst>
              <a:ext uri="{FF2B5EF4-FFF2-40B4-BE49-F238E27FC236}">
                <a16:creationId xmlns:a16="http://schemas.microsoft.com/office/drawing/2014/main" id="{F97622E0-2A0F-D281-32C4-40B13AAD9AB6}"/>
              </a:ext>
            </a:extLst>
          </p:cNvPr>
          <p:cNvSpPr/>
          <p:nvPr/>
        </p:nvSpPr>
        <p:spPr>
          <a:xfrm>
            <a:off x="7346993" y="4142052"/>
            <a:ext cx="1791304" cy="1778914"/>
          </a:xfrm>
          <a:prstGeom prst="roundRect">
            <a:avLst>
              <a:gd name="adj" fmla="val 6398"/>
            </a:avLst>
          </a:prstGeom>
          <a:solidFill>
            <a:schemeClr val="bg1"/>
          </a:solidFill>
          <a:ln w="38100" cap="flat">
            <a:noFill/>
            <a:prstDash val="solid"/>
            <a:miter/>
          </a:ln>
          <a:effectLst>
            <a:outerShdw blurRad="431800" dist="139700" dir="5400000" algn="t" rotWithShape="0">
              <a:schemeClr val="accent1">
                <a:lumMod val="50000"/>
                <a:alpha val="25000"/>
              </a:schemeClr>
            </a:outerShdw>
          </a:effectLst>
        </p:spPr>
        <p:txBody>
          <a:bodyPr vert="vert270" wrap="square" rtlCol="0" anchor="ctr">
            <a:noAutofit/>
          </a:bodyPr>
          <a:lstStyle/>
          <a:p>
            <a:pPr algn="ctr"/>
            <a:endParaRPr lang="en-US" sz="1300" b="1">
              <a:solidFill>
                <a:schemeClr val="tx2"/>
              </a:solidFill>
              <a:latin typeface="Century Gothic" panose="020B0502020202020204" pitchFamily="34" charset="0"/>
            </a:endParaRPr>
          </a:p>
        </p:txBody>
      </p:sp>
      <p:sp>
        <p:nvSpPr>
          <p:cNvPr id="242" name="Rectangle: Rounded Corners 63">
            <a:extLst>
              <a:ext uri="{FF2B5EF4-FFF2-40B4-BE49-F238E27FC236}">
                <a16:creationId xmlns:a16="http://schemas.microsoft.com/office/drawing/2014/main" id="{0FAEAF47-D024-731E-7825-FC9C7ED6B654}"/>
              </a:ext>
            </a:extLst>
          </p:cNvPr>
          <p:cNvSpPr/>
          <p:nvPr/>
        </p:nvSpPr>
        <p:spPr>
          <a:xfrm>
            <a:off x="9573126" y="4142052"/>
            <a:ext cx="1791304" cy="1778914"/>
          </a:xfrm>
          <a:prstGeom prst="roundRect">
            <a:avLst>
              <a:gd name="adj" fmla="val 6398"/>
            </a:avLst>
          </a:prstGeom>
          <a:solidFill>
            <a:schemeClr val="bg1"/>
          </a:solidFill>
          <a:ln w="38100" cap="flat">
            <a:noFill/>
            <a:prstDash val="solid"/>
            <a:miter/>
          </a:ln>
          <a:effectLst>
            <a:outerShdw blurRad="431800" dist="139700" dir="5400000" algn="t" rotWithShape="0">
              <a:schemeClr val="accent1">
                <a:lumMod val="50000"/>
                <a:alpha val="25000"/>
              </a:schemeClr>
            </a:outerShdw>
          </a:effectLst>
        </p:spPr>
        <p:txBody>
          <a:bodyPr vert="vert270" wrap="square" rtlCol="0" anchor="ctr">
            <a:noAutofit/>
          </a:bodyPr>
          <a:lstStyle/>
          <a:p>
            <a:pPr algn="ctr"/>
            <a:endParaRPr lang="en-US" sz="1300" b="1">
              <a:solidFill>
                <a:schemeClr val="tx2"/>
              </a:solidFill>
              <a:latin typeface="Century Gothic" panose="020B0502020202020204" pitchFamily="34" charset="0"/>
            </a:endParaRPr>
          </a:p>
        </p:txBody>
      </p:sp>
      <p:sp>
        <p:nvSpPr>
          <p:cNvPr id="249" name="Freeform: Shape 54" descr="Play">
            <a:extLst>
              <a:ext uri="{FF2B5EF4-FFF2-40B4-BE49-F238E27FC236}">
                <a16:creationId xmlns:a16="http://schemas.microsoft.com/office/drawing/2014/main" id="{1F6B222F-2746-BC36-3080-165D45A46939}"/>
              </a:ext>
            </a:extLst>
          </p:cNvPr>
          <p:cNvSpPr/>
          <p:nvPr/>
        </p:nvSpPr>
        <p:spPr>
          <a:xfrm>
            <a:off x="2634197" y="4971689"/>
            <a:ext cx="86234" cy="111172"/>
          </a:xfrm>
          <a:custGeom>
            <a:avLst/>
            <a:gdLst>
              <a:gd name="connsiteX0" fmla="*/ 0 w 546735"/>
              <a:gd name="connsiteY0" fmla="*/ 0 h 704850"/>
              <a:gd name="connsiteX1" fmla="*/ 546735 w 546735"/>
              <a:gd name="connsiteY1" fmla="*/ 352425 h 704850"/>
              <a:gd name="connsiteX2" fmla="*/ 0 w 546735"/>
              <a:gd name="connsiteY2" fmla="*/ 704850 h 704850"/>
              <a:gd name="connsiteX3" fmla="*/ 0 w 546735"/>
              <a:gd name="connsiteY3" fmla="*/ 585278 h 704850"/>
              <a:gd name="connsiteX4" fmla="*/ 361236 w 546735"/>
              <a:gd name="connsiteY4" fmla="*/ 352425 h 704850"/>
              <a:gd name="connsiteX5" fmla="*/ 0 w 546735"/>
              <a:gd name="connsiteY5" fmla="*/ 119573 h 704850"/>
              <a:gd name="connsiteX6" fmla="*/ 0 w 546735"/>
              <a:gd name="connsiteY6"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735" h="704850">
                <a:moveTo>
                  <a:pt x="0" y="0"/>
                </a:moveTo>
                <a:lnTo>
                  <a:pt x="546735" y="352425"/>
                </a:lnTo>
                <a:lnTo>
                  <a:pt x="0" y="704850"/>
                </a:lnTo>
                <a:lnTo>
                  <a:pt x="0" y="585278"/>
                </a:lnTo>
                <a:lnTo>
                  <a:pt x="361236" y="352425"/>
                </a:lnTo>
                <a:lnTo>
                  <a:pt x="0" y="119573"/>
                </a:lnTo>
                <a:lnTo>
                  <a:pt x="0" y="0"/>
                </a:lnTo>
                <a:close/>
              </a:path>
            </a:pathLst>
          </a:custGeom>
          <a:solidFill>
            <a:schemeClr val="bg1"/>
          </a:solidFill>
          <a:ln w="9525" cap="flat">
            <a:noFill/>
            <a:prstDash val="solid"/>
            <a:miter/>
          </a:ln>
        </p:spPr>
        <p:txBody>
          <a:bodyPr rtlCol="0" anchor="ctr"/>
          <a:lstStyle/>
          <a:p>
            <a:endParaRPr lang="en-US"/>
          </a:p>
        </p:txBody>
      </p:sp>
      <p:sp>
        <p:nvSpPr>
          <p:cNvPr id="250" name="Freeform: Shape 57" descr="Play">
            <a:extLst>
              <a:ext uri="{FF2B5EF4-FFF2-40B4-BE49-F238E27FC236}">
                <a16:creationId xmlns:a16="http://schemas.microsoft.com/office/drawing/2014/main" id="{F73D6F38-3580-9DDA-2CCD-F60651F62FF5}"/>
              </a:ext>
            </a:extLst>
          </p:cNvPr>
          <p:cNvSpPr/>
          <p:nvPr/>
        </p:nvSpPr>
        <p:spPr>
          <a:xfrm>
            <a:off x="4860329" y="4971689"/>
            <a:ext cx="86234" cy="111172"/>
          </a:xfrm>
          <a:custGeom>
            <a:avLst/>
            <a:gdLst>
              <a:gd name="connsiteX0" fmla="*/ 0 w 546735"/>
              <a:gd name="connsiteY0" fmla="*/ 0 h 704850"/>
              <a:gd name="connsiteX1" fmla="*/ 546735 w 546735"/>
              <a:gd name="connsiteY1" fmla="*/ 352425 h 704850"/>
              <a:gd name="connsiteX2" fmla="*/ 0 w 546735"/>
              <a:gd name="connsiteY2" fmla="*/ 704850 h 704850"/>
              <a:gd name="connsiteX3" fmla="*/ 0 w 546735"/>
              <a:gd name="connsiteY3" fmla="*/ 585278 h 704850"/>
              <a:gd name="connsiteX4" fmla="*/ 361236 w 546735"/>
              <a:gd name="connsiteY4" fmla="*/ 352425 h 704850"/>
              <a:gd name="connsiteX5" fmla="*/ 0 w 546735"/>
              <a:gd name="connsiteY5" fmla="*/ 119573 h 704850"/>
              <a:gd name="connsiteX6" fmla="*/ 0 w 546735"/>
              <a:gd name="connsiteY6"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735" h="704850">
                <a:moveTo>
                  <a:pt x="0" y="0"/>
                </a:moveTo>
                <a:lnTo>
                  <a:pt x="546735" y="352425"/>
                </a:lnTo>
                <a:lnTo>
                  <a:pt x="0" y="704850"/>
                </a:lnTo>
                <a:lnTo>
                  <a:pt x="0" y="585278"/>
                </a:lnTo>
                <a:lnTo>
                  <a:pt x="361236" y="352425"/>
                </a:lnTo>
                <a:lnTo>
                  <a:pt x="0" y="119573"/>
                </a:lnTo>
                <a:lnTo>
                  <a:pt x="0" y="0"/>
                </a:lnTo>
                <a:close/>
              </a:path>
            </a:pathLst>
          </a:custGeom>
          <a:solidFill>
            <a:schemeClr val="bg1"/>
          </a:solidFill>
          <a:ln w="9525" cap="flat">
            <a:noFill/>
            <a:prstDash val="solid"/>
            <a:miter/>
          </a:ln>
        </p:spPr>
        <p:txBody>
          <a:bodyPr rtlCol="0" anchor="ctr"/>
          <a:lstStyle/>
          <a:p>
            <a:endParaRPr lang="en-US"/>
          </a:p>
        </p:txBody>
      </p:sp>
      <p:sp>
        <p:nvSpPr>
          <p:cNvPr id="251" name="Freeform: Shape 58" descr="Play">
            <a:extLst>
              <a:ext uri="{FF2B5EF4-FFF2-40B4-BE49-F238E27FC236}">
                <a16:creationId xmlns:a16="http://schemas.microsoft.com/office/drawing/2014/main" id="{D8E33797-2B48-E03C-4E79-0331427A46D7}"/>
              </a:ext>
            </a:extLst>
          </p:cNvPr>
          <p:cNvSpPr/>
          <p:nvPr/>
        </p:nvSpPr>
        <p:spPr>
          <a:xfrm>
            <a:off x="7086461" y="4971689"/>
            <a:ext cx="86234" cy="111172"/>
          </a:xfrm>
          <a:custGeom>
            <a:avLst/>
            <a:gdLst>
              <a:gd name="connsiteX0" fmla="*/ 0 w 546735"/>
              <a:gd name="connsiteY0" fmla="*/ 0 h 704850"/>
              <a:gd name="connsiteX1" fmla="*/ 546735 w 546735"/>
              <a:gd name="connsiteY1" fmla="*/ 352425 h 704850"/>
              <a:gd name="connsiteX2" fmla="*/ 0 w 546735"/>
              <a:gd name="connsiteY2" fmla="*/ 704850 h 704850"/>
              <a:gd name="connsiteX3" fmla="*/ 0 w 546735"/>
              <a:gd name="connsiteY3" fmla="*/ 585278 h 704850"/>
              <a:gd name="connsiteX4" fmla="*/ 361236 w 546735"/>
              <a:gd name="connsiteY4" fmla="*/ 352425 h 704850"/>
              <a:gd name="connsiteX5" fmla="*/ 0 w 546735"/>
              <a:gd name="connsiteY5" fmla="*/ 119573 h 704850"/>
              <a:gd name="connsiteX6" fmla="*/ 0 w 546735"/>
              <a:gd name="connsiteY6"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735" h="704850">
                <a:moveTo>
                  <a:pt x="0" y="0"/>
                </a:moveTo>
                <a:lnTo>
                  <a:pt x="546735" y="352425"/>
                </a:lnTo>
                <a:lnTo>
                  <a:pt x="0" y="704850"/>
                </a:lnTo>
                <a:lnTo>
                  <a:pt x="0" y="585278"/>
                </a:lnTo>
                <a:lnTo>
                  <a:pt x="361236" y="352425"/>
                </a:lnTo>
                <a:lnTo>
                  <a:pt x="0" y="119573"/>
                </a:lnTo>
                <a:lnTo>
                  <a:pt x="0" y="0"/>
                </a:lnTo>
                <a:close/>
              </a:path>
            </a:pathLst>
          </a:custGeom>
          <a:solidFill>
            <a:schemeClr val="bg1"/>
          </a:solidFill>
          <a:ln w="9525" cap="flat">
            <a:noFill/>
            <a:prstDash val="solid"/>
            <a:miter/>
          </a:ln>
        </p:spPr>
        <p:txBody>
          <a:bodyPr rtlCol="0" anchor="ctr"/>
          <a:lstStyle/>
          <a:p>
            <a:endParaRPr lang="en-US"/>
          </a:p>
        </p:txBody>
      </p:sp>
      <p:sp>
        <p:nvSpPr>
          <p:cNvPr id="252" name="Freeform: Shape 59" descr="Play">
            <a:extLst>
              <a:ext uri="{FF2B5EF4-FFF2-40B4-BE49-F238E27FC236}">
                <a16:creationId xmlns:a16="http://schemas.microsoft.com/office/drawing/2014/main" id="{FD94276D-C6C5-8F8A-718B-4A10012D1577}"/>
              </a:ext>
            </a:extLst>
          </p:cNvPr>
          <p:cNvSpPr/>
          <p:nvPr/>
        </p:nvSpPr>
        <p:spPr>
          <a:xfrm>
            <a:off x="9312595" y="4971689"/>
            <a:ext cx="86234" cy="111172"/>
          </a:xfrm>
          <a:custGeom>
            <a:avLst/>
            <a:gdLst>
              <a:gd name="connsiteX0" fmla="*/ 0 w 546735"/>
              <a:gd name="connsiteY0" fmla="*/ 0 h 704850"/>
              <a:gd name="connsiteX1" fmla="*/ 546735 w 546735"/>
              <a:gd name="connsiteY1" fmla="*/ 352425 h 704850"/>
              <a:gd name="connsiteX2" fmla="*/ 0 w 546735"/>
              <a:gd name="connsiteY2" fmla="*/ 704850 h 704850"/>
              <a:gd name="connsiteX3" fmla="*/ 0 w 546735"/>
              <a:gd name="connsiteY3" fmla="*/ 585278 h 704850"/>
              <a:gd name="connsiteX4" fmla="*/ 361236 w 546735"/>
              <a:gd name="connsiteY4" fmla="*/ 352425 h 704850"/>
              <a:gd name="connsiteX5" fmla="*/ 0 w 546735"/>
              <a:gd name="connsiteY5" fmla="*/ 119573 h 704850"/>
              <a:gd name="connsiteX6" fmla="*/ 0 w 546735"/>
              <a:gd name="connsiteY6"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735" h="704850">
                <a:moveTo>
                  <a:pt x="0" y="0"/>
                </a:moveTo>
                <a:lnTo>
                  <a:pt x="546735" y="352425"/>
                </a:lnTo>
                <a:lnTo>
                  <a:pt x="0" y="704850"/>
                </a:lnTo>
                <a:lnTo>
                  <a:pt x="0" y="585278"/>
                </a:lnTo>
                <a:lnTo>
                  <a:pt x="361236" y="352425"/>
                </a:lnTo>
                <a:lnTo>
                  <a:pt x="0" y="119573"/>
                </a:lnTo>
                <a:lnTo>
                  <a:pt x="0" y="0"/>
                </a:lnTo>
                <a:close/>
              </a:path>
            </a:pathLst>
          </a:custGeom>
          <a:solidFill>
            <a:schemeClr val="bg1"/>
          </a:solidFill>
          <a:ln w="9525" cap="flat">
            <a:noFill/>
            <a:prstDash val="solid"/>
            <a:miter/>
          </a:ln>
        </p:spPr>
        <p:txBody>
          <a:bodyPr rtlCol="0" anchor="ctr"/>
          <a:lstStyle/>
          <a:p>
            <a:endParaRPr lang="en-US"/>
          </a:p>
        </p:txBody>
      </p:sp>
      <p:sp>
        <p:nvSpPr>
          <p:cNvPr id="257" name="Graphic 18">
            <a:extLst>
              <a:ext uri="{FF2B5EF4-FFF2-40B4-BE49-F238E27FC236}">
                <a16:creationId xmlns:a16="http://schemas.microsoft.com/office/drawing/2014/main" id="{A2F0C547-D352-3639-A03C-866245B732CA}"/>
              </a:ext>
            </a:extLst>
          </p:cNvPr>
          <p:cNvSpPr/>
          <p:nvPr/>
        </p:nvSpPr>
        <p:spPr>
          <a:xfrm>
            <a:off x="753841" y="4240302"/>
            <a:ext cx="1591007" cy="274357"/>
          </a:xfrm>
          <a:prstGeom prst="roundRect">
            <a:avLst>
              <a:gd name="adj" fmla="val 12351"/>
            </a:avLst>
          </a:prstGeom>
          <a:solidFill>
            <a:srgbClr val="002060"/>
          </a:solidFill>
          <a:ln w="9525" cap="flat">
            <a:noFill/>
            <a:prstDash val="solid"/>
            <a:miter/>
          </a:ln>
          <a:effectLst>
            <a:outerShdw blurRad="571500" dist="139700" dir="5400000" sx="85000" sy="85000" algn="t" rotWithShape="0">
              <a:srgbClr val="111029">
                <a:alpha val="30000"/>
              </a:srgbClr>
            </a:outerShdw>
          </a:effectLst>
        </p:spPr>
        <p:txBody>
          <a:bodyPr tIns="0" bIns="0" rtlCol="0" anchor="ctr"/>
          <a:lstStyle/>
          <a:p>
            <a:pPr algn="ctr"/>
            <a:r>
              <a:rPr lang="pl-PL" sz="1100" b="1">
                <a:solidFill>
                  <a:schemeClr val="bg1"/>
                </a:solidFill>
                <a:latin typeface="Century Gothic" panose="020B0502020202020204" pitchFamily="34" charset="0"/>
              </a:rPr>
              <a:t>Oczekiwania</a:t>
            </a:r>
            <a:endParaRPr lang="en-US" sz="1100" b="1">
              <a:solidFill>
                <a:schemeClr val="bg1"/>
              </a:solidFill>
              <a:latin typeface="Century Gothic" panose="020B0502020202020204" pitchFamily="34" charset="0"/>
            </a:endParaRPr>
          </a:p>
        </p:txBody>
      </p:sp>
      <p:sp>
        <p:nvSpPr>
          <p:cNvPr id="259" name="TextBox 90">
            <a:extLst>
              <a:ext uri="{FF2B5EF4-FFF2-40B4-BE49-F238E27FC236}">
                <a16:creationId xmlns:a16="http://schemas.microsoft.com/office/drawing/2014/main" id="{31A2D34E-AA6D-6166-2689-D6C9A2506DC9}"/>
              </a:ext>
            </a:extLst>
          </p:cNvPr>
          <p:cNvSpPr txBox="1"/>
          <p:nvPr/>
        </p:nvSpPr>
        <p:spPr>
          <a:xfrm>
            <a:off x="719491" y="4646814"/>
            <a:ext cx="1659706" cy="361509"/>
          </a:xfrm>
          <a:prstGeom prst="rect">
            <a:avLst/>
          </a:prstGeom>
          <a:noFill/>
        </p:spPr>
        <p:txBody>
          <a:bodyPr wrap="square" rtlCol="0">
            <a:spAutoFit/>
          </a:bodyPr>
          <a:lstStyle/>
          <a:p>
            <a:pPr algn="ctr">
              <a:lnSpc>
                <a:spcPts val="1100"/>
              </a:lnSpc>
              <a:spcAft>
                <a:spcPts val="300"/>
              </a:spcAft>
            </a:pPr>
            <a:r>
              <a:rPr lang="pl-PL" sz="800" b="1">
                <a:solidFill>
                  <a:schemeClr val="tx2"/>
                </a:solidFill>
                <a:latin typeface="Century Gothic" panose="020B0502020202020204" pitchFamily="34" charset="0"/>
              </a:rPr>
              <a:t>Zebranie oczekiwań / listy niezbędnych funkcjonalności</a:t>
            </a:r>
            <a:endParaRPr lang="en-US" sz="800" b="1">
              <a:solidFill>
                <a:schemeClr val="tx2"/>
              </a:solidFill>
              <a:latin typeface="Century Gothic" panose="020B0502020202020204" pitchFamily="34" charset="0"/>
            </a:endParaRPr>
          </a:p>
        </p:txBody>
      </p:sp>
      <p:sp>
        <p:nvSpPr>
          <p:cNvPr id="260" name="TextBox 91">
            <a:extLst>
              <a:ext uri="{FF2B5EF4-FFF2-40B4-BE49-F238E27FC236}">
                <a16:creationId xmlns:a16="http://schemas.microsoft.com/office/drawing/2014/main" id="{3D796A2F-8FBD-708E-18C1-A39FD8F03D84}"/>
              </a:ext>
            </a:extLst>
          </p:cNvPr>
          <p:cNvSpPr txBox="1"/>
          <p:nvPr/>
        </p:nvSpPr>
        <p:spPr>
          <a:xfrm>
            <a:off x="2944080" y="4591171"/>
            <a:ext cx="1659706" cy="502573"/>
          </a:xfrm>
          <a:prstGeom prst="rect">
            <a:avLst/>
          </a:prstGeom>
          <a:noFill/>
        </p:spPr>
        <p:txBody>
          <a:bodyPr wrap="square" rtlCol="0">
            <a:spAutoFit/>
          </a:bodyPr>
          <a:lstStyle/>
          <a:p>
            <a:pPr algn="ctr">
              <a:lnSpc>
                <a:spcPts val="1100"/>
              </a:lnSpc>
              <a:spcAft>
                <a:spcPts val="300"/>
              </a:spcAft>
            </a:pPr>
            <a:r>
              <a:rPr lang="pl-PL" sz="800" b="1">
                <a:solidFill>
                  <a:schemeClr val="tx2"/>
                </a:solidFill>
                <a:latin typeface="Century Gothic" panose="020B0502020202020204" pitchFamily="34" charset="0"/>
              </a:rPr>
              <a:t>Określenie koncepcji działania / sprawdzenie technicznych możliwości</a:t>
            </a:r>
            <a:endParaRPr lang="en-US" sz="800" b="1">
              <a:solidFill>
                <a:schemeClr val="tx2"/>
              </a:solidFill>
              <a:latin typeface="Century Gothic" panose="020B0502020202020204" pitchFamily="34" charset="0"/>
            </a:endParaRPr>
          </a:p>
        </p:txBody>
      </p:sp>
      <p:sp>
        <p:nvSpPr>
          <p:cNvPr id="261" name="TextBox 92">
            <a:extLst>
              <a:ext uri="{FF2B5EF4-FFF2-40B4-BE49-F238E27FC236}">
                <a16:creationId xmlns:a16="http://schemas.microsoft.com/office/drawing/2014/main" id="{8445852F-1B60-7A91-B51D-390A6068A4CC}"/>
              </a:ext>
            </a:extLst>
          </p:cNvPr>
          <p:cNvSpPr txBox="1"/>
          <p:nvPr/>
        </p:nvSpPr>
        <p:spPr>
          <a:xfrm>
            <a:off x="5194001" y="4627179"/>
            <a:ext cx="1659706" cy="361894"/>
          </a:xfrm>
          <a:prstGeom prst="rect">
            <a:avLst/>
          </a:prstGeom>
          <a:noFill/>
        </p:spPr>
        <p:txBody>
          <a:bodyPr wrap="square" rtlCol="0">
            <a:spAutoFit/>
          </a:bodyPr>
          <a:lstStyle/>
          <a:p>
            <a:pPr algn="ctr">
              <a:lnSpc>
                <a:spcPts val="1100"/>
              </a:lnSpc>
              <a:spcAft>
                <a:spcPts val="300"/>
              </a:spcAft>
            </a:pPr>
            <a:r>
              <a:rPr lang="pl-PL" sz="800" b="1">
                <a:solidFill>
                  <a:schemeClr val="tx2"/>
                </a:solidFill>
                <a:latin typeface="Century Gothic" panose="020B0502020202020204" pitchFamily="34" charset="0"/>
              </a:rPr>
              <a:t>Wybór narzędzi do realizacji danej części projektu</a:t>
            </a:r>
            <a:endParaRPr lang="en-US" sz="700">
              <a:latin typeface="Century Gothic" panose="020B0502020202020204" pitchFamily="34" charset="0"/>
            </a:endParaRPr>
          </a:p>
        </p:txBody>
      </p:sp>
      <p:sp>
        <p:nvSpPr>
          <p:cNvPr id="262" name="TextBox 93">
            <a:extLst>
              <a:ext uri="{FF2B5EF4-FFF2-40B4-BE49-F238E27FC236}">
                <a16:creationId xmlns:a16="http://schemas.microsoft.com/office/drawing/2014/main" id="{4EC2610A-5FA4-8A22-4D37-DCC1B4241CDA}"/>
              </a:ext>
            </a:extLst>
          </p:cNvPr>
          <p:cNvSpPr txBox="1"/>
          <p:nvPr/>
        </p:nvSpPr>
        <p:spPr>
          <a:xfrm>
            <a:off x="7383952" y="4614808"/>
            <a:ext cx="1659706" cy="361894"/>
          </a:xfrm>
          <a:prstGeom prst="rect">
            <a:avLst/>
          </a:prstGeom>
          <a:noFill/>
        </p:spPr>
        <p:txBody>
          <a:bodyPr wrap="square" rtlCol="0">
            <a:spAutoFit/>
          </a:bodyPr>
          <a:lstStyle/>
          <a:p>
            <a:pPr algn="ctr">
              <a:lnSpc>
                <a:spcPts val="1100"/>
              </a:lnSpc>
              <a:spcAft>
                <a:spcPts val="300"/>
              </a:spcAft>
            </a:pPr>
            <a:r>
              <a:rPr lang="pl-PL" sz="800" b="1">
                <a:solidFill>
                  <a:schemeClr val="tx2"/>
                </a:solidFill>
                <a:latin typeface="Century Gothic" panose="020B0502020202020204" pitchFamily="34" charset="0"/>
              </a:rPr>
              <a:t>Zasadniczy proces deweloperski</a:t>
            </a:r>
            <a:endParaRPr lang="en-US" sz="700">
              <a:latin typeface="Century Gothic" panose="020B0502020202020204" pitchFamily="34" charset="0"/>
            </a:endParaRPr>
          </a:p>
        </p:txBody>
      </p:sp>
      <p:sp>
        <p:nvSpPr>
          <p:cNvPr id="263" name="TextBox 94">
            <a:extLst>
              <a:ext uri="{FF2B5EF4-FFF2-40B4-BE49-F238E27FC236}">
                <a16:creationId xmlns:a16="http://schemas.microsoft.com/office/drawing/2014/main" id="{A7B36195-CD0D-BD3A-9A40-91498AF2636C}"/>
              </a:ext>
            </a:extLst>
          </p:cNvPr>
          <p:cNvSpPr txBox="1"/>
          <p:nvPr/>
        </p:nvSpPr>
        <p:spPr>
          <a:xfrm>
            <a:off x="9658371" y="4726300"/>
            <a:ext cx="1659706" cy="361894"/>
          </a:xfrm>
          <a:prstGeom prst="rect">
            <a:avLst/>
          </a:prstGeom>
          <a:noFill/>
        </p:spPr>
        <p:txBody>
          <a:bodyPr wrap="square" rtlCol="0">
            <a:spAutoFit/>
          </a:bodyPr>
          <a:lstStyle/>
          <a:p>
            <a:pPr algn="ctr">
              <a:lnSpc>
                <a:spcPts val="1100"/>
              </a:lnSpc>
              <a:spcAft>
                <a:spcPts val="300"/>
              </a:spcAft>
            </a:pPr>
            <a:r>
              <a:rPr lang="pl-PL" sz="800" b="1">
                <a:solidFill>
                  <a:schemeClr val="tx2"/>
                </a:solidFill>
                <a:latin typeface="Century Gothic" panose="020B0502020202020204" pitchFamily="34" charset="0"/>
              </a:rPr>
              <a:t>Informacja zwrotna od biznesu / użytkowników</a:t>
            </a:r>
            <a:endParaRPr lang="en-US" sz="700">
              <a:latin typeface="Century Gothic" panose="020B0502020202020204" pitchFamily="34" charset="0"/>
            </a:endParaRPr>
          </a:p>
        </p:txBody>
      </p:sp>
      <p:sp>
        <p:nvSpPr>
          <p:cNvPr id="264" name="Graphic 18">
            <a:extLst>
              <a:ext uri="{FF2B5EF4-FFF2-40B4-BE49-F238E27FC236}">
                <a16:creationId xmlns:a16="http://schemas.microsoft.com/office/drawing/2014/main" id="{B7764934-FD0F-E3ED-5E18-85F7DE49A59D}"/>
              </a:ext>
            </a:extLst>
          </p:cNvPr>
          <p:cNvSpPr/>
          <p:nvPr/>
        </p:nvSpPr>
        <p:spPr>
          <a:xfrm>
            <a:off x="2979973" y="4240302"/>
            <a:ext cx="1664734" cy="274357"/>
          </a:xfrm>
          <a:prstGeom prst="roundRect">
            <a:avLst>
              <a:gd name="adj" fmla="val 12351"/>
            </a:avLst>
          </a:prstGeom>
          <a:solidFill>
            <a:srgbClr val="002060"/>
          </a:solidFill>
          <a:ln w="9525" cap="flat">
            <a:noFill/>
            <a:prstDash val="solid"/>
            <a:miter/>
          </a:ln>
          <a:effectLst>
            <a:outerShdw blurRad="571500" dist="139700" dir="5400000" sx="85000" sy="85000" algn="t" rotWithShape="0">
              <a:srgbClr val="111029">
                <a:alpha val="30000"/>
              </a:srgbClr>
            </a:outerShdw>
          </a:effectLst>
        </p:spPr>
        <p:txBody>
          <a:bodyPr tIns="0" bIns="0" rtlCol="0" anchor="ctr"/>
          <a:lstStyle/>
          <a:p>
            <a:r>
              <a:rPr lang="pl-PL" sz="1100" b="1">
                <a:solidFill>
                  <a:schemeClr val="bg1"/>
                </a:solidFill>
                <a:latin typeface="Century Gothic" panose="020B0502020202020204" pitchFamily="34" charset="0"/>
              </a:rPr>
              <a:t>        Koncepcja</a:t>
            </a:r>
            <a:endParaRPr lang="en-US" sz="1100" b="1">
              <a:solidFill>
                <a:schemeClr val="bg1"/>
              </a:solidFill>
              <a:latin typeface="Century Gothic" panose="020B0502020202020204" pitchFamily="34" charset="0"/>
            </a:endParaRPr>
          </a:p>
        </p:txBody>
      </p:sp>
      <p:sp>
        <p:nvSpPr>
          <p:cNvPr id="266" name="Graphic 18">
            <a:extLst>
              <a:ext uri="{FF2B5EF4-FFF2-40B4-BE49-F238E27FC236}">
                <a16:creationId xmlns:a16="http://schemas.microsoft.com/office/drawing/2014/main" id="{EEEF095E-078B-1CA5-BC7D-AD36E16F405B}"/>
              </a:ext>
            </a:extLst>
          </p:cNvPr>
          <p:cNvSpPr/>
          <p:nvPr/>
        </p:nvSpPr>
        <p:spPr>
          <a:xfrm>
            <a:off x="5206105" y="4240302"/>
            <a:ext cx="1591007" cy="274357"/>
          </a:xfrm>
          <a:prstGeom prst="roundRect">
            <a:avLst>
              <a:gd name="adj" fmla="val 12351"/>
            </a:avLst>
          </a:prstGeom>
          <a:solidFill>
            <a:srgbClr val="002060"/>
          </a:solidFill>
          <a:ln w="9525" cap="flat">
            <a:noFill/>
            <a:prstDash val="solid"/>
            <a:miter/>
          </a:ln>
          <a:effectLst>
            <a:outerShdw blurRad="571500" dist="139700" dir="5400000" sx="85000" sy="85000" algn="t" rotWithShape="0">
              <a:srgbClr val="111029">
                <a:alpha val="30000"/>
              </a:srgbClr>
            </a:outerShdw>
          </a:effectLst>
        </p:spPr>
        <p:txBody>
          <a:bodyPr tIns="0" bIns="0" rtlCol="0" anchor="ctr"/>
          <a:lstStyle/>
          <a:p>
            <a:r>
              <a:rPr lang="pl-PL" sz="1100" b="1">
                <a:solidFill>
                  <a:schemeClr val="bg1"/>
                </a:solidFill>
                <a:latin typeface="Century Gothic" panose="020B0502020202020204" pitchFamily="34" charset="0"/>
              </a:rPr>
              <a:t>Narzędzia / systemy</a:t>
            </a:r>
            <a:endParaRPr lang="en-US" sz="1100" b="1">
              <a:solidFill>
                <a:schemeClr val="bg1"/>
              </a:solidFill>
              <a:latin typeface="Century Gothic" panose="020B0502020202020204" pitchFamily="34" charset="0"/>
            </a:endParaRPr>
          </a:p>
        </p:txBody>
      </p:sp>
      <p:sp>
        <p:nvSpPr>
          <p:cNvPr id="268" name="Graphic 18">
            <a:extLst>
              <a:ext uri="{FF2B5EF4-FFF2-40B4-BE49-F238E27FC236}">
                <a16:creationId xmlns:a16="http://schemas.microsoft.com/office/drawing/2014/main" id="{93AAF2B1-A34A-55E2-933A-5BC61123777B}"/>
              </a:ext>
            </a:extLst>
          </p:cNvPr>
          <p:cNvSpPr/>
          <p:nvPr/>
        </p:nvSpPr>
        <p:spPr>
          <a:xfrm>
            <a:off x="7432238" y="4240302"/>
            <a:ext cx="1591007" cy="274357"/>
          </a:xfrm>
          <a:prstGeom prst="roundRect">
            <a:avLst>
              <a:gd name="adj" fmla="val 12351"/>
            </a:avLst>
          </a:prstGeom>
          <a:solidFill>
            <a:srgbClr val="002060"/>
          </a:solidFill>
          <a:ln w="9525" cap="flat">
            <a:noFill/>
            <a:prstDash val="solid"/>
            <a:miter/>
          </a:ln>
          <a:effectLst>
            <a:outerShdw blurRad="571500" dist="139700" dir="5400000" sx="85000" sy="85000" algn="t" rotWithShape="0">
              <a:srgbClr val="111029">
                <a:alpha val="30000"/>
              </a:srgbClr>
            </a:outerShdw>
          </a:effectLst>
        </p:spPr>
        <p:txBody>
          <a:bodyPr tIns="0" bIns="0" rtlCol="0" anchor="ctr"/>
          <a:lstStyle/>
          <a:p>
            <a:pPr algn="ctr"/>
            <a:r>
              <a:rPr lang="pl-PL" sz="1100" b="1">
                <a:solidFill>
                  <a:schemeClr val="bg1"/>
                </a:solidFill>
                <a:latin typeface="Century Gothic" panose="020B0502020202020204" pitchFamily="34" charset="0"/>
              </a:rPr>
              <a:t>Realizacja</a:t>
            </a:r>
            <a:endParaRPr lang="en-US" sz="1100" b="1">
              <a:solidFill>
                <a:schemeClr val="bg1"/>
              </a:solidFill>
              <a:latin typeface="Century Gothic" panose="020B0502020202020204" pitchFamily="34" charset="0"/>
            </a:endParaRPr>
          </a:p>
        </p:txBody>
      </p:sp>
      <p:sp>
        <p:nvSpPr>
          <p:cNvPr id="270" name="Graphic 18">
            <a:extLst>
              <a:ext uri="{FF2B5EF4-FFF2-40B4-BE49-F238E27FC236}">
                <a16:creationId xmlns:a16="http://schemas.microsoft.com/office/drawing/2014/main" id="{DE95DCFB-A7B1-F293-5FF6-E41AB833E654}"/>
              </a:ext>
            </a:extLst>
          </p:cNvPr>
          <p:cNvSpPr/>
          <p:nvPr/>
        </p:nvSpPr>
        <p:spPr>
          <a:xfrm>
            <a:off x="9658371" y="4240302"/>
            <a:ext cx="1591007" cy="274357"/>
          </a:xfrm>
          <a:prstGeom prst="roundRect">
            <a:avLst>
              <a:gd name="adj" fmla="val 12351"/>
            </a:avLst>
          </a:prstGeom>
          <a:solidFill>
            <a:srgbClr val="002060"/>
          </a:solidFill>
          <a:ln w="9525" cap="flat">
            <a:noFill/>
            <a:prstDash val="solid"/>
            <a:miter/>
          </a:ln>
          <a:effectLst>
            <a:outerShdw blurRad="571500" dist="139700" dir="5400000" sx="85000" sy="85000" algn="t" rotWithShape="0">
              <a:srgbClr val="111029">
                <a:alpha val="30000"/>
              </a:srgbClr>
            </a:outerShdw>
          </a:effectLst>
        </p:spPr>
        <p:txBody>
          <a:bodyPr tIns="0" bIns="0" rtlCol="0" anchor="ctr"/>
          <a:lstStyle/>
          <a:p>
            <a:pPr algn="ctr"/>
            <a:r>
              <a:rPr lang="pl-PL" sz="1100" b="1">
                <a:solidFill>
                  <a:schemeClr val="bg1"/>
                </a:solidFill>
                <a:latin typeface="Century Gothic" panose="020B0502020202020204" pitchFamily="34" charset="0"/>
              </a:rPr>
              <a:t>Feedback</a:t>
            </a:r>
            <a:endParaRPr lang="en-US" sz="1100" b="1">
              <a:solidFill>
                <a:schemeClr val="bg1"/>
              </a:solidFill>
              <a:latin typeface="Century Gothic" panose="020B0502020202020204" pitchFamily="34" charset="0"/>
            </a:endParaRPr>
          </a:p>
        </p:txBody>
      </p:sp>
      <p:grpSp>
        <p:nvGrpSpPr>
          <p:cNvPr id="273" name="Group 84">
            <a:extLst>
              <a:ext uri="{FF2B5EF4-FFF2-40B4-BE49-F238E27FC236}">
                <a16:creationId xmlns:a16="http://schemas.microsoft.com/office/drawing/2014/main" id="{138C391D-3C73-3A2A-211C-2C49AD20B438}"/>
              </a:ext>
            </a:extLst>
          </p:cNvPr>
          <p:cNvGrpSpPr/>
          <p:nvPr/>
        </p:nvGrpSpPr>
        <p:grpSpPr>
          <a:xfrm>
            <a:off x="3684759" y="5999443"/>
            <a:ext cx="6609195" cy="460664"/>
            <a:chOff x="556066" y="3516567"/>
            <a:chExt cx="1562100" cy="1768665"/>
          </a:xfrm>
          <a:effectLst>
            <a:outerShdw blurRad="241300" dist="139700" dir="5400000" algn="t" rotWithShape="0">
              <a:schemeClr val="accent1">
                <a:lumMod val="50000"/>
                <a:alpha val="25000"/>
              </a:schemeClr>
            </a:outerShdw>
          </a:effectLst>
        </p:grpSpPr>
        <p:cxnSp>
          <p:nvCxnSpPr>
            <p:cNvPr id="274" name="Straight Connector 81">
              <a:extLst>
                <a:ext uri="{FF2B5EF4-FFF2-40B4-BE49-F238E27FC236}">
                  <a16:creationId xmlns:a16="http://schemas.microsoft.com/office/drawing/2014/main" id="{6AD661E5-E9C0-8412-3262-3E1D534AE304}"/>
                </a:ext>
              </a:extLst>
            </p:cNvPr>
            <p:cNvCxnSpPr>
              <a:cxnSpLocks/>
            </p:cNvCxnSpPr>
            <p:nvPr/>
          </p:nvCxnSpPr>
          <p:spPr>
            <a:xfrm>
              <a:off x="556066" y="3516567"/>
              <a:ext cx="0" cy="1488819"/>
            </a:xfrm>
            <a:prstGeom prst="line">
              <a:avLst/>
            </a:prstGeom>
            <a:ln w="7366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275" name="Straight Connector 82">
              <a:extLst>
                <a:ext uri="{FF2B5EF4-FFF2-40B4-BE49-F238E27FC236}">
                  <a16:creationId xmlns:a16="http://schemas.microsoft.com/office/drawing/2014/main" id="{3C12210B-0C4F-1574-F632-76205573CBBF}"/>
                </a:ext>
              </a:extLst>
            </p:cNvPr>
            <p:cNvCxnSpPr/>
            <p:nvPr/>
          </p:nvCxnSpPr>
          <p:spPr>
            <a:xfrm>
              <a:off x="2118166" y="3586162"/>
              <a:ext cx="0" cy="1419225"/>
            </a:xfrm>
            <a:prstGeom prst="line">
              <a:avLst/>
            </a:prstGeom>
            <a:ln w="7366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76" name="Right Bracket 83">
              <a:extLst>
                <a:ext uri="{FF2B5EF4-FFF2-40B4-BE49-F238E27FC236}">
                  <a16:creationId xmlns:a16="http://schemas.microsoft.com/office/drawing/2014/main" id="{29A80C76-2223-34F9-1BD1-696392B2F272}"/>
                </a:ext>
              </a:extLst>
            </p:cNvPr>
            <p:cNvSpPr/>
            <p:nvPr/>
          </p:nvSpPr>
          <p:spPr>
            <a:xfrm rot="5400000">
              <a:off x="1194703" y="4361774"/>
              <a:ext cx="284821" cy="1562096"/>
            </a:xfrm>
            <a:prstGeom prst="rightBracket">
              <a:avLst>
                <a:gd name="adj" fmla="val 101357"/>
              </a:avLst>
            </a:prstGeom>
            <a:ln w="7366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7" name="Group 84">
            <a:extLst>
              <a:ext uri="{FF2B5EF4-FFF2-40B4-BE49-F238E27FC236}">
                <a16:creationId xmlns:a16="http://schemas.microsoft.com/office/drawing/2014/main" id="{C14325DA-52EB-1445-7BD3-F60E1DF1822D}"/>
              </a:ext>
            </a:extLst>
          </p:cNvPr>
          <p:cNvGrpSpPr/>
          <p:nvPr/>
        </p:nvGrpSpPr>
        <p:grpSpPr>
          <a:xfrm rot="10800000">
            <a:off x="3858872" y="3704917"/>
            <a:ext cx="4285469" cy="408827"/>
            <a:chOff x="556066" y="3516567"/>
            <a:chExt cx="1562100" cy="1768665"/>
          </a:xfrm>
          <a:effectLst>
            <a:outerShdw blurRad="241300" dist="139700" dir="5400000" algn="t" rotWithShape="0">
              <a:schemeClr val="accent1">
                <a:lumMod val="50000"/>
                <a:alpha val="25000"/>
              </a:schemeClr>
            </a:outerShdw>
          </a:effectLst>
        </p:grpSpPr>
        <p:cxnSp>
          <p:nvCxnSpPr>
            <p:cNvPr id="278" name="Straight Connector 81">
              <a:extLst>
                <a:ext uri="{FF2B5EF4-FFF2-40B4-BE49-F238E27FC236}">
                  <a16:creationId xmlns:a16="http://schemas.microsoft.com/office/drawing/2014/main" id="{D656304B-8118-983A-8EF3-723EF60FEAA8}"/>
                </a:ext>
              </a:extLst>
            </p:cNvPr>
            <p:cNvCxnSpPr>
              <a:cxnSpLocks/>
            </p:cNvCxnSpPr>
            <p:nvPr/>
          </p:nvCxnSpPr>
          <p:spPr>
            <a:xfrm>
              <a:off x="556066" y="3516567"/>
              <a:ext cx="0" cy="1488819"/>
            </a:xfrm>
            <a:prstGeom prst="line">
              <a:avLst/>
            </a:prstGeom>
            <a:ln w="7366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279" name="Straight Connector 82">
              <a:extLst>
                <a:ext uri="{FF2B5EF4-FFF2-40B4-BE49-F238E27FC236}">
                  <a16:creationId xmlns:a16="http://schemas.microsoft.com/office/drawing/2014/main" id="{5A7200DF-0E1F-9DD1-B295-C13F3A78F809}"/>
                </a:ext>
              </a:extLst>
            </p:cNvPr>
            <p:cNvCxnSpPr/>
            <p:nvPr/>
          </p:nvCxnSpPr>
          <p:spPr>
            <a:xfrm>
              <a:off x="2118166" y="3586162"/>
              <a:ext cx="0" cy="1419225"/>
            </a:xfrm>
            <a:prstGeom prst="line">
              <a:avLst/>
            </a:prstGeom>
            <a:ln w="7366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0" name="Right Bracket 83">
              <a:extLst>
                <a:ext uri="{FF2B5EF4-FFF2-40B4-BE49-F238E27FC236}">
                  <a16:creationId xmlns:a16="http://schemas.microsoft.com/office/drawing/2014/main" id="{53E35C8C-3BF4-A276-8FE2-A520C85F2D3E}"/>
                </a:ext>
              </a:extLst>
            </p:cNvPr>
            <p:cNvSpPr/>
            <p:nvPr/>
          </p:nvSpPr>
          <p:spPr>
            <a:xfrm rot="5400000">
              <a:off x="1194703" y="4361774"/>
              <a:ext cx="284821" cy="1562096"/>
            </a:xfrm>
            <a:prstGeom prst="rightBracket">
              <a:avLst>
                <a:gd name="adj" fmla="val 101357"/>
              </a:avLst>
            </a:prstGeom>
            <a:ln w="7366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1" name="Group 84">
            <a:extLst>
              <a:ext uri="{FF2B5EF4-FFF2-40B4-BE49-F238E27FC236}">
                <a16:creationId xmlns:a16="http://schemas.microsoft.com/office/drawing/2014/main" id="{00E01864-138F-828C-80BD-01675E46197F}"/>
              </a:ext>
            </a:extLst>
          </p:cNvPr>
          <p:cNvGrpSpPr/>
          <p:nvPr/>
        </p:nvGrpSpPr>
        <p:grpSpPr>
          <a:xfrm rot="10800000">
            <a:off x="4396620" y="3463504"/>
            <a:ext cx="6066163" cy="577031"/>
            <a:chOff x="556066" y="3516567"/>
            <a:chExt cx="1562100" cy="1768665"/>
          </a:xfrm>
          <a:effectLst>
            <a:outerShdw blurRad="241300" dist="139700" dir="5400000" algn="t" rotWithShape="0">
              <a:schemeClr val="accent1">
                <a:lumMod val="50000"/>
                <a:alpha val="25000"/>
              </a:schemeClr>
            </a:outerShdw>
          </a:effectLst>
        </p:grpSpPr>
        <p:cxnSp>
          <p:nvCxnSpPr>
            <p:cNvPr id="282" name="Straight Connector 81">
              <a:extLst>
                <a:ext uri="{FF2B5EF4-FFF2-40B4-BE49-F238E27FC236}">
                  <a16:creationId xmlns:a16="http://schemas.microsoft.com/office/drawing/2014/main" id="{50D8BE23-D07F-B488-C097-E85DB4B49911}"/>
                </a:ext>
              </a:extLst>
            </p:cNvPr>
            <p:cNvCxnSpPr>
              <a:cxnSpLocks/>
            </p:cNvCxnSpPr>
            <p:nvPr/>
          </p:nvCxnSpPr>
          <p:spPr>
            <a:xfrm>
              <a:off x="556066" y="3516567"/>
              <a:ext cx="0" cy="1488819"/>
            </a:xfrm>
            <a:prstGeom prst="line">
              <a:avLst/>
            </a:prstGeom>
            <a:ln w="7366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283" name="Straight Connector 82">
              <a:extLst>
                <a:ext uri="{FF2B5EF4-FFF2-40B4-BE49-F238E27FC236}">
                  <a16:creationId xmlns:a16="http://schemas.microsoft.com/office/drawing/2014/main" id="{BC7514E7-215D-1677-8092-81372D162327}"/>
                </a:ext>
              </a:extLst>
            </p:cNvPr>
            <p:cNvCxnSpPr/>
            <p:nvPr/>
          </p:nvCxnSpPr>
          <p:spPr>
            <a:xfrm>
              <a:off x="2118166" y="3586162"/>
              <a:ext cx="0" cy="1419225"/>
            </a:xfrm>
            <a:prstGeom prst="line">
              <a:avLst/>
            </a:prstGeom>
            <a:ln w="7366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4" name="Right Bracket 83">
              <a:extLst>
                <a:ext uri="{FF2B5EF4-FFF2-40B4-BE49-F238E27FC236}">
                  <a16:creationId xmlns:a16="http://schemas.microsoft.com/office/drawing/2014/main" id="{B6B065B6-36A7-8E84-8C35-840C5E912AF6}"/>
                </a:ext>
              </a:extLst>
            </p:cNvPr>
            <p:cNvSpPr/>
            <p:nvPr/>
          </p:nvSpPr>
          <p:spPr>
            <a:xfrm rot="5400000">
              <a:off x="1194703" y="4361774"/>
              <a:ext cx="284821" cy="1562096"/>
            </a:xfrm>
            <a:prstGeom prst="rightBracket">
              <a:avLst>
                <a:gd name="adj" fmla="val 101357"/>
              </a:avLst>
            </a:prstGeom>
            <a:ln w="7366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5" name="Group 84">
            <a:extLst>
              <a:ext uri="{FF2B5EF4-FFF2-40B4-BE49-F238E27FC236}">
                <a16:creationId xmlns:a16="http://schemas.microsoft.com/office/drawing/2014/main" id="{91FDD3B5-7927-E864-8F7E-905D9A718EAF}"/>
              </a:ext>
            </a:extLst>
          </p:cNvPr>
          <p:cNvGrpSpPr/>
          <p:nvPr/>
        </p:nvGrpSpPr>
        <p:grpSpPr>
          <a:xfrm rot="10800000">
            <a:off x="6164023" y="3836061"/>
            <a:ext cx="1317610" cy="336966"/>
            <a:chOff x="556066" y="3516567"/>
            <a:chExt cx="1562100" cy="1768665"/>
          </a:xfrm>
          <a:effectLst>
            <a:outerShdw blurRad="241300" dist="139700" dir="5400000" algn="t" rotWithShape="0">
              <a:schemeClr val="accent1">
                <a:lumMod val="50000"/>
                <a:alpha val="25000"/>
              </a:schemeClr>
            </a:outerShdw>
          </a:effectLst>
        </p:grpSpPr>
        <p:cxnSp>
          <p:nvCxnSpPr>
            <p:cNvPr id="286" name="Straight Connector 81">
              <a:extLst>
                <a:ext uri="{FF2B5EF4-FFF2-40B4-BE49-F238E27FC236}">
                  <a16:creationId xmlns:a16="http://schemas.microsoft.com/office/drawing/2014/main" id="{397F152B-5E8A-5934-0F65-BE56037278C7}"/>
                </a:ext>
              </a:extLst>
            </p:cNvPr>
            <p:cNvCxnSpPr>
              <a:cxnSpLocks/>
            </p:cNvCxnSpPr>
            <p:nvPr/>
          </p:nvCxnSpPr>
          <p:spPr>
            <a:xfrm>
              <a:off x="556066" y="3516567"/>
              <a:ext cx="0" cy="1488819"/>
            </a:xfrm>
            <a:prstGeom prst="line">
              <a:avLst/>
            </a:prstGeom>
            <a:ln w="7366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287" name="Straight Connector 82">
              <a:extLst>
                <a:ext uri="{FF2B5EF4-FFF2-40B4-BE49-F238E27FC236}">
                  <a16:creationId xmlns:a16="http://schemas.microsoft.com/office/drawing/2014/main" id="{7135DD2C-8D7E-06C9-DD6F-4DB7D0707E63}"/>
                </a:ext>
              </a:extLst>
            </p:cNvPr>
            <p:cNvCxnSpPr/>
            <p:nvPr/>
          </p:nvCxnSpPr>
          <p:spPr>
            <a:xfrm>
              <a:off x="2118166" y="3586162"/>
              <a:ext cx="0" cy="1419225"/>
            </a:xfrm>
            <a:prstGeom prst="line">
              <a:avLst/>
            </a:prstGeom>
            <a:ln w="7366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88" name="Right Bracket 83">
              <a:extLst>
                <a:ext uri="{FF2B5EF4-FFF2-40B4-BE49-F238E27FC236}">
                  <a16:creationId xmlns:a16="http://schemas.microsoft.com/office/drawing/2014/main" id="{9BA568FB-E276-D5DD-0D2A-58D598F7EBFD}"/>
                </a:ext>
              </a:extLst>
            </p:cNvPr>
            <p:cNvSpPr/>
            <p:nvPr/>
          </p:nvSpPr>
          <p:spPr>
            <a:xfrm rot="5400000">
              <a:off x="1194703" y="4361774"/>
              <a:ext cx="284821" cy="1562096"/>
            </a:xfrm>
            <a:prstGeom prst="rightBracket">
              <a:avLst>
                <a:gd name="adj" fmla="val 101357"/>
              </a:avLst>
            </a:prstGeom>
            <a:ln w="7366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9" name="Group 84">
            <a:extLst>
              <a:ext uri="{FF2B5EF4-FFF2-40B4-BE49-F238E27FC236}">
                <a16:creationId xmlns:a16="http://schemas.microsoft.com/office/drawing/2014/main" id="{FCAF6CD6-B5EA-7D50-5ECE-5EF1162FD715}"/>
              </a:ext>
            </a:extLst>
          </p:cNvPr>
          <p:cNvGrpSpPr/>
          <p:nvPr/>
        </p:nvGrpSpPr>
        <p:grpSpPr>
          <a:xfrm flipH="1">
            <a:off x="6104009" y="5939493"/>
            <a:ext cx="1872962" cy="327069"/>
            <a:chOff x="556066" y="3516567"/>
            <a:chExt cx="1562100" cy="1768665"/>
          </a:xfrm>
          <a:effectLst>
            <a:outerShdw blurRad="241300" dist="139700" dir="5400000" algn="t" rotWithShape="0">
              <a:schemeClr val="accent1">
                <a:lumMod val="50000"/>
                <a:alpha val="25000"/>
              </a:schemeClr>
            </a:outerShdw>
          </a:effectLst>
        </p:grpSpPr>
        <p:cxnSp>
          <p:nvCxnSpPr>
            <p:cNvPr id="290" name="Straight Connector 81">
              <a:extLst>
                <a:ext uri="{FF2B5EF4-FFF2-40B4-BE49-F238E27FC236}">
                  <a16:creationId xmlns:a16="http://schemas.microsoft.com/office/drawing/2014/main" id="{B4AE14A8-5BCA-5D0D-024A-5547C5055DA6}"/>
                </a:ext>
              </a:extLst>
            </p:cNvPr>
            <p:cNvCxnSpPr>
              <a:cxnSpLocks/>
            </p:cNvCxnSpPr>
            <p:nvPr/>
          </p:nvCxnSpPr>
          <p:spPr>
            <a:xfrm>
              <a:off x="556066" y="3516567"/>
              <a:ext cx="0" cy="1488819"/>
            </a:xfrm>
            <a:prstGeom prst="line">
              <a:avLst/>
            </a:prstGeom>
            <a:ln w="7366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291" name="Straight Connector 82">
              <a:extLst>
                <a:ext uri="{FF2B5EF4-FFF2-40B4-BE49-F238E27FC236}">
                  <a16:creationId xmlns:a16="http://schemas.microsoft.com/office/drawing/2014/main" id="{3CA2D97D-B536-3F8B-3CEE-1AC50AB2B126}"/>
                </a:ext>
              </a:extLst>
            </p:cNvPr>
            <p:cNvCxnSpPr/>
            <p:nvPr/>
          </p:nvCxnSpPr>
          <p:spPr>
            <a:xfrm>
              <a:off x="2118166" y="3586162"/>
              <a:ext cx="0" cy="1419225"/>
            </a:xfrm>
            <a:prstGeom prst="line">
              <a:avLst/>
            </a:prstGeom>
            <a:ln w="7366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92" name="Right Bracket 83">
              <a:extLst>
                <a:ext uri="{FF2B5EF4-FFF2-40B4-BE49-F238E27FC236}">
                  <a16:creationId xmlns:a16="http://schemas.microsoft.com/office/drawing/2014/main" id="{BDA2AE37-1D76-E4BD-9C51-91A1259B97A6}"/>
                </a:ext>
              </a:extLst>
            </p:cNvPr>
            <p:cNvSpPr/>
            <p:nvPr/>
          </p:nvSpPr>
          <p:spPr>
            <a:xfrm rot="5400000">
              <a:off x="1194703" y="4361774"/>
              <a:ext cx="284821" cy="1562096"/>
            </a:xfrm>
            <a:prstGeom prst="rightBracket">
              <a:avLst>
                <a:gd name="adj" fmla="val 101357"/>
              </a:avLst>
            </a:prstGeom>
            <a:ln w="7366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3" name="Group 84">
            <a:extLst>
              <a:ext uri="{FF2B5EF4-FFF2-40B4-BE49-F238E27FC236}">
                <a16:creationId xmlns:a16="http://schemas.microsoft.com/office/drawing/2014/main" id="{08B04060-104F-BFDB-0ABC-D2301D0A67C7}"/>
              </a:ext>
            </a:extLst>
          </p:cNvPr>
          <p:cNvGrpSpPr/>
          <p:nvPr/>
        </p:nvGrpSpPr>
        <p:grpSpPr>
          <a:xfrm rot="10800000" flipH="1">
            <a:off x="2285865" y="3692373"/>
            <a:ext cx="1290843" cy="409174"/>
            <a:chOff x="556066" y="3516567"/>
            <a:chExt cx="1562100" cy="1768665"/>
          </a:xfrm>
          <a:effectLst>
            <a:outerShdw blurRad="241300" dist="139700" dir="5400000" algn="t" rotWithShape="0">
              <a:schemeClr val="accent1">
                <a:lumMod val="50000"/>
                <a:alpha val="25000"/>
              </a:schemeClr>
            </a:outerShdw>
          </a:effectLst>
        </p:grpSpPr>
        <p:cxnSp>
          <p:nvCxnSpPr>
            <p:cNvPr id="294" name="Straight Connector 81">
              <a:extLst>
                <a:ext uri="{FF2B5EF4-FFF2-40B4-BE49-F238E27FC236}">
                  <a16:creationId xmlns:a16="http://schemas.microsoft.com/office/drawing/2014/main" id="{41122CD4-0088-5B3D-06F3-54858D9B2171}"/>
                </a:ext>
              </a:extLst>
            </p:cNvPr>
            <p:cNvCxnSpPr>
              <a:cxnSpLocks/>
            </p:cNvCxnSpPr>
            <p:nvPr/>
          </p:nvCxnSpPr>
          <p:spPr>
            <a:xfrm>
              <a:off x="556066" y="3516567"/>
              <a:ext cx="0" cy="1488819"/>
            </a:xfrm>
            <a:prstGeom prst="line">
              <a:avLst/>
            </a:prstGeom>
            <a:ln w="7366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295" name="Straight Connector 82">
              <a:extLst>
                <a:ext uri="{FF2B5EF4-FFF2-40B4-BE49-F238E27FC236}">
                  <a16:creationId xmlns:a16="http://schemas.microsoft.com/office/drawing/2014/main" id="{3D2F72F0-421E-DD09-A5C6-DB29139DD4FA}"/>
                </a:ext>
              </a:extLst>
            </p:cNvPr>
            <p:cNvCxnSpPr/>
            <p:nvPr/>
          </p:nvCxnSpPr>
          <p:spPr>
            <a:xfrm>
              <a:off x="2118166" y="3586162"/>
              <a:ext cx="0" cy="1419225"/>
            </a:xfrm>
            <a:prstGeom prst="line">
              <a:avLst/>
            </a:prstGeom>
            <a:ln w="7366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96" name="Right Bracket 83">
              <a:extLst>
                <a:ext uri="{FF2B5EF4-FFF2-40B4-BE49-F238E27FC236}">
                  <a16:creationId xmlns:a16="http://schemas.microsoft.com/office/drawing/2014/main" id="{29DF66BA-58BD-C6C5-C644-DBEE27E7A390}"/>
                </a:ext>
              </a:extLst>
            </p:cNvPr>
            <p:cNvSpPr/>
            <p:nvPr/>
          </p:nvSpPr>
          <p:spPr>
            <a:xfrm rot="5400000">
              <a:off x="1194703" y="4361774"/>
              <a:ext cx="284821" cy="1562096"/>
            </a:xfrm>
            <a:prstGeom prst="rightBracket">
              <a:avLst>
                <a:gd name="adj" fmla="val 101357"/>
              </a:avLst>
            </a:prstGeom>
            <a:ln w="7366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7" name="Group 84">
            <a:extLst>
              <a:ext uri="{FF2B5EF4-FFF2-40B4-BE49-F238E27FC236}">
                <a16:creationId xmlns:a16="http://schemas.microsoft.com/office/drawing/2014/main" id="{F3501CCA-3960-3EE6-0B6B-01940DA20D9F}"/>
              </a:ext>
            </a:extLst>
          </p:cNvPr>
          <p:cNvGrpSpPr/>
          <p:nvPr/>
        </p:nvGrpSpPr>
        <p:grpSpPr>
          <a:xfrm>
            <a:off x="4022483" y="5944992"/>
            <a:ext cx="1791304" cy="327069"/>
            <a:chOff x="556066" y="3516567"/>
            <a:chExt cx="1562100" cy="1768665"/>
          </a:xfrm>
          <a:effectLst>
            <a:outerShdw blurRad="241300" dist="139700" dir="5400000" algn="t" rotWithShape="0">
              <a:schemeClr val="accent1">
                <a:lumMod val="50000"/>
                <a:alpha val="25000"/>
              </a:schemeClr>
            </a:outerShdw>
          </a:effectLst>
        </p:grpSpPr>
        <p:cxnSp>
          <p:nvCxnSpPr>
            <p:cNvPr id="298" name="Straight Connector 81">
              <a:extLst>
                <a:ext uri="{FF2B5EF4-FFF2-40B4-BE49-F238E27FC236}">
                  <a16:creationId xmlns:a16="http://schemas.microsoft.com/office/drawing/2014/main" id="{A9140319-D202-E078-1DC6-5C972841EA97}"/>
                </a:ext>
              </a:extLst>
            </p:cNvPr>
            <p:cNvCxnSpPr>
              <a:cxnSpLocks/>
            </p:cNvCxnSpPr>
            <p:nvPr/>
          </p:nvCxnSpPr>
          <p:spPr>
            <a:xfrm>
              <a:off x="556066" y="3516567"/>
              <a:ext cx="0" cy="1488819"/>
            </a:xfrm>
            <a:prstGeom prst="line">
              <a:avLst/>
            </a:prstGeom>
            <a:ln w="7366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299" name="Straight Connector 82">
              <a:extLst>
                <a:ext uri="{FF2B5EF4-FFF2-40B4-BE49-F238E27FC236}">
                  <a16:creationId xmlns:a16="http://schemas.microsoft.com/office/drawing/2014/main" id="{2870ABDA-E7F6-F0DC-F396-AD8033AFA31C}"/>
                </a:ext>
              </a:extLst>
            </p:cNvPr>
            <p:cNvCxnSpPr/>
            <p:nvPr/>
          </p:nvCxnSpPr>
          <p:spPr>
            <a:xfrm>
              <a:off x="2118166" y="3586162"/>
              <a:ext cx="0" cy="1419225"/>
            </a:xfrm>
            <a:prstGeom prst="line">
              <a:avLst/>
            </a:prstGeom>
            <a:ln w="7366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00" name="Right Bracket 83">
              <a:extLst>
                <a:ext uri="{FF2B5EF4-FFF2-40B4-BE49-F238E27FC236}">
                  <a16:creationId xmlns:a16="http://schemas.microsoft.com/office/drawing/2014/main" id="{A10729F4-30A6-825E-9877-C57E66941DD6}"/>
                </a:ext>
              </a:extLst>
            </p:cNvPr>
            <p:cNvSpPr/>
            <p:nvPr/>
          </p:nvSpPr>
          <p:spPr>
            <a:xfrm rot="5400000">
              <a:off x="1194703" y="4361774"/>
              <a:ext cx="284821" cy="1562096"/>
            </a:xfrm>
            <a:prstGeom prst="rightBracket">
              <a:avLst>
                <a:gd name="adj" fmla="val 101357"/>
              </a:avLst>
            </a:prstGeom>
            <a:ln w="7366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1" name="Group 84">
            <a:extLst>
              <a:ext uri="{FF2B5EF4-FFF2-40B4-BE49-F238E27FC236}">
                <a16:creationId xmlns:a16="http://schemas.microsoft.com/office/drawing/2014/main" id="{447F873F-976A-5554-A1CD-944E644E7B48}"/>
              </a:ext>
            </a:extLst>
          </p:cNvPr>
          <p:cNvGrpSpPr/>
          <p:nvPr/>
        </p:nvGrpSpPr>
        <p:grpSpPr>
          <a:xfrm rot="10800000">
            <a:off x="8795797" y="3682638"/>
            <a:ext cx="1317610" cy="409174"/>
            <a:chOff x="556066" y="3516567"/>
            <a:chExt cx="1562100" cy="1768665"/>
          </a:xfrm>
          <a:effectLst>
            <a:outerShdw blurRad="241300" dist="139700" dir="5400000" algn="t" rotWithShape="0">
              <a:schemeClr val="accent1">
                <a:lumMod val="50000"/>
                <a:alpha val="25000"/>
              </a:schemeClr>
            </a:outerShdw>
          </a:effectLst>
        </p:grpSpPr>
        <p:cxnSp>
          <p:nvCxnSpPr>
            <p:cNvPr id="302" name="Straight Connector 81">
              <a:extLst>
                <a:ext uri="{FF2B5EF4-FFF2-40B4-BE49-F238E27FC236}">
                  <a16:creationId xmlns:a16="http://schemas.microsoft.com/office/drawing/2014/main" id="{8BF285DF-9C3D-4315-F59E-311127333191}"/>
                </a:ext>
              </a:extLst>
            </p:cNvPr>
            <p:cNvCxnSpPr>
              <a:cxnSpLocks/>
            </p:cNvCxnSpPr>
            <p:nvPr/>
          </p:nvCxnSpPr>
          <p:spPr>
            <a:xfrm>
              <a:off x="556066" y="3516567"/>
              <a:ext cx="0" cy="1488819"/>
            </a:xfrm>
            <a:prstGeom prst="line">
              <a:avLst/>
            </a:prstGeom>
            <a:ln w="73660">
              <a:solidFill>
                <a:schemeClr val="bg1"/>
              </a:solidFill>
              <a:headEnd type="stealth"/>
            </a:ln>
          </p:spPr>
          <p:style>
            <a:lnRef idx="1">
              <a:schemeClr val="accent1"/>
            </a:lnRef>
            <a:fillRef idx="0">
              <a:schemeClr val="accent1"/>
            </a:fillRef>
            <a:effectRef idx="0">
              <a:schemeClr val="accent1"/>
            </a:effectRef>
            <a:fontRef idx="minor">
              <a:schemeClr val="tx1"/>
            </a:fontRef>
          </p:style>
        </p:cxnSp>
        <p:cxnSp>
          <p:nvCxnSpPr>
            <p:cNvPr id="303" name="Straight Connector 82">
              <a:extLst>
                <a:ext uri="{FF2B5EF4-FFF2-40B4-BE49-F238E27FC236}">
                  <a16:creationId xmlns:a16="http://schemas.microsoft.com/office/drawing/2014/main" id="{D2620BBF-0344-35D4-FFB9-B061B3ECF338}"/>
                </a:ext>
              </a:extLst>
            </p:cNvPr>
            <p:cNvCxnSpPr/>
            <p:nvPr/>
          </p:nvCxnSpPr>
          <p:spPr>
            <a:xfrm>
              <a:off x="2118166" y="3586162"/>
              <a:ext cx="0" cy="1419225"/>
            </a:xfrm>
            <a:prstGeom prst="line">
              <a:avLst/>
            </a:prstGeom>
            <a:ln w="7366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04" name="Right Bracket 83">
              <a:extLst>
                <a:ext uri="{FF2B5EF4-FFF2-40B4-BE49-F238E27FC236}">
                  <a16:creationId xmlns:a16="http://schemas.microsoft.com/office/drawing/2014/main" id="{7E724CD6-489D-5772-3706-9299BA9E26FA}"/>
                </a:ext>
              </a:extLst>
            </p:cNvPr>
            <p:cNvSpPr/>
            <p:nvPr/>
          </p:nvSpPr>
          <p:spPr>
            <a:xfrm rot="5400000">
              <a:off x="1194703" y="4361774"/>
              <a:ext cx="284821" cy="1562096"/>
            </a:xfrm>
            <a:prstGeom prst="rightBracket">
              <a:avLst>
                <a:gd name="adj" fmla="val 101357"/>
              </a:avLst>
            </a:prstGeom>
            <a:ln w="7366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4" name="Grafika 3" descr="Wahadło Newtona kontur">
            <a:extLst>
              <a:ext uri="{FF2B5EF4-FFF2-40B4-BE49-F238E27FC236}">
                <a16:creationId xmlns:a16="http://schemas.microsoft.com/office/drawing/2014/main" id="{9CCA25F1-6A49-5041-B2FC-65BAEAD51C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91337" y="5008559"/>
            <a:ext cx="714358" cy="714358"/>
          </a:xfrm>
          <a:prstGeom prst="rect">
            <a:avLst/>
          </a:prstGeom>
        </p:spPr>
      </p:pic>
      <p:pic>
        <p:nvPicPr>
          <p:cNvPr id="17" name="Grafika 16" descr="Części układanki kontur">
            <a:extLst>
              <a:ext uri="{FF2B5EF4-FFF2-40B4-BE49-F238E27FC236}">
                <a16:creationId xmlns:a16="http://schemas.microsoft.com/office/drawing/2014/main" id="{7502996C-154E-84E3-59DB-3D5269F925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8018" y="5189131"/>
            <a:ext cx="402651" cy="402651"/>
          </a:xfrm>
          <a:prstGeom prst="rect">
            <a:avLst/>
          </a:prstGeom>
        </p:spPr>
      </p:pic>
      <p:pic>
        <p:nvPicPr>
          <p:cNvPr id="19" name="Grafika 18" descr="Architektura kontur">
            <a:extLst>
              <a:ext uri="{FF2B5EF4-FFF2-40B4-BE49-F238E27FC236}">
                <a16:creationId xmlns:a16="http://schemas.microsoft.com/office/drawing/2014/main" id="{E45C62D7-8C9F-568D-80BD-AC8336B0A9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23023" y="4965129"/>
            <a:ext cx="727140" cy="727140"/>
          </a:xfrm>
          <a:prstGeom prst="rect">
            <a:avLst/>
          </a:prstGeom>
        </p:spPr>
      </p:pic>
      <p:grpSp>
        <p:nvGrpSpPr>
          <p:cNvPr id="27" name="Grupa 26">
            <a:extLst>
              <a:ext uri="{FF2B5EF4-FFF2-40B4-BE49-F238E27FC236}">
                <a16:creationId xmlns:a16="http://schemas.microsoft.com/office/drawing/2014/main" id="{993AA52A-84F9-25F1-F9B0-213B5F05F941}"/>
              </a:ext>
            </a:extLst>
          </p:cNvPr>
          <p:cNvGrpSpPr/>
          <p:nvPr/>
        </p:nvGrpSpPr>
        <p:grpSpPr>
          <a:xfrm>
            <a:off x="9894545" y="5071649"/>
            <a:ext cx="1018953" cy="702857"/>
            <a:chOff x="9894545" y="5071649"/>
            <a:chExt cx="1018953" cy="702857"/>
          </a:xfrm>
        </p:grpSpPr>
        <p:pic>
          <p:nvPicPr>
            <p:cNvPr id="21" name="Grafika 20" descr="Komentarz — nie lubię kontur">
              <a:extLst>
                <a:ext uri="{FF2B5EF4-FFF2-40B4-BE49-F238E27FC236}">
                  <a16:creationId xmlns:a16="http://schemas.microsoft.com/office/drawing/2014/main" id="{21200E19-B65F-50B6-3D4B-7344306E2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41504" y="5071649"/>
              <a:ext cx="571994" cy="571994"/>
            </a:xfrm>
            <a:prstGeom prst="rect">
              <a:avLst/>
            </a:prstGeom>
          </p:spPr>
        </p:pic>
        <p:pic>
          <p:nvPicPr>
            <p:cNvPr id="23" name="Grafika 22" descr="Komentarz — lubię kontur">
              <a:extLst>
                <a:ext uri="{FF2B5EF4-FFF2-40B4-BE49-F238E27FC236}">
                  <a16:creationId xmlns:a16="http://schemas.microsoft.com/office/drawing/2014/main" id="{895A1BB5-88D8-7583-B8CC-E8C2EA87E5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9894545" y="5218822"/>
              <a:ext cx="490156" cy="555684"/>
            </a:xfrm>
            <a:prstGeom prst="rect">
              <a:avLst/>
            </a:prstGeom>
          </p:spPr>
        </p:pic>
      </p:grpSp>
      <p:grpSp>
        <p:nvGrpSpPr>
          <p:cNvPr id="26" name="Grupa 25">
            <a:extLst>
              <a:ext uri="{FF2B5EF4-FFF2-40B4-BE49-F238E27FC236}">
                <a16:creationId xmlns:a16="http://schemas.microsoft.com/office/drawing/2014/main" id="{AAA726BB-997F-758D-30C0-618C8989C2AC}"/>
              </a:ext>
            </a:extLst>
          </p:cNvPr>
          <p:cNvGrpSpPr/>
          <p:nvPr/>
        </p:nvGrpSpPr>
        <p:grpSpPr>
          <a:xfrm>
            <a:off x="3494935" y="5090356"/>
            <a:ext cx="754596" cy="754596"/>
            <a:chOff x="3494935" y="5090356"/>
            <a:chExt cx="754596" cy="754596"/>
          </a:xfrm>
        </p:grpSpPr>
        <p:pic>
          <p:nvPicPr>
            <p:cNvPr id="9" name="Grafika 8" descr="Dymek z myślami kontur">
              <a:extLst>
                <a:ext uri="{FF2B5EF4-FFF2-40B4-BE49-F238E27FC236}">
                  <a16:creationId xmlns:a16="http://schemas.microsoft.com/office/drawing/2014/main" id="{8C4B8CAE-D781-32F6-5AFE-767CDC77267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94935" y="5090356"/>
              <a:ext cx="754596" cy="754596"/>
            </a:xfrm>
            <a:prstGeom prst="rect">
              <a:avLst/>
            </a:prstGeom>
          </p:spPr>
        </p:pic>
        <p:pic>
          <p:nvPicPr>
            <p:cNvPr id="25" name="Grafika 24" descr="Żarówka i ołówek kontur">
              <a:extLst>
                <a:ext uri="{FF2B5EF4-FFF2-40B4-BE49-F238E27FC236}">
                  <a16:creationId xmlns:a16="http://schemas.microsoft.com/office/drawing/2014/main" id="{E798796F-B0CD-9525-F25D-83536BFBE8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33576" y="5249350"/>
              <a:ext cx="299052" cy="299052"/>
            </a:xfrm>
            <a:prstGeom prst="rect">
              <a:avLst/>
            </a:prstGeom>
          </p:spPr>
        </p:pic>
      </p:grpSp>
    </p:spTree>
    <p:extLst>
      <p:ext uri="{BB962C8B-B14F-4D97-AF65-F5344CB8AC3E}">
        <p14:creationId xmlns:p14="http://schemas.microsoft.com/office/powerpoint/2010/main" val="148094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500"/>
                                        <p:tgtEl>
                                          <p:spTgt spid="238"/>
                                        </p:tgtEl>
                                      </p:cBhvr>
                                    </p:animEffect>
                                    <p:anim calcmode="lin" valueType="num">
                                      <p:cBhvr>
                                        <p:cTn id="8" dur="1500" fill="hold"/>
                                        <p:tgtEl>
                                          <p:spTgt spid="238"/>
                                        </p:tgtEl>
                                        <p:attrNameLst>
                                          <p:attrName>ppt_x</p:attrName>
                                        </p:attrNameLst>
                                      </p:cBhvr>
                                      <p:tavLst>
                                        <p:tav tm="0">
                                          <p:val>
                                            <p:strVal val="#ppt_x"/>
                                          </p:val>
                                        </p:tav>
                                        <p:tav tm="100000">
                                          <p:val>
                                            <p:strVal val="#ppt_x"/>
                                          </p:val>
                                        </p:tav>
                                      </p:tavLst>
                                    </p:anim>
                                    <p:anim calcmode="lin" valueType="num">
                                      <p:cBhvr>
                                        <p:cTn id="9" dur="1500" fill="hold"/>
                                        <p:tgtEl>
                                          <p:spTgt spid="2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1500"/>
                                        <p:tgtEl>
                                          <p:spTgt spid="239"/>
                                        </p:tgtEl>
                                      </p:cBhvr>
                                    </p:animEffect>
                                    <p:anim calcmode="lin" valueType="num">
                                      <p:cBhvr>
                                        <p:cTn id="13" dur="1500" fill="hold"/>
                                        <p:tgtEl>
                                          <p:spTgt spid="239"/>
                                        </p:tgtEl>
                                        <p:attrNameLst>
                                          <p:attrName>ppt_x</p:attrName>
                                        </p:attrNameLst>
                                      </p:cBhvr>
                                      <p:tavLst>
                                        <p:tav tm="0">
                                          <p:val>
                                            <p:strVal val="#ppt_x"/>
                                          </p:val>
                                        </p:tav>
                                        <p:tav tm="100000">
                                          <p:val>
                                            <p:strVal val="#ppt_x"/>
                                          </p:val>
                                        </p:tav>
                                      </p:tavLst>
                                    </p:anim>
                                    <p:anim calcmode="lin" valueType="num">
                                      <p:cBhvr>
                                        <p:cTn id="14" dur="1500" fill="hold"/>
                                        <p:tgtEl>
                                          <p:spTgt spid="23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240"/>
                                        </p:tgtEl>
                                        <p:attrNameLst>
                                          <p:attrName>style.visibility</p:attrName>
                                        </p:attrNameLst>
                                      </p:cBhvr>
                                      <p:to>
                                        <p:strVal val="visible"/>
                                      </p:to>
                                    </p:set>
                                    <p:animEffect transition="in" filter="fade">
                                      <p:cBhvr>
                                        <p:cTn id="17" dur="1500"/>
                                        <p:tgtEl>
                                          <p:spTgt spid="240"/>
                                        </p:tgtEl>
                                      </p:cBhvr>
                                    </p:animEffect>
                                    <p:anim calcmode="lin" valueType="num">
                                      <p:cBhvr>
                                        <p:cTn id="18" dur="1500" fill="hold"/>
                                        <p:tgtEl>
                                          <p:spTgt spid="240"/>
                                        </p:tgtEl>
                                        <p:attrNameLst>
                                          <p:attrName>ppt_x</p:attrName>
                                        </p:attrNameLst>
                                      </p:cBhvr>
                                      <p:tavLst>
                                        <p:tav tm="0">
                                          <p:val>
                                            <p:strVal val="#ppt_x"/>
                                          </p:val>
                                        </p:tav>
                                        <p:tav tm="100000">
                                          <p:val>
                                            <p:strVal val="#ppt_x"/>
                                          </p:val>
                                        </p:tav>
                                      </p:tavLst>
                                    </p:anim>
                                    <p:anim calcmode="lin" valueType="num">
                                      <p:cBhvr>
                                        <p:cTn id="19" dur="1500" fill="hold"/>
                                        <p:tgtEl>
                                          <p:spTgt spid="24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241"/>
                                        </p:tgtEl>
                                        <p:attrNameLst>
                                          <p:attrName>style.visibility</p:attrName>
                                        </p:attrNameLst>
                                      </p:cBhvr>
                                      <p:to>
                                        <p:strVal val="visible"/>
                                      </p:to>
                                    </p:set>
                                    <p:animEffect transition="in" filter="fade">
                                      <p:cBhvr>
                                        <p:cTn id="22" dur="1500"/>
                                        <p:tgtEl>
                                          <p:spTgt spid="241"/>
                                        </p:tgtEl>
                                      </p:cBhvr>
                                    </p:animEffect>
                                    <p:anim calcmode="lin" valueType="num">
                                      <p:cBhvr>
                                        <p:cTn id="23" dur="1500" fill="hold"/>
                                        <p:tgtEl>
                                          <p:spTgt spid="241"/>
                                        </p:tgtEl>
                                        <p:attrNameLst>
                                          <p:attrName>ppt_x</p:attrName>
                                        </p:attrNameLst>
                                      </p:cBhvr>
                                      <p:tavLst>
                                        <p:tav tm="0">
                                          <p:val>
                                            <p:strVal val="#ppt_x"/>
                                          </p:val>
                                        </p:tav>
                                        <p:tav tm="100000">
                                          <p:val>
                                            <p:strVal val="#ppt_x"/>
                                          </p:val>
                                        </p:tav>
                                      </p:tavLst>
                                    </p:anim>
                                    <p:anim calcmode="lin" valueType="num">
                                      <p:cBhvr>
                                        <p:cTn id="24" dur="1500" fill="hold"/>
                                        <p:tgtEl>
                                          <p:spTgt spid="2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242"/>
                                        </p:tgtEl>
                                        <p:attrNameLst>
                                          <p:attrName>style.visibility</p:attrName>
                                        </p:attrNameLst>
                                      </p:cBhvr>
                                      <p:to>
                                        <p:strVal val="visible"/>
                                      </p:to>
                                    </p:set>
                                    <p:animEffect transition="in" filter="fade">
                                      <p:cBhvr>
                                        <p:cTn id="27" dur="1500"/>
                                        <p:tgtEl>
                                          <p:spTgt spid="242"/>
                                        </p:tgtEl>
                                      </p:cBhvr>
                                    </p:animEffect>
                                    <p:anim calcmode="lin" valueType="num">
                                      <p:cBhvr>
                                        <p:cTn id="28" dur="1500" fill="hold"/>
                                        <p:tgtEl>
                                          <p:spTgt spid="242"/>
                                        </p:tgtEl>
                                        <p:attrNameLst>
                                          <p:attrName>ppt_x</p:attrName>
                                        </p:attrNameLst>
                                      </p:cBhvr>
                                      <p:tavLst>
                                        <p:tav tm="0">
                                          <p:val>
                                            <p:strVal val="#ppt_x"/>
                                          </p:val>
                                        </p:tav>
                                        <p:tav tm="100000">
                                          <p:val>
                                            <p:strVal val="#ppt_x"/>
                                          </p:val>
                                        </p:tav>
                                      </p:tavLst>
                                    </p:anim>
                                    <p:anim calcmode="lin" valueType="num">
                                      <p:cBhvr>
                                        <p:cTn id="29" dur="1500" fill="hold"/>
                                        <p:tgtEl>
                                          <p:spTgt spid="242"/>
                                        </p:tgtEl>
                                        <p:attrNameLst>
                                          <p:attrName>ppt_y</p:attrName>
                                        </p:attrNameLst>
                                      </p:cBhvr>
                                      <p:tavLst>
                                        <p:tav tm="0">
                                          <p:val>
                                            <p:strVal val="#ppt_y+.1"/>
                                          </p:val>
                                        </p:tav>
                                        <p:tav tm="100000">
                                          <p:val>
                                            <p:strVal val="#ppt_y"/>
                                          </p:val>
                                        </p:tav>
                                      </p:tavLst>
                                    </p:anim>
                                  </p:childTnLst>
                                </p:cTn>
                              </p:par>
                              <p:par>
                                <p:cTn id="30" presetID="55" presetClass="entr" presetSubtype="0" fill="hold" grpId="0" nodeType="withEffect">
                                  <p:stCondLst>
                                    <p:cond delay="1000"/>
                                  </p:stCondLst>
                                  <p:childTnLst>
                                    <p:set>
                                      <p:cBhvr>
                                        <p:cTn id="31" dur="1" fill="hold">
                                          <p:stCondLst>
                                            <p:cond delay="0"/>
                                          </p:stCondLst>
                                        </p:cTn>
                                        <p:tgtEl>
                                          <p:spTgt spid="257"/>
                                        </p:tgtEl>
                                        <p:attrNameLst>
                                          <p:attrName>style.visibility</p:attrName>
                                        </p:attrNameLst>
                                      </p:cBhvr>
                                      <p:to>
                                        <p:strVal val="visible"/>
                                      </p:to>
                                    </p:set>
                                    <p:anim calcmode="lin" valueType="num">
                                      <p:cBhvr>
                                        <p:cTn id="32" dur="1000" fill="hold"/>
                                        <p:tgtEl>
                                          <p:spTgt spid="257"/>
                                        </p:tgtEl>
                                        <p:attrNameLst>
                                          <p:attrName>ppt_w</p:attrName>
                                        </p:attrNameLst>
                                      </p:cBhvr>
                                      <p:tavLst>
                                        <p:tav tm="0">
                                          <p:val>
                                            <p:strVal val="#ppt_w*0.70"/>
                                          </p:val>
                                        </p:tav>
                                        <p:tav tm="100000">
                                          <p:val>
                                            <p:strVal val="#ppt_w"/>
                                          </p:val>
                                        </p:tav>
                                      </p:tavLst>
                                    </p:anim>
                                    <p:anim calcmode="lin" valueType="num">
                                      <p:cBhvr>
                                        <p:cTn id="33" dur="1000" fill="hold"/>
                                        <p:tgtEl>
                                          <p:spTgt spid="257"/>
                                        </p:tgtEl>
                                        <p:attrNameLst>
                                          <p:attrName>ppt_h</p:attrName>
                                        </p:attrNameLst>
                                      </p:cBhvr>
                                      <p:tavLst>
                                        <p:tav tm="0">
                                          <p:val>
                                            <p:strVal val="#ppt_h"/>
                                          </p:val>
                                        </p:tav>
                                        <p:tav tm="100000">
                                          <p:val>
                                            <p:strVal val="#ppt_h"/>
                                          </p:val>
                                        </p:tav>
                                      </p:tavLst>
                                    </p:anim>
                                    <p:animEffect transition="in" filter="fade">
                                      <p:cBhvr>
                                        <p:cTn id="34" dur="1000"/>
                                        <p:tgtEl>
                                          <p:spTgt spid="257"/>
                                        </p:tgtEl>
                                      </p:cBhvr>
                                    </p:animEffect>
                                  </p:childTnLst>
                                </p:cTn>
                              </p:par>
                              <p:par>
                                <p:cTn id="35" presetID="55" presetClass="entr" presetSubtype="0" fill="hold" grpId="0" nodeType="withEffect">
                                  <p:stCondLst>
                                    <p:cond delay="1250"/>
                                  </p:stCondLst>
                                  <p:childTnLst>
                                    <p:set>
                                      <p:cBhvr>
                                        <p:cTn id="36" dur="1" fill="hold">
                                          <p:stCondLst>
                                            <p:cond delay="0"/>
                                          </p:stCondLst>
                                        </p:cTn>
                                        <p:tgtEl>
                                          <p:spTgt spid="264"/>
                                        </p:tgtEl>
                                        <p:attrNameLst>
                                          <p:attrName>style.visibility</p:attrName>
                                        </p:attrNameLst>
                                      </p:cBhvr>
                                      <p:to>
                                        <p:strVal val="visible"/>
                                      </p:to>
                                    </p:set>
                                    <p:anim calcmode="lin" valueType="num">
                                      <p:cBhvr>
                                        <p:cTn id="37" dur="1000" fill="hold"/>
                                        <p:tgtEl>
                                          <p:spTgt spid="264"/>
                                        </p:tgtEl>
                                        <p:attrNameLst>
                                          <p:attrName>ppt_w</p:attrName>
                                        </p:attrNameLst>
                                      </p:cBhvr>
                                      <p:tavLst>
                                        <p:tav tm="0">
                                          <p:val>
                                            <p:strVal val="#ppt_w*0.70"/>
                                          </p:val>
                                        </p:tav>
                                        <p:tav tm="100000">
                                          <p:val>
                                            <p:strVal val="#ppt_w"/>
                                          </p:val>
                                        </p:tav>
                                      </p:tavLst>
                                    </p:anim>
                                    <p:anim calcmode="lin" valueType="num">
                                      <p:cBhvr>
                                        <p:cTn id="38" dur="1000" fill="hold"/>
                                        <p:tgtEl>
                                          <p:spTgt spid="264"/>
                                        </p:tgtEl>
                                        <p:attrNameLst>
                                          <p:attrName>ppt_h</p:attrName>
                                        </p:attrNameLst>
                                      </p:cBhvr>
                                      <p:tavLst>
                                        <p:tav tm="0">
                                          <p:val>
                                            <p:strVal val="#ppt_h"/>
                                          </p:val>
                                        </p:tav>
                                        <p:tav tm="100000">
                                          <p:val>
                                            <p:strVal val="#ppt_h"/>
                                          </p:val>
                                        </p:tav>
                                      </p:tavLst>
                                    </p:anim>
                                    <p:animEffect transition="in" filter="fade">
                                      <p:cBhvr>
                                        <p:cTn id="39" dur="1000"/>
                                        <p:tgtEl>
                                          <p:spTgt spid="264"/>
                                        </p:tgtEl>
                                      </p:cBhvr>
                                    </p:animEffect>
                                  </p:childTnLst>
                                </p:cTn>
                              </p:par>
                              <p:par>
                                <p:cTn id="40" presetID="55" presetClass="entr" presetSubtype="0" fill="hold" grpId="0" nodeType="withEffect">
                                  <p:stCondLst>
                                    <p:cond delay="1500"/>
                                  </p:stCondLst>
                                  <p:childTnLst>
                                    <p:set>
                                      <p:cBhvr>
                                        <p:cTn id="41" dur="1" fill="hold">
                                          <p:stCondLst>
                                            <p:cond delay="0"/>
                                          </p:stCondLst>
                                        </p:cTn>
                                        <p:tgtEl>
                                          <p:spTgt spid="266"/>
                                        </p:tgtEl>
                                        <p:attrNameLst>
                                          <p:attrName>style.visibility</p:attrName>
                                        </p:attrNameLst>
                                      </p:cBhvr>
                                      <p:to>
                                        <p:strVal val="visible"/>
                                      </p:to>
                                    </p:set>
                                    <p:anim calcmode="lin" valueType="num">
                                      <p:cBhvr>
                                        <p:cTn id="42" dur="1000" fill="hold"/>
                                        <p:tgtEl>
                                          <p:spTgt spid="266"/>
                                        </p:tgtEl>
                                        <p:attrNameLst>
                                          <p:attrName>ppt_w</p:attrName>
                                        </p:attrNameLst>
                                      </p:cBhvr>
                                      <p:tavLst>
                                        <p:tav tm="0">
                                          <p:val>
                                            <p:strVal val="#ppt_w*0.70"/>
                                          </p:val>
                                        </p:tav>
                                        <p:tav tm="100000">
                                          <p:val>
                                            <p:strVal val="#ppt_w"/>
                                          </p:val>
                                        </p:tav>
                                      </p:tavLst>
                                    </p:anim>
                                    <p:anim calcmode="lin" valueType="num">
                                      <p:cBhvr>
                                        <p:cTn id="43" dur="1000" fill="hold"/>
                                        <p:tgtEl>
                                          <p:spTgt spid="266"/>
                                        </p:tgtEl>
                                        <p:attrNameLst>
                                          <p:attrName>ppt_h</p:attrName>
                                        </p:attrNameLst>
                                      </p:cBhvr>
                                      <p:tavLst>
                                        <p:tav tm="0">
                                          <p:val>
                                            <p:strVal val="#ppt_h"/>
                                          </p:val>
                                        </p:tav>
                                        <p:tav tm="100000">
                                          <p:val>
                                            <p:strVal val="#ppt_h"/>
                                          </p:val>
                                        </p:tav>
                                      </p:tavLst>
                                    </p:anim>
                                    <p:animEffect transition="in" filter="fade">
                                      <p:cBhvr>
                                        <p:cTn id="44" dur="1000"/>
                                        <p:tgtEl>
                                          <p:spTgt spid="266"/>
                                        </p:tgtEl>
                                      </p:cBhvr>
                                    </p:animEffect>
                                  </p:childTnLst>
                                </p:cTn>
                              </p:par>
                              <p:par>
                                <p:cTn id="45" presetID="55" presetClass="entr" presetSubtype="0" fill="hold" grpId="0" nodeType="withEffect">
                                  <p:stCondLst>
                                    <p:cond delay="1750"/>
                                  </p:stCondLst>
                                  <p:childTnLst>
                                    <p:set>
                                      <p:cBhvr>
                                        <p:cTn id="46" dur="1" fill="hold">
                                          <p:stCondLst>
                                            <p:cond delay="0"/>
                                          </p:stCondLst>
                                        </p:cTn>
                                        <p:tgtEl>
                                          <p:spTgt spid="268"/>
                                        </p:tgtEl>
                                        <p:attrNameLst>
                                          <p:attrName>style.visibility</p:attrName>
                                        </p:attrNameLst>
                                      </p:cBhvr>
                                      <p:to>
                                        <p:strVal val="visible"/>
                                      </p:to>
                                    </p:set>
                                    <p:anim calcmode="lin" valueType="num">
                                      <p:cBhvr>
                                        <p:cTn id="47" dur="1000" fill="hold"/>
                                        <p:tgtEl>
                                          <p:spTgt spid="268"/>
                                        </p:tgtEl>
                                        <p:attrNameLst>
                                          <p:attrName>ppt_w</p:attrName>
                                        </p:attrNameLst>
                                      </p:cBhvr>
                                      <p:tavLst>
                                        <p:tav tm="0">
                                          <p:val>
                                            <p:strVal val="#ppt_w*0.70"/>
                                          </p:val>
                                        </p:tav>
                                        <p:tav tm="100000">
                                          <p:val>
                                            <p:strVal val="#ppt_w"/>
                                          </p:val>
                                        </p:tav>
                                      </p:tavLst>
                                    </p:anim>
                                    <p:anim calcmode="lin" valueType="num">
                                      <p:cBhvr>
                                        <p:cTn id="48" dur="1000" fill="hold"/>
                                        <p:tgtEl>
                                          <p:spTgt spid="268"/>
                                        </p:tgtEl>
                                        <p:attrNameLst>
                                          <p:attrName>ppt_h</p:attrName>
                                        </p:attrNameLst>
                                      </p:cBhvr>
                                      <p:tavLst>
                                        <p:tav tm="0">
                                          <p:val>
                                            <p:strVal val="#ppt_h"/>
                                          </p:val>
                                        </p:tav>
                                        <p:tav tm="100000">
                                          <p:val>
                                            <p:strVal val="#ppt_h"/>
                                          </p:val>
                                        </p:tav>
                                      </p:tavLst>
                                    </p:anim>
                                    <p:animEffect transition="in" filter="fade">
                                      <p:cBhvr>
                                        <p:cTn id="49" dur="1000"/>
                                        <p:tgtEl>
                                          <p:spTgt spid="268"/>
                                        </p:tgtEl>
                                      </p:cBhvr>
                                    </p:animEffect>
                                  </p:childTnLst>
                                </p:cTn>
                              </p:par>
                              <p:par>
                                <p:cTn id="50" presetID="55" presetClass="entr" presetSubtype="0" fill="hold" grpId="0" nodeType="withEffect">
                                  <p:stCondLst>
                                    <p:cond delay="2000"/>
                                  </p:stCondLst>
                                  <p:childTnLst>
                                    <p:set>
                                      <p:cBhvr>
                                        <p:cTn id="51" dur="1" fill="hold">
                                          <p:stCondLst>
                                            <p:cond delay="0"/>
                                          </p:stCondLst>
                                        </p:cTn>
                                        <p:tgtEl>
                                          <p:spTgt spid="270"/>
                                        </p:tgtEl>
                                        <p:attrNameLst>
                                          <p:attrName>style.visibility</p:attrName>
                                        </p:attrNameLst>
                                      </p:cBhvr>
                                      <p:to>
                                        <p:strVal val="visible"/>
                                      </p:to>
                                    </p:set>
                                    <p:anim calcmode="lin" valueType="num">
                                      <p:cBhvr>
                                        <p:cTn id="52" dur="1000" fill="hold"/>
                                        <p:tgtEl>
                                          <p:spTgt spid="270"/>
                                        </p:tgtEl>
                                        <p:attrNameLst>
                                          <p:attrName>ppt_w</p:attrName>
                                        </p:attrNameLst>
                                      </p:cBhvr>
                                      <p:tavLst>
                                        <p:tav tm="0">
                                          <p:val>
                                            <p:strVal val="#ppt_w*0.70"/>
                                          </p:val>
                                        </p:tav>
                                        <p:tav tm="100000">
                                          <p:val>
                                            <p:strVal val="#ppt_w"/>
                                          </p:val>
                                        </p:tav>
                                      </p:tavLst>
                                    </p:anim>
                                    <p:anim calcmode="lin" valueType="num">
                                      <p:cBhvr>
                                        <p:cTn id="53" dur="1000" fill="hold"/>
                                        <p:tgtEl>
                                          <p:spTgt spid="270"/>
                                        </p:tgtEl>
                                        <p:attrNameLst>
                                          <p:attrName>ppt_h</p:attrName>
                                        </p:attrNameLst>
                                      </p:cBhvr>
                                      <p:tavLst>
                                        <p:tav tm="0">
                                          <p:val>
                                            <p:strVal val="#ppt_h"/>
                                          </p:val>
                                        </p:tav>
                                        <p:tav tm="100000">
                                          <p:val>
                                            <p:strVal val="#ppt_h"/>
                                          </p:val>
                                        </p:tav>
                                      </p:tavLst>
                                    </p:anim>
                                    <p:animEffect transition="in" filter="fade">
                                      <p:cBhvr>
                                        <p:cTn id="54" dur="1000"/>
                                        <p:tgtEl>
                                          <p:spTgt spid="270"/>
                                        </p:tgtEl>
                                      </p:cBhvr>
                                    </p:animEffect>
                                  </p:childTnLst>
                                </p:cTn>
                              </p:par>
                              <p:par>
                                <p:cTn id="55" presetID="17" presetClass="entr" presetSubtype="8" fill="hold" grpId="0" nodeType="withEffect">
                                  <p:stCondLst>
                                    <p:cond delay="0"/>
                                  </p:stCondLst>
                                  <p:childTnLst>
                                    <p:set>
                                      <p:cBhvr>
                                        <p:cTn id="56" dur="1" fill="hold">
                                          <p:stCondLst>
                                            <p:cond delay="0"/>
                                          </p:stCondLst>
                                        </p:cTn>
                                        <p:tgtEl>
                                          <p:spTgt spid="237"/>
                                        </p:tgtEl>
                                        <p:attrNameLst>
                                          <p:attrName>style.visibility</p:attrName>
                                        </p:attrNameLst>
                                      </p:cBhvr>
                                      <p:to>
                                        <p:strVal val="visible"/>
                                      </p:to>
                                    </p:set>
                                    <p:anim calcmode="lin" valueType="num">
                                      <p:cBhvr>
                                        <p:cTn id="57" dur="3000" fill="hold"/>
                                        <p:tgtEl>
                                          <p:spTgt spid="237"/>
                                        </p:tgtEl>
                                        <p:attrNameLst>
                                          <p:attrName>ppt_x</p:attrName>
                                        </p:attrNameLst>
                                      </p:cBhvr>
                                      <p:tavLst>
                                        <p:tav tm="0">
                                          <p:val>
                                            <p:strVal val="#ppt_x-#ppt_w/2"/>
                                          </p:val>
                                        </p:tav>
                                        <p:tav tm="100000">
                                          <p:val>
                                            <p:strVal val="#ppt_x"/>
                                          </p:val>
                                        </p:tav>
                                      </p:tavLst>
                                    </p:anim>
                                    <p:anim calcmode="lin" valueType="num">
                                      <p:cBhvr>
                                        <p:cTn id="58" dur="3000" fill="hold"/>
                                        <p:tgtEl>
                                          <p:spTgt spid="237"/>
                                        </p:tgtEl>
                                        <p:attrNameLst>
                                          <p:attrName>ppt_y</p:attrName>
                                        </p:attrNameLst>
                                      </p:cBhvr>
                                      <p:tavLst>
                                        <p:tav tm="0">
                                          <p:val>
                                            <p:strVal val="#ppt_y"/>
                                          </p:val>
                                        </p:tav>
                                        <p:tav tm="100000">
                                          <p:val>
                                            <p:strVal val="#ppt_y"/>
                                          </p:val>
                                        </p:tav>
                                      </p:tavLst>
                                    </p:anim>
                                    <p:anim calcmode="lin" valueType="num">
                                      <p:cBhvr>
                                        <p:cTn id="59" dur="3000" fill="hold"/>
                                        <p:tgtEl>
                                          <p:spTgt spid="237"/>
                                        </p:tgtEl>
                                        <p:attrNameLst>
                                          <p:attrName>ppt_w</p:attrName>
                                        </p:attrNameLst>
                                      </p:cBhvr>
                                      <p:tavLst>
                                        <p:tav tm="0">
                                          <p:val>
                                            <p:fltVal val="0"/>
                                          </p:val>
                                        </p:tav>
                                        <p:tav tm="100000">
                                          <p:val>
                                            <p:strVal val="#ppt_w"/>
                                          </p:val>
                                        </p:tav>
                                      </p:tavLst>
                                    </p:anim>
                                    <p:anim calcmode="lin" valueType="num">
                                      <p:cBhvr>
                                        <p:cTn id="60" dur="3000" fill="hold"/>
                                        <p:tgtEl>
                                          <p:spTgt spid="237"/>
                                        </p:tgtEl>
                                        <p:attrNameLst>
                                          <p:attrName>ppt_h</p:attrName>
                                        </p:attrNameLst>
                                      </p:cBhvr>
                                      <p:tavLst>
                                        <p:tav tm="0">
                                          <p:val>
                                            <p:strVal val="#ppt_h"/>
                                          </p:val>
                                        </p:tav>
                                        <p:tav tm="100000">
                                          <p:val>
                                            <p:strVal val="#ppt_h"/>
                                          </p:val>
                                        </p:tav>
                                      </p:tavLst>
                                    </p:anim>
                                  </p:childTnLst>
                                </p:cTn>
                              </p:par>
                              <p:par>
                                <p:cTn id="61" presetID="12" presetClass="entr" presetSubtype="8" fill="hold" grpId="0" nodeType="withEffect">
                                  <p:stCondLst>
                                    <p:cond delay="3000"/>
                                  </p:stCondLst>
                                  <p:childTnLst>
                                    <p:set>
                                      <p:cBhvr>
                                        <p:cTn id="62" dur="1" fill="hold">
                                          <p:stCondLst>
                                            <p:cond delay="0"/>
                                          </p:stCondLst>
                                        </p:cTn>
                                        <p:tgtEl>
                                          <p:spTgt spid="249"/>
                                        </p:tgtEl>
                                        <p:attrNameLst>
                                          <p:attrName>style.visibility</p:attrName>
                                        </p:attrNameLst>
                                      </p:cBhvr>
                                      <p:to>
                                        <p:strVal val="visible"/>
                                      </p:to>
                                    </p:set>
                                    <p:anim calcmode="lin" valueType="num">
                                      <p:cBhvr additive="base">
                                        <p:cTn id="63" dur="1000"/>
                                        <p:tgtEl>
                                          <p:spTgt spid="249"/>
                                        </p:tgtEl>
                                        <p:attrNameLst>
                                          <p:attrName>ppt_x</p:attrName>
                                        </p:attrNameLst>
                                      </p:cBhvr>
                                      <p:tavLst>
                                        <p:tav tm="0">
                                          <p:val>
                                            <p:strVal val="#ppt_x-#ppt_w*1.125000"/>
                                          </p:val>
                                        </p:tav>
                                        <p:tav tm="100000">
                                          <p:val>
                                            <p:strVal val="#ppt_x"/>
                                          </p:val>
                                        </p:tav>
                                      </p:tavLst>
                                    </p:anim>
                                    <p:animEffect transition="in" filter="wipe(right)">
                                      <p:cBhvr>
                                        <p:cTn id="64" dur="1000"/>
                                        <p:tgtEl>
                                          <p:spTgt spid="249"/>
                                        </p:tgtEl>
                                      </p:cBhvr>
                                    </p:animEffect>
                                  </p:childTnLst>
                                </p:cTn>
                              </p:par>
                              <p:par>
                                <p:cTn id="65" presetID="12" presetClass="entr" presetSubtype="8" fill="hold" grpId="0" nodeType="withEffect">
                                  <p:stCondLst>
                                    <p:cond delay="3000"/>
                                  </p:stCondLst>
                                  <p:childTnLst>
                                    <p:set>
                                      <p:cBhvr>
                                        <p:cTn id="66" dur="1" fill="hold">
                                          <p:stCondLst>
                                            <p:cond delay="0"/>
                                          </p:stCondLst>
                                        </p:cTn>
                                        <p:tgtEl>
                                          <p:spTgt spid="250"/>
                                        </p:tgtEl>
                                        <p:attrNameLst>
                                          <p:attrName>style.visibility</p:attrName>
                                        </p:attrNameLst>
                                      </p:cBhvr>
                                      <p:to>
                                        <p:strVal val="visible"/>
                                      </p:to>
                                    </p:set>
                                    <p:anim calcmode="lin" valueType="num">
                                      <p:cBhvr additive="base">
                                        <p:cTn id="67" dur="1000"/>
                                        <p:tgtEl>
                                          <p:spTgt spid="250"/>
                                        </p:tgtEl>
                                        <p:attrNameLst>
                                          <p:attrName>ppt_x</p:attrName>
                                        </p:attrNameLst>
                                      </p:cBhvr>
                                      <p:tavLst>
                                        <p:tav tm="0">
                                          <p:val>
                                            <p:strVal val="#ppt_x-#ppt_w*1.125000"/>
                                          </p:val>
                                        </p:tav>
                                        <p:tav tm="100000">
                                          <p:val>
                                            <p:strVal val="#ppt_x"/>
                                          </p:val>
                                        </p:tav>
                                      </p:tavLst>
                                    </p:anim>
                                    <p:animEffect transition="in" filter="wipe(right)">
                                      <p:cBhvr>
                                        <p:cTn id="68" dur="1000"/>
                                        <p:tgtEl>
                                          <p:spTgt spid="250"/>
                                        </p:tgtEl>
                                      </p:cBhvr>
                                    </p:animEffect>
                                  </p:childTnLst>
                                </p:cTn>
                              </p:par>
                              <p:par>
                                <p:cTn id="69" presetID="12" presetClass="entr" presetSubtype="8" fill="hold" grpId="0" nodeType="withEffect">
                                  <p:stCondLst>
                                    <p:cond delay="3000"/>
                                  </p:stCondLst>
                                  <p:childTnLst>
                                    <p:set>
                                      <p:cBhvr>
                                        <p:cTn id="70" dur="1" fill="hold">
                                          <p:stCondLst>
                                            <p:cond delay="0"/>
                                          </p:stCondLst>
                                        </p:cTn>
                                        <p:tgtEl>
                                          <p:spTgt spid="251"/>
                                        </p:tgtEl>
                                        <p:attrNameLst>
                                          <p:attrName>style.visibility</p:attrName>
                                        </p:attrNameLst>
                                      </p:cBhvr>
                                      <p:to>
                                        <p:strVal val="visible"/>
                                      </p:to>
                                    </p:set>
                                    <p:anim calcmode="lin" valueType="num">
                                      <p:cBhvr additive="base">
                                        <p:cTn id="71" dur="1000"/>
                                        <p:tgtEl>
                                          <p:spTgt spid="251"/>
                                        </p:tgtEl>
                                        <p:attrNameLst>
                                          <p:attrName>ppt_x</p:attrName>
                                        </p:attrNameLst>
                                      </p:cBhvr>
                                      <p:tavLst>
                                        <p:tav tm="0">
                                          <p:val>
                                            <p:strVal val="#ppt_x-#ppt_w*1.125000"/>
                                          </p:val>
                                        </p:tav>
                                        <p:tav tm="100000">
                                          <p:val>
                                            <p:strVal val="#ppt_x"/>
                                          </p:val>
                                        </p:tav>
                                      </p:tavLst>
                                    </p:anim>
                                    <p:animEffect transition="in" filter="wipe(right)">
                                      <p:cBhvr>
                                        <p:cTn id="72" dur="1000"/>
                                        <p:tgtEl>
                                          <p:spTgt spid="251"/>
                                        </p:tgtEl>
                                      </p:cBhvr>
                                    </p:animEffect>
                                  </p:childTnLst>
                                </p:cTn>
                              </p:par>
                              <p:par>
                                <p:cTn id="73" presetID="12" presetClass="entr" presetSubtype="8" fill="hold" grpId="0" nodeType="withEffect">
                                  <p:stCondLst>
                                    <p:cond delay="3000"/>
                                  </p:stCondLst>
                                  <p:childTnLst>
                                    <p:set>
                                      <p:cBhvr>
                                        <p:cTn id="74" dur="1" fill="hold">
                                          <p:stCondLst>
                                            <p:cond delay="0"/>
                                          </p:stCondLst>
                                        </p:cTn>
                                        <p:tgtEl>
                                          <p:spTgt spid="252"/>
                                        </p:tgtEl>
                                        <p:attrNameLst>
                                          <p:attrName>style.visibility</p:attrName>
                                        </p:attrNameLst>
                                      </p:cBhvr>
                                      <p:to>
                                        <p:strVal val="visible"/>
                                      </p:to>
                                    </p:set>
                                    <p:anim calcmode="lin" valueType="num">
                                      <p:cBhvr additive="base">
                                        <p:cTn id="75" dur="1000"/>
                                        <p:tgtEl>
                                          <p:spTgt spid="252"/>
                                        </p:tgtEl>
                                        <p:attrNameLst>
                                          <p:attrName>ppt_x</p:attrName>
                                        </p:attrNameLst>
                                      </p:cBhvr>
                                      <p:tavLst>
                                        <p:tav tm="0">
                                          <p:val>
                                            <p:strVal val="#ppt_x-#ppt_w*1.125000"/>
                                          </p:val>
                                        </p:tav>
                                        <p:tav tm="100000">
                                          <p:val>
                                            <p:strVal val="#ppt_x"/>
                                          </p:val>
                                        </p:tav>
                                      </p:tavLst>
                                    </p:anim>
                                    <p:animEffect transition="in" filter="wipe(right)">
                                      <p:cBhvr>
                                        <p:cTn id="76" dur="1000"/>
                                        <p:tgtEl>
                                          <p:spTgt spid="252"/>
                                        </p:tgtEl>
                                      </p:cBhvr>
                                    </p:animEffect>
                                  </p:childTnLst>
                                </p:cTn>
                              </p:par>
                              <p:par>
                                <p:cTn id="77" presetID="10" presetClass="entr" presetSubtype="0" fill="hold" grpId="0" nodeType="withEffect">
                                  <p:stCondLst>
                                    <p:cond delay="3000"/>
                                  </p:stCondLst>
                                  <p:childTnLst>
                                    <p:set>
                                      <p:cBhvr>
                                        <p:cTn id="78" dur="1" fill="hold">
                                          <p:stCondLst>
                                            <p:cond delay="0"/>
                                          </p:stCondLst>
                                        </p:cTn>
                                        <p:tgtEl>
                                          <p:spTgt spid="259"/>
                                        </p:tgtEl>
                                        <p:attrNameLst>
                                          <p:attrName>style.visibility</p:attrName>
                                        </p:attrNameLst>
                                      </p:cBhvr>
                                      <p:to>
                                        <p:strVal val="visible"/>
                                      </p:to>
                                    </p:set>
                                    <p:animEffect transition="in" filter="fade">
                                      <p:cBhvr>
                                        <p:cTn id="79" dur="1500"/>
                                        <p:tgtEl>
                                          <p:spTgt spid="259"/>
                                        </p:tgtEl>
                                      </p:cBhvr>
                                    </p:animEffect>
                                  </p:childTnLst>
                                </p:cTn>
                              </p:par>
                              <p:par>
                                <p:cTn id="80" presetID="22" presetClass="entr" presetSubtype="4" fill="hold" nodeType="withEffect">
                                  <p:stCondLst>
                                    <p:cond delay="300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par>
                                <p:cTn id="83" presetID="10" presetClass="entr" presetSubtype="0" fill="hold" grpId="0" nodeType="withEffect">
                                  <p:stCondLst>
                                    <p:cond delay="3000"/>
                                  </p:stCondLst>
                                  <p:childTnLst>
                                    <p:set>
                                      <p:cBhvr>
                                        <p:cTn id="84" dur="1" fill="hold">
                                          <p:stCondLst>
                                            <p:cond delay="0"/>
                                          </p:stCondLst>
                                        </p:cTn>
                                        <p:tgtEl>
                                          <p:spTgt spid="260"/>
                                        </p:tgtEl>
                                        <p:attrNameLst>
                                          <p:attrName>style.visibility</p:attrName>
                                        </p:attrNameLst>
                                      </p:cBhvr>
                                      <p:to>
                                        <p:strVal val="visible"/>
                                      </p:to>
                                    </p:set>
                                    <p:animEffect transition="in" filter="fade">
                                      <p:cBhvr>
                                        <p:cTn id="85" dur="1500"/>
                                        <p:tgtEl>
                                          <p:spTgt spid="260"/>
                                        </p:tgtEl>
                                      </p:cBhvr>
                                    </p:animEffect>
                                  </p:childTnLst>
                                </p:cTn>
                              </p:par>
                              <p:par>
                                <p:cTn id="86" presetID="22" presetClass="entr" presetSubtype="4" fill="hold" nodeType="withEffect">
                                  <p:stCondLst>
                                    <p:cond delay="300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par>
                                <p:cTn id="89" presetID="10" presetClass="entr" presetSubtype="0" fill="hold" grpId="0" nodeType="withEffect">
                                  <p:stCondLst>
                                    <p:cond delay="3000"/>
                                  </p:stCondLst>
                                  <p:childTnLst>
                                    <p:set>
                                      <p:cBhvr>
                                        <p:cTn id="90" dur="1" fill="hold">
                                          <p:stCondLst>
                                            <p:cond delay="0"/>
                                          </p:stCondLst>
                                        </p:cTn>
                                        <p:tgtEl>
                                          <p:spTgt spid="261"/>
                                        </p:tgtEl>
                                        <p:attrNameLst>
                                          <p:attrName>style.visibility</p:attrName>
                                        </p:attrNameLst>
                                      </p:cBhvr>
                                      <p:to>
                                        <p:strVal val="visible"/>
                                      </p:to>
                                    </p:set>
                                    <p:animEffect transition="in" filter="fade">
                                      <p:cBhvr>
                                        <p:cTn id="91" dur="1500"/>
                                        <p:tgtEl>
                                          <p:spTgt spid="261"/>
                                        </p:tgtEl>
                                      </p:cBhvr>
                                    </p:animEffect>
                                  </p:childTnLst>
                                </p:cTn>
                              </p:par>
                              <p:par>
                                <p:cTn id="92" presetID="22" presetClass="entr" presetSubtype="4" fill="hold" nodeType="withEffect">
                                  <p:stCondLst>
                                    <p:cond delay="3000"/>
                                  </p:stCondLst>
                                  <p:childTnLst>
                                    <p:set>
                                      <p:cBhvr>
                                        <p:cTn id="93" dur="1" fill="hold">
                                          <p:stCondLst>
                                            <p:cond delay="0"/>
                                          </p:stCondLst>
                                        </p:cTn>
                                        <p:tgtEl>
                                          <p:spTgt spid="4"/>
                                        </p:tgtEl>
                                        <p:attrNameLst>
                                          <p:attrName>style.visibility</p:attrName>
                                        </p:attrNameLst>
                                      </p:cBhvr>
                                      <p:to>
                                        <p:strVal val="visible"/>
                                      </p:to>
                                    </p:set>
                                    <p:animEffect transition="in" filter="wipe(down)">
                                      <p:cBhvr>
                                        <p:cTn id="94" dur="500"/>
                                        <p:tgtEl>
                                          <p:spTgt spid="4"/>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262"/>
                                        </p:tgtEl>
                                        <p:attrNameLst>
                                          <p:attrName>style.visibility</p:attrName>
                                        </p:attrNameLst>
                                      </p:cBhvr>
                                      <p:to>
                                        <p:strVal val="visible"/>
                                      </p:to>
                                    </p:set>
                                    <p:animEffect transition="in" filter="fade">
                                      <p:cBhvr>
                                        <p:cTn id="97" dur="1500"/>
                                        <p:tgtEl>
                                          <p:spTgt spid="262"/>
                                        </p:tgtEl>
                                      </p:cBhvr>
                                    </p:animEffect>
                                  </p:childTnLst>
                                </p:cTn>
                              </p:par>
                              <p:par>
                                <p:cTn id="98" presetID="22" presetClass="entr" presetSubtype="4" fill="hold" nodeType="withEffect">
                                  <p:stCondLst>
                                    <p:cond delay="3000"/>
                                  </p:stCondLst>
                                  <p:childTnLst>
                                    <p:set>
                                      <p:cBhvr>
                                        <p:cTn id="99" dur="1" fill="hold">
                                          <p:stCondLst>
                                            <p:cond delay="0"/>
                                          </p:stCondLst>
                                        </p:cTn>
                                        <p:tgtEl>
                                          <p:spTgt spid="19"/>
                                        </p:tgtEl>
                                        <p:attrNameLst>
                                          <p:attrName>style.visibility</p:attrName>
                                        </p:attrNameLst>
                                      </p:cBhvr>
                                      <p:to>
                                        <p:strVal val="visible"/>
                                      </p:to>
                                    </p:set>
                                    <p:animEffect transition="in" filter="wipe(down)">
                                      <p:cBhvr>
                                        <p:cTn id="100" dur="500"/>
                                        <p:tgtEl>
                                          <p:spTgt spid="19"/>
                                        </p:tgtEl>
                                      </p:cBhvr>
                                    </p:animEffect>
                                  </p:childTnLst>
                                </p:cTn>
                              </p:par>
                              <p:par>
                                <p:cTn id="101" presetID="10" presetClass="entr" presetSubtype="0" fill="hold" grpId="0" nodeType="withEffect">
                                  <p:stCondLst>
                                    <p:cond delay="3000"/>
                                  </p:stCondLst>
                                  <p:childTnLst>
                                    <p:set>
                                      <p:cBhvr>
                                        <p:cTn id="102" dur="1" fill="hold">
                                          <p:stCondLst>
                                            <p:cond delay="0"/>
                                          </p:stCondLst>
                                        </p:cTn>
                                        <p:tgtEl>
                                          <p:spTgt spid="263"/>
                                        </p:tgtEl>
                                        <p:attrNameLst>
                                          <p:attrName>style.visibility</p:attrName>
                                        </p:attrNameLst>
                                      </p:cBhvr>
                                      <p:to>
                                        <p:strVal val="visible"/>
                                      </p:to>
                                    </p:set>
                                    <p:animEffect transition="in" filter="fade">
                                      <p:cBhvr>
                                        <p:cTn id="103" dur="1500"/>
                                        <p:tgtEl>
                                          <p:spTgt spid="263"/>
                                        </p:tgtEl>
                                      </p:cBhvr>
                                    </p:animEffect>
                                  </p:childTnLst>
                                </p:cTn>
                              </p:par>
                              <p:par>
                                <p:cTn id="104" presetID="22" presetClass="entr" presetSubtype="4" fill="hold" nodeType="withEffect">
                                  <p:stCondLst>
                                    <p:cond delay="3000"/>
                                  </p:stCondLst>
                                  <p:childTnLst>
                                    <p:set>
                                      <p:cBhvr>
                                        <p:cTn id="105" dur="1" fill="hold">
                                          <p:stCondLst>
                                            <p:cond delay="0"/>
                                          </p:stCondLst>
                                        </p:cTn>
                                        <p:tgtEl>
                                          <p:spTgt spid="27"/>
                                        </p:tgtEl>
                                        <p:attrNameLst>
                                          <p:attrName>style.visibility</p:attrName>
                                        </p:attrNameLst>
                                      </p:cBhvr>
                                      <p:to>
                                        <p:strVal val="visible"/>
                                      </p:to>
                                    </p:set>
                                    <p:animEffect transition="in" filter="wipe(down)">
                                      <p:cBhvr>
                                        <p:cTn id="106" dur="500"/>
                                        <p:tgtEl>
                                          <p:spTgt spid="27"/>
                                        </p:tgtEl>
                                      </p:cBhvr>
                                    </p:animEffect>
                                  </p:childTnLst>
                                </p:cTn>
                              </p:par>
                            </p:childTnLst>
                          </p:cTn>
                        </p:par>
                        <p:par>
                          <p:cTn id="107" fill="hold">
                            <p:stCondLst>
                              <p:cond delay="4500"/>
                            </p:stCondLst>
                            <p:childTnLst>
                              <p:par>
                                <p:cTn id="108" presetID="22" presetClass="entr" presetSubtype="2" repeatCount="indefinite" fill="hold" nodeType="afterEffect">
                                  <p:stCondLst>
                                    <p:cond delay="0"/>
                                  </p:stCondLst>
                                  <p:childTnLst>
                                    <p:set>
                                      <p:cBhvr>
                                        <p:cTn id="109" dur="1" fill="hold">
                                          <p:stCondLst>
                                            <p:cond delay="0"/>
                                          </p:stCondLst>
                                        </p:cTn>
                                        <p:tgtEl>
                                          <p:spTgt spid="273"/>
                                        </p:tgtEl>
                                        <p:attrNameLst>
                                          <p:attrName>style.visibility</p:attrName>
                                        </p:attrNameLst>
                                      </p:cBhvr>
                                      <p:to>
                                        <p:strVal val="visible"/>
                                      </p:to>
                                    </p:set>
                                    <p:animEffect transition="in" filter="wipe(right)">
                                      <p:cBhvr>
                                        <p:cTn id="110" dur="5000"/>
                                        <p:tgtEl>
                                          <p:spTgt spid="273"/>
                                        </p:tgtEl>
                                      </p:cBhvr>
                                    </p:animEffect>
                                  </p:childTnLst>
                                </p:cTn>
                              </p:par>
                              <p:par>
                                <p:cTn id="111" presetID="22" presetClass="entr" presetSubtype="2" repeatCount="indefinite" fill="hold" nodeType="withEffect">
                                  <p:stCondLst>
                                    <p:cond delay="3000"/>
                                  </p:stCondLst>
                                  <p:childTnLst>
                                    <p:set>
                                      <p:cBhvr>
                                        <p:cTn id="112" dur="1" fill="hold">
                                          <p:stCondLst>
                                            <p:cond delay="0"/>
                                          </p:stCondLst>
                                        </p:cTn>
                                        <p:tgtEl>
                                          <p:spTgt spid="277"/>
                                        </p:tgtEl>
                                        <p:attrNameLst>
                                          <p:attrName>style.visibility</p:attrName>
                                        </p:attrNameLst>
                                      </p:cBhvr>
                                      <p:to>
                                        <p:strVal val="visible"/>
                                      </p:to>
                                    </p:set>
                                    <p:animEffect transition="in" filter="wipe(right)">
                                      <p:cBhvr>
                                        <p:cTn id="113" dur="3000"/>
                                        <p:tgtEl>
                                          <p:spTgt spid="277"/>
                                        </p:tgtEl>
                                      </p:cBhvr>
                                    </p:animEffect>
                                  </p:childTnLst>
                                </p:cTn>
                              </p:par>
                              <p:par>
                                <p:cTn id="114" presetID="22" presetClass="entr" presetSubtype="2" repeatCount="indefinite" fill="hold" nodeType="withEffect">
                                  <p:stCondLst>
                                    <p:cond delay="4000"/>
                                  </p:stCondLst>
                                  <p:childTnLst>
                                    <p:set>
                                      <p:cBhvr>
                                        <p:cTn id="115" dur="1" fill="hold">
                                          <p:stCondLst>
                                            <p:cond delay="0"/>
                                          </p:stCondLst>
                                        </p:cTn>
                                        <p:tgtEl>
                                          <p:spTgt spid="281"/>
                                        </p:tgtEl>
                                        <p:attrNameLst>
                                          <p:attrName>style.visibility</p:attrName>
                                        </p:attrNameLst>
                                      </p:cBhvr>
                                      <p:to>
                                        <p:strVal val="visible"/>
                                      </p:to>
                                    </p:set>
                                    <p:animEffect transition="in" filter="wipe(right)">
                                      <p:cBhvr>
                                        <p:cTn id="116" dur="20000"/>
                                        <p:tgtEl>
                                          <p:spTgt spid="281"/>
                                        </p:tgtEl>
                                      </p:cBhvr>
                                    </p:animEffect>
                                  </p:childTnLst>
                                </p:cTn>
                              </p:par>
                              <p:par>
                                <p:cTn id="117" presetID="22" presetClass="entr" presetSubtype="8" repeatCount="indefinite" fill="hold" nodeType="withEffect">
                                  <p:stCondLst>
                                    <p:cond delay="2500"/>
                                  </p:stCondLst>
                                  <p:childTnLst>
                                    <p:set>
                                      <p:cBhvr>
                                        <p:cTn id="118" dur="1" fill="hold">
                                          <p:stCondLst>
                                            <p:cond delay="0"/>
                                          </p:stCondLst>
                                        </p:cTn>
                                        <p:tgtEl>
                                          <p:spTgt spid="285"/>
                                        </p:tgtEl>
                                        <p:attrNameLst>
                                          <p:attrName>style.visibility</p:attrName>
                                        </p:attrNameLst>
                                      </p:cBhvr>
                                      <p:to>
                                        <p:strVal val="visible"/>
                                      </p:to>
                                    </p:set>
                                    <p:animEffect transition="in" filter="wipe(left)">
                                      <p:cBhvr>
                                        <p:cTn id="119" dur="5000"/>
                                        <p:tgtEl>
                                          <p:spTgt spid="285"/>
                                        </p:tgtEl>
                                      </p:cBhvr>
                                    </p:animEffect>
                                  </p:childTnLst>
                                </p:cTn>
                              </p:par>
                            </p:childTnLst>
                          </p:cTn>
                        </p:par>
                        <p:par>
                          <p:cTn id="120" fill="hold">
                            <p:stCondLst>
                              <p:cond delay="28500"/>
                            </p:stCondLst>
                            <p:childTnLst>
                              <p:par>
                                <p:cTn id="121" presetID="22" presetClass="entr" presetSubtype="2" repeatCount="indefinite" fill="hold" nodeType="afterEffect">
                                  <p:stCondLst>
                                    <p:cond delay="0"/>
                                  </p:stCondLst>
                                  <p:childTnLst>
                                    <p:set>
                                      <p:cBhvr>
                                        <p:cTn id="122" dur="1" fill="hold">
                                          <p:stCondLst>
                                            <p:cond delay="0"/>
                                          </p:stCondLst>
                                        </p:cTn>
                                        <p:tgtEl>
                                          <p:spTgt spid="289"/>
                                        </p:tgtEl>
                                        <p:attrNameLst>
                                          <p:attrName>style.visibility</p:attrName>
                                        </p:attrNameLst>
                                      </p:cBhvr>
                                      <p:to>
                                        <p:strVal val="visible"/>
                                      </p:to>
                                    </p:set>
                                    <p:animEffect transition="in" filter="wipe(right)">
                                      <p:cBhvr>
                                        <p:cTn id="123" dur="5000"/>
                                        <p:tgtEl>
                                          <p:spTgt spid="289"/>
                                        </p:tgtEl>
                                      </p:cBhvr>
                                    </p:animEffect>
                                  </p:childTnLst>
                                </p:cTn>
                              </p:par>
                            </p:childTnLst>
                          </p:cTn>
                        </p:par>
                        <p:par>
                          <p:cTn id="124" fill="hold">
                            <p:stCondLst>
                              <p:cond delay="33500"/>
                            </p:stCondLst>
                            <p:childTnLst>
                              <p:par>
                                <p:cTn id="125" presetID="22" presetClass="entr" presetSubtype="2" repeatCount="indefinite" fill="hold" nodeType="afterEffect">
                                  <p:stCondLst>
                                    <p:cond delay="0"/>
                                  </p:stCondLst>
                                  <p:childTnLst>
                                    <p:set>
                                      <p:cBhvr>
                                        <p:cTn id="126" dur="1" fill="hold">
                                          <p:stCondLst>
                                            <p:cond delay="0"/>
                                          </p:stCondLst>
                                        </p:cTn>
                                        <p:tgtEl>
                                          <p:spTgt spid="293"/>
                                        </p:tgtEl>
                                        <p:attrNameLst>
                                          <p:attrName>style.visibility</p:attrName>
                                        </p:attrNameLst>
                                      </p:cBhvr>
                                      <p:to>
                                        <p:strVal val="visible"/>
                                      </p:to>
                                    </p:set>
                                    <p:animEffect transition="in" filter="wipe(right)">
                                      <p:cBhvr>
                                        <p:cTn id="127" dur="5000"/>
                                        <p:tgtEl>
                                          <p:spTgt spid="293"/>
                                        </p:tgtEl>
                                      </p:cBhvr>
                                    </p:animEffect>
                                  </p:childTnLst>
                                </p:cTn>
                              </p:par>
                            </p:childTnLst>
                          </p:cTn>
                        </p:par>
                        <p:par>
                          <p:cTn id="128" fill="hold">
                            <p:stCondLst>
                              <p:cond delay="38500"/>
                            </p:stCondLst>
                            <p:childTnLst>
                              <p:par>
                                <p:cTn id="129" presetID="22" presetClass="entr" presetSubtype="2" repeatCount="indefinite" fill="hold" nodeType="afterEffect">
                                  <p:stCondLst>
                                    <p:cond delay="0"/>
                                  </p:stCondLst>
                                  <p:childTnLst>
                                    <p:set>
                                      <p:cBhvr>
                                        <p:cTn id="130" dur="1" fill="hold">
                                          <p:stCondLst>
                                            <p:cond delay="0"/>
                                          </p:stCondLst>
                                        </p:cTn>
                                        <p:tgtEl>
                                          <p:spTgt spid="297"/>
                                        </p:tgtEl>
                                        <p:attrNameLst>
                                          <p:attrName>style.visibility</p:attrName>
                                        </p:attrNameLst>
                                      </p:cBhvr>
                                      <p:to>
                                        <p:strVal val="visible"/>
                                      </p:to>
                                    </p:set>
                                    <p:animEffect transition="in" filter="wipe(right)">
                                      <p:cBhvr>
                                        <p:cTn id="131" dur="5000"/>
                                        <p:tgtEl>
                                          <p:spTgt spid="297"/>
                                        </p:tgtEl>
                                      </p:cBhvr>
                                    </p:animEffect>
                                  </p:childTnLst>
                                </p:cTn>
                              </p:par>
                            </p:childTnLst>
                          </p:cTn>
                        </p:par>
                        <p:par>
                          <p:cTn id="132" fill="hold">
                            <p:stCondLst>
                              <p:cond delay="43500"/>
                            </p:stCondLst>
                            <p:childTnLst>
                              <p:par>
                                <p:cTn id="133" presetID="22" presetClass="entr" presetSubtype="2" repeatCount="indefinite" fill="hold" nodeType="afterEffect">
                                  <p:stCondLst>
                                    <p:cond delay="0"/>
                                  </p:stCondLst>
                                  <p:childTnLst>
                                    <p:set>
                                      <p:cBhvr>
                                        <p:cTn id="134" dur="1" fill="hold">
                                          <p:stCondLst>
                                            <p:cond delay="0"/>
                                          </p:stCondLst>
                                        </p:cTn>
                                        <p:tgtEl>
                                          <p:spTgt spid="301"/>
                                        </p:tgtEl>
                                        <p:attrNameLst>
                                          <p:attrName>style.visibility</p:attrName>
                                        </p:attrNameLst>
                                      </p:cBhvr>
                                      <p:to>
                                        <p:strVal val="visible"/>
                                      </p:to>
                                    </p:set>
                                    <p:animEffect transition="in" filter="wipe(right)">
                                      <p:cBhvr>
                                        <p:cTn id="135" dur="5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38" grpId="0" animBg="1"/>
      <p:bldP spid="239" grpId="0" animBg="1"/>
      <p:bldP spid="240" grpId="0" animBg="1"/>
      <p:bldP spid="241" grpId="0" animBg="1"/>
      <p:bldP spid="242" grpId="0" animBg="1"/>
      <p:bldP spid="249" grpId="0" animBg="1"/>
      <p:bldP spid="250" grpId="0" animBg="1"/>
      <p:bldP spid="251" grpId="0" animBg="1"/>
      <p:bldP spid="252" grpId="0" animBg="1"/>
      <p:bldP spid="257" grpId="0" animBg="1"/>
      <p:bldP spid="259" grpId="0"/>
      <p:bldP spid="260" grpId="0"/>
      <p:bldP spid="261" grpId="0"/>
      <p:bldP spid="262" grpId="0"/>
      <p:bldP spid="263" grpId="0"/>
      <p:bldP spid="264" grpId="0" animBg="1"/>
      <p:bldP spid="266" grpId="0" animBg="1"/>
      <p:bldP spid="268" grpId="0" animBg="1"/>
      <p:bldP spid="27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rostokąt: zaokrąglone rogi 57">
            <a:extLst>
              <a:ext uri="{FF2B5EF4-FFF2-40B4-BE49-F238E27FC236}">
                <a16:creationId xmlns:a16="http://schemas.microsoft.com/office/drawing/2014/main" id="{2A691C58-0D30-E51C-45A9-115D26E665C9}"/>
              </a:ext>
            </a:extLst>
          </p:cNvPr>
          <p:cNvSpPr/>
          <p:nvPr/>
        </p:nvSpPr>
        <p:spPr>
          <a:xfrm>
            <a:off x="8067366" y="1859167"/>
            <a:ext cx="3044241" cy="677335"/>
          </a:xfrm>
          <a:prstGeom prst="roundRect">
            <a:avLst>
              <a:gd name="adj" fmla="val 30924"/>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zaokrąglone rogi 55">
            <a:extLst>
              <a:ext uri="{FF2B5EF4-FFF2-40B4-BE49-F238E27FC236}">
                <a16:creationId xmlns:a16="http://schemas.microsoft.com/office/drawing/2014/main" id="{FD640FF9-674A-427C-CEE4-F07944FD8AC7}"/>
              </a:ext>
            </a:extLst>
          </p:cNvPr>
          <p:cNvSpPr/>
          <p:nvPr/>
        </p:nvSpPr>
        <p:spPr>
          <a:xfrm>
            <a:off x="4396621"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3AF5C216-49CF-191C-2759-5FF659A596D0}"/>
              </a:ext>
            </a:extLst>
          </p:cNvPr>
          <p:cNvSpPr/>
          <p:nvPr/>
        </p:nvSpPr>
        <p:spPr>
          <a:xfrm>
            <a:off x="851898"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35" name="pole tekstowe 34">
            <a:extLst>
              <a:ext uri="{FF2B5EF4-FFF2-40B4-BE49-F238E27FC236}">
                <a16:creationId xmlns:a16="http://schemas.microsoft.com/office/drawing/2014/main" id="{35DC908C-789E-6DA1-B91C-1205204E144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2" name="Prostokąt: zaokrąglone rogi 1">
            <a:extLst>
              <a:ext uri="{FF2B5EF4-FFF2-40B4-BE49-F238E27FC236}">
                <a16:creationId xmlns:a16="http://schemas.microsoft.com/office/drawing/2014/main" id="{56CD6135-EFBC-DE27-505D-BDF7DD212740}"/>
              </a:ext>
            </a:extLst>
          </p:cNvPr>
          <p:cNvSpPr/>
          <p:nvPr/>
        </p:nvSpPr>
        <p:spPr>
          <a:xfrm>
            <a:off x="326721" y="2323431"/>
            <a:ext cx="11489167" cy="4387714"/>
          </a:xfrm>
          <a:prstGeom prst="roundRect">
            <a:avLst>
              <a:gd name="adj" fmla="val 979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9" name="Prostokąt: zaokrąglone rogi 58">
            <a:extLst>
              <a:ext uri="{FF2B5EF4-FFF2-40B4-BE49-F238E27FC236}">
                <a16:creationId xmlns:a16="http://schemas.microsoft.com/office/drawing/2014/main" id="{73DA2D1E-31F2-9860-C9FA-7708791D7ED2}"/>
              </a:ext>
            </a:extLst>
          </p:cNvPr>
          <p:cNvSpPr/>
          <p:nvPr/>
        </p:nvSpPr>
        <p:spPr>
          <a:xfrm>
            <a:off x="448700" y="1088052"/>
            <a:ext cx="8684195" cy="527324"/>
          </a:xfrm>
          <a:prstGeom prst="roundRect">
            <a:avLst>
              <a:gd name="adj" fmla="val 28245"/>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pl-PL" sz="1600">
                <a:solidFill>
                  <a:schemeClr val="tx1"/>
                </a:solidFill>
              </a:rPr>
              <a:t>Rozpoczynając prace analityczne nad zbudowaniem środowiska do funkcjonowania ESG mieliśmy 3 możliwości do wyboru…</a:t>
            </a:r>
          </a:p>
        </p:txBody>
      </p:sp>
      <p:sp>
        <p:nvSpPr>
          <p:cNvPr id="60" name="Prostokąt 59">
            <a:extLst>
              <a:ext uri="{FF2B5EF4-FFF2-40B4-BE49-F238E27FC236}">
                <a16:creationId xmlns:a16="http://schemas.microsoft.com/office/drawing/2014/main" id="{11EF02CF-A6A2-90D1-C862-E5369BEFA8C2}"/>
              </a:ext>
            </a:extLst>
          </p:cNvPr>
          <p:cNvSpPr/>
          <p:nvPr/>
        </p:nvSpPr>
        <p:spPr>
          <a:xfrm>
            <a:off x="470275" y="1150316"/>
            <a:ext cx="18000" cy="396000"/>
          </a:xfrm>
          <a:prstGeom prst="rect">
            <a:avLst/>
          </a:prstGeom>
          <a:solidFill>
            <a:srgbClr val="FBAB28"/>
          </a:solidFill>
          <a:ln>
            <a:solidFill>
              <a:srgbClr val="FBAB2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91" name="pole tekstowe 90">
            <a:extLst>
              <a:ext uri="{FF2B5EF4-FFF2-40B4-BE49-F238E27FC236}">
                <a16:creationId xmlns:a16="http://schemas.microsoft.com/office/drawing/2014/main" id="{2D305CF6-A09C-8CFF-D611-A46968E01ECA}"/>
              </a:ext>
            </a:extLst>
          </p:cNvPr>
          <p:cNvSpPr txBox="1"/>
          <p:nvPr/>
        </p:nvSpPr>
        <p:spPr>
          <a:xfrm>
            <a:off x="758101" y="2574085"/>
            <a:ext cx="9576866" cy="584775"/>
          </a:xfrm>
          <a:prstGeom prst="rect">
            <a:avLst/>
          </a:prstGeom>
          <a:noFill/>
        </p:spPr>
        <p:txBody>
          <a:bodyPr wrap="square" rtlCol="0">
            <a:spAutoFit/>
          </a:bodyPr>
          <a:lstStyle/>
          <a:p>
            <a:r>
              <a:rPr lang="pl-PL" sz="1600"/>
              <a:t>Zbudowanie w sposób </a:t>
            </a:r>
            <a:r>
              <a:rPr lang="pl-PL" sz="1600" b="1">
                <a:solidFill>
                  <a:srgbClr val="FBAB28"/>
                </a:solidFill>
              </a:rPr>
              <a:t>iteracyjny i zwinny autorskiego środowiska</a:t>
            </a:r>
            <a:r>
              <a:rPr lang="pl-PL" sz="1600">
                <a:solidFill>
                  <a:srgbClr val="FBAB28"/>
                </a:solidFill>
              </a:rPr>
              <a:t> </a:t>
            </a:r>
            <a:r>
              <a:rPr lang="pl-PL" sz="1600"/>
              <a:t>umożliwiającego </a:t>
            </a:r>
            <a:r>
              <a:rPr lang="pl-PL" sz="1600" b="1">
                <a:solidFill>
                  <a:srgbClr val="FBAB28"/>
                </a:solidFill>
              </a:rPr>
              <a:t>kompleksowe i elastyczne </a:t>
            </a:r>
            <a:r>
              <a:rPr lang="pl-PL" sz="1600"/>
              <a:t>podejście do raportowania ESG. Wykorzystanie innowacyjnych narzędzi i rozwiązań </a:t>
            </a:r>
            <a:r>
              <a:rPr lang="pl-PL" sz="1600" b="1">
                <a:solidFill>
                  <a:srgbClr val="FBAB28"/>
                </a:solidFill>
              </a:rPr>
              <a:t>Microsoft Power Platform.</a:t>
            </a:r>
          </a:p>
        </p:txBody>
      </p:sp>
      <p:grpSp>
        <p:nvGrpSpPr>
          <p:cNvPr id="92" name="Group 55">
            <a:extLst>
              <a:ext uri="{FF2B5EF4-FFF2-40B4-BE49-F238E27FC236}">
                <a16:creationId xmlns:a16="http://schemas.microsoft.com/office/drawing/2014/main" id="{E843B0DA-2EC1-0C04-0900-0922DC8B9D3A}"/>
              </a:ext>
            </a:extLst>
          </p:cNvPr>
          <p:cNvGrpSpPr/>
          <p:nvPr/>
        </p:nvGrpSpPr>
        <p:grpSpPr>
          <a:xfrm rot="9405059">
            <a:off x="12559109" y="4561081"/>
            <a:ext cx="1890056" cy="1604374"/>
            <a:chOff x="611419" y="4359426"/>
            <a:chExt cx="4439199" cy="3119400"/>
          </a:xfrm>
          <a:solidFill>
            <a:schemeClr val="bg2"/>
          </a:solidFill>
        </p:grpSpPr>
        <p:grpSp>
          <p:nvGrpSpPr>
            <p:cNvPr id="93" name="Group 56">
              <a:extLst>
                <a:ext uri="{FF2B5EF4-FFF2-40B4-BE49-F238E27FC236}">
                  <a16:creationId xmlns:a16="http://schemas.microsoft.com/office/drawing/2014/main" id="{6DE7C5B4-F662-0E8D-A09B-98C9C66355A1}"/>
                </a:ext>
              </a:extLst>
            </p:cNvPr>
            <p:cNvGrpSpPr/>
            <p:nvPr/>
          </p:nvGrpSpPr>
          <p:grpSpPr>
            <a:xfrm rot="11976916">
              <a:off x="707365" y="4359426"/>
              <a:ext cx="4019957" cy="3119400"/>
              <a:chOff x="2438400" y="1005871"/>
              <a:chExt cx="6414912" cy="4977833"/>
            </a:xfrm>
            <a:grpFill/>
          </p:grpSpPr>
          <p:cxnSp>
            <p:nvCxnSpPr>
              <p:cNvPr id="109" name="Straight Connector 66">
                <a:extLst>
                  <a:ext uri="{FF2B5EF4-FFF2-40B4-BE49-F238E27FC236}">
                    <a16:creationId xmlns:a16="http://schemas.microsoft.com/office/drawing/2014/main" id="{4FD72A4F-91B1-7DB2-C892-B906DEE0542A}"/>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67">
                <a:extLst>
                  <a:ext uri="{FF2B5EF4-FFF2-40B4-BE49-F238E27FC236}">
                    <a16:creationId xmlns:a16="http://schemas.microsoft.com/office/drawing/2014/main" id="{5393402B-17E8-288E-3FA3-DB4F21CF9E3C}"/>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68">
                <a:extLst>
                  <a:ext uri="{FF2B5EF4-FFF2-40B4-BE49-F238E27FC236}">
                    <a16:creationId xmlns:a16="http://schemas.microsoft.com/office/drawing/2014/main" id="{2C407A86-4A65-BEAD-3656-74DBD6866540}"/>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69">
                <a:extLst>
                  <a:ext uri="{FF2B5EF4-FFF2-40B4-BE49-F238E27FC236}">
                    <a16:creationId xmlns:a16="http://schemas.microsoft.com/office/drawing/2014/main" id="{259EF603-EDF8-886E-B367-BE532F95FDD1}"/>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70">
                <a:extLst>
                  <a:ext uri="{FF2B5EF4-FFF2-40B4-BE49-F238E27FC236}">
                    <a16:creationId xmlns:a16="http://schemas.microsoft.com/office/drawing/2014/main" id="{FE2AE099-8395-087B-C5BE-86A17D1A0F4C}"/>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71">
                <a:extLst>
                  <a:ext uri="{FF2B5EF4-FFF2-40B4-BE49-F238E27FC236}">
                    <a16:creationId xmlns:a16="http://schemas.microsoft.com/office/drawing/2014/main" id="{52D9EB63-2864-12D2-0F72-BA16D1653076}"/>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72">
                <a:extLst>
                  <a:ext uri="{FF2B5EF4-FFF2-40B4-BE49-F238E27FC236}">
                    <a16:creationId xmlns:a16="http://schemas.microsoft.com/office/drawing/2014/main" id="{F898FB86-9C12-1B25-1031-EF55486FF668}"/>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73">
                <a:extLst>
                  <a:ext uri="{FF2B5EF4-FFF2-40B4-BE49-F238E27FC236}">
                    <a16:creationId xmlns:a16="http://schemas.microsoft.com/office/drawing/2014/main" id="{DD22505F-F8C9-4009-9072-C7B74F5112ED}"/>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74">
                <a:extLst>
                  <a:ext uri="{FF2B5EF4-FFF2-40B4-BE49-F238E27FC236}">
                    <a16:creationId xmlns:a16="http://schemas.microsoft.com/office/drawing/2014/main" id="{55B153C3-5051-F995-1114-9840DB8BD487}"/>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Straight Connector 75">
                <a:extLst>
                  <a:ext uri="{FF2B5EF4-FFF2-40B4-BE49-F238E27FC236}">
                    <a16:creationId xmlns:a16="http://schemas.microsoft.com/office/drawing/2014/main" id="{919475F5-6EE7-8DD8-1B0B-0EBEA7FBFB9A}"/>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76">
                <a:extLst>
                  <a:ext uri="{FF2B5EF4-FFF2-40B4-BE49-F238E27FC236}">
                    <a16:creationId xmlns:a16="http://schemas.microsoft.com/office/drawing/2014/main" id="{0F70A65E-1B67-6005-A393-09745419D3D2}"/>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4" name="Straight Connector 77">
                <a:extLst>
                  <a:ext uri="{FF2B5EF4-FFF2-40B4-BE49-F238E27FC236}">
                    <a16:creationId xmlns:a16="http://schemas.microsoft.com/office/drawing/2014/main" id="{A622C7F9-651B-CD5D-C857-762328244C51}"/>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5" name="Straight Connector 78">
                <a:extLst>
                  <a:ext uri="{FF2B5EF4-FFF2-40B4-BE49-F238E27FC236}">
                    <a16:creationId xmlns:a16="http://schemas.microsoft.com/office/drawing/2014/main" id="{BA24F166-FB40-3C83-3E4A-5D5587FEFACA}"/>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79">
                <a:extLst>
                  <a:ext uri="{FF2B5EF4-FFF2-40B4-BE49-F238E27FC236}">
                    <a16:creationId xmlns:a16="http://schemas.microsoft.com/office/drawing/2014/main" id="{A4DA0DDE-9757-62C3-B623-AEEB50597B14}"/>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80">
                <a:extLst>
                  <a:ext uri="{FF2B5EF4-FFF2-40B4-BE49-F238E27FC236}">
                    <a16:creationId xmlns:a16="http://schemas.microsoft.com/office/drawing/2014/main" id="{FF27D1EE-600E-7BBD-F537-8C557DFCBC3C}"/>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8" name="Straight Connector 81">
                <a:extLst>
                  <a:ext uri="{FF2B5EF4-FFF2-40B4-BE49-F238E27FC236}">
                    <a16:creationId xmlns:a16="http://schemas.microsoft.com/office/drawing/2014/main" id="{8E483CA8-B387-3B35-BBB8-52E10FD4F242}"/>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82">
                <a:extLst>
                  <a:ext uri="{FF2B5EF4-FFF2-40B4-BE49-F238E27FC236}">
                    <a16:creationId xmlns:a16="http://schemas.microsoft.com/office/drawing/2014/main" id="{599F2D6B-1C08-2BB3-AD5F-C871B886E9DA}"/>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4" name="Oval 57">
              <a:extLst>
                <a:ext uri="{FF2B5EF4-FFF2-40B4-BE49-F238E27FC236}">
                  <a16:creationId xmlns:a16="http://schemas.microsoft.com/office/drawing/2014/main" id="{B313B034-583F-6F59-7C5E-23B8FF954833}"/>
                </a:ext>
              </a:extLst>
            </p:cNvPr>
            <p:cNvSpPr/>
            <p:nvPr/>
          </p:nvSpPr>
          <p:spPr>
            <a:xfrm rot="11976916">
              <a:off x="1995373" y="7229135"/>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58">
              <a:extLst>
                <a:ext uri="{FF2B5EF4-FFF2-40B4-BE49-F238E27FC236}">
                  <a16:creationId xmlns:a16="http://schemas.microsoft.com/office/drawing/2014/main" id="{D4F61292-56B7-9024-6B45-9732B0C3C06F}"/>
                </a:ext>
              </a:extLst>
            </p:cNvPr>
            <p:cNvSpPr/>
            <p:nvPr/>
          </p:nvSpPr>
          <p:spPr>
            <a:xfrm rot="11976916">
              <a:off x="2160308" y="6080614"/>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59">
              <a:extLst>
                <a:ext uri="{FF2B5EF4-FFF2-40B4-BE49-F238E27FC236}">
                  <a16:creationId xmlns:a16="http://schemas.microsoft.com/office/drawing/2014/main" id="{7FDA7FE7-ABFA-E03A-AE5A-D7CE2EEDCE7F}"/>
                </a:ext>
              </a:extLst>
            </p:cNvPr>
            <p:cNvSpPr/>
            <p:nvPr/>
          </p:nvSpPr>
          <p:spPr>
            <a:xfrm rot="11976916">
              <a:off x="611419" y="584014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60">
              <a:extLst>
                <a:ext uri="{FF2B5EF4-FFF2-40B4-BE49-F238E27FC236}">
                  <a16:creationId xmlns:a16="http://schemas.microsoft.com/office/drawing/2014/main" id="{C5F5954A-3D6A-A456-15A2-9A30560881AC}"/>
                </a:ext>
              </a:extLst>
            </p:cNvPr>
            <p:cNvSpPr/>
            <p:nvPr/>
          </p:nvSpPr>
          <p:spPr>
            <a:xfrm rot="11976916">
              <a:off x="1776603" y="460107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61">
              <a:extLst>
                <a:ext uri="{FF2B5EF4-FFF2-40B4-BE49-F238E27FC236}">
                  <a16:creationId xmlns:a16="http://schemas.microsoft.com/office/drawing/2014/main" id="{6D078B1A-F566-DC4B-E76D-A40E8400E47F}"/>
                </a:ext>
              </a:extLst>
            </p:cNvPr>
            <p:cNvSpPr/>
            <p:nvPr/>
          </p:nvSpPr>
          <p:spPr>
            <a:xfrm rot="11976916">
              <a:off x="3118274" y="517289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62">
              <a:extLst>
                <a:ext uri="{FF2B5EF4-FFF2-40B4-BE49-F238E27FC236}">
                  <a16:creationId xmlns:a16="http://schemas.microsoft.com/office/drawing/2014/main" id="{92001149-B7C6-02FB-2797-3E032D9B0520}"/>
                </a:ext>
              </a:extLst>
            </p:cNvPr>
            <p:cNvSpPr/>
            <p:nvPr/>
          </p:nvSpPr>
          <p:spPr>
            <a:xfrm rot="11976916">
              <a:off x="3658581" y="5951836"/>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63">
              <a:extLst>
                <a:ext uri="{FF2B5EF4-FFF2-40B4-BE49-F238E27FC236}">
                  <a16:creationId xmlns:a16="http://schemas.microsoft.com/office/drawing/2014/main" id="{1BA69407-BEBC-3FE7-A8D3-3E51E189A0B1}"/>
                </a:ext>
              </a:extLst>
            </p:cNvPr>
            <p:cNvSpPr/>
            <p:nvPr/>
          </p:nvSpPr>
          <p:spPr>
            <a:xfrm rot="11976916">
              <a:off x="4924261" y="50333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64">
              <a:extLst>
                <a:ext uri="{FF2B5EF4-FFF2-40B4-BE49-F238E27FC236}">
                  <a16:creationId xmlns:a16="http://schemas.microsoft.com/office/drawing/2014/main" id="{215B2BD0-A3B2-3903-17D3-960CEAEE72D8}"/>
                </a:ext>
              </a:extLst>
            </p:cNvPr>
            <p:cNvSpPr/>
            <p:nvPr/>
          </p:nvSpPr>
          <p:spPr>
            <a:xfrm rot="11976916">
              <a:off x="4558229" y="62944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65">
              <a:extLst>
                <a:ext uri="{FF2B5EF4-FFF2-40B4-BE49-F238E27FC236}">
                  <a16:creationId xmlns:a16="http://schemas.microsoft.com/office/drawing/2014/main" id="{0631DEBB-B4DC-C9AC-D482-A679646232C6}"/>
                </a:ext>
              </a:extLst>
            </p:cNvPr>
            <p:cNvSpPr/>
            <p:nvPr/>
          </p:nvSpPr>
          <p:spPr>
            <a:xfrm rot="11976916">
              <a:off x="2971179" y="682695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Prostokąt: zaokrąglone rogi 2">
            <a:extLst>
              <a:ext uri="{FF2B5EF4-FFF2-40B4-BE49-F238E27FC236}">
                <a16:creationId xmlns:a16="http://schemas.microsoft.com/office/drawing/2014/main" id="{30925F6B-627A-214B-E680-568836A48929}"/>
              </a:ext>
            </a:extLst>
          </p:cNvPr>
          <p:cNvSpPr/>
          <p:nvPr/>
        </p:nvSpPr>
        <p:spPr>
          <a:xfrm>
            <a:off x="604031" y="3348192"/>
            <a:ext cx="10983937" cy="3197463"/>
          </a:xfrm>
          <a:prstGeom prst="roundRect">
            <a:avLst>
              <a:gd name="adj" fmla="val 5252"/>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112" name="Group 201">
            <a:extLst>
              <a:ext uri="{FF2B5EF4-FFF2-40B4-BE49-F238E27FC236}">
                <a16:creationId xmlns:a16="http://schemas.microsoft.com/office/drawing/2014/main" id="{2E215A3D-0430-CC3F-7CAA-2EA3AFE955D1}"/>
              </a:ext>
            </a:extLst>
          </p:cNvPr>
          <p:cNvGrpSpPr/>
          <p:nvPr/>
        </p:nvGrpSpPr>
        <p:grpSpPr>
          <a:xfrm>
            <a:off x="662362" y="3348193"/>
            <a:ext cx="10983937" cy="436751"/>
            <a:chOff x="3674663" y="3547109"/>
            <a:chExt cx="6915302" cy="436751"/>
          </a:xfrm>
        </p:grpSpPr>
        <p:sp>
          <p:nvSpPr>
            <p:cNvPr id="114" name="Rounded Rectangle">
              <a:extLst>
                <a:ext uri="{FF2B5EF4-FFF2-40B4-BE49-F238E27FC236}">
                  <a16:creationId xmlns:a16="http://schemas.microsoft.com/office/drawing/2014/main" id="{AAB0A7B1-5E7E-B37C-D4C3-2649FB6750BB}"/>
                </a:ext>
              </a:extLst>
            </p:cNvPr>
            <p:cNvSpPr/>
            <p:nvPr/>
          </p:nvSpPr>
          <p:spPr>
            <a:xfrm rot="16200000">
              <a:off x="6913938" y="307834"/>
              <a:ext cx="436751" cy="6915302"/>
            </a:xfrm>
            <a:prstGeom prst="round2SameRect">
              <a:avLst>
                <a:gd name="adj1" fmla="val 50000"/>
                <a:gd name="adj2" fmla="val 50000"/>
              </a:avLst>
            </a:prstGeom>
            <a:gradFill>
              <a:gsLst>
                <a:gs pos="7000">
                  <a:srgbClr val="ED7D31">
                    <a:alpha val="91000"/>
                  </a:srgbClr>
                </a:gs>
                <a:gs pos="88000">
                  <a:srgbClr val="FBAB28">
                    <a:alpha val="65000"/>
                  </a:srgbClr>
                </a:gs>
              </a:gsLst>
              <a:lin ang="5400000" scaled="1"/>
            </a:gradFill>
            <a:ln w="12700">
              <a:miter lim="400000"/>
            </a:ln>
            <a:effectLst/>
          </p:spPr>
          <p:txBody>
            <a:bodyPr lIns="50800" tIns="50800" rIns="50800" bIns="50800" anchor="ctr"/>
            <a:lstStyle/>
            <a:p>
              <a:pPr algn="ctr"/>
              <a:endParaRPr sz="3200">
                <a:solidFill>
                  <a:srgbClr val="FFFFFF"/>
                </a:solidFill>
                <a:latin typeface="Helvetica Light"/>
              </a:endParaRPr>
            </a:p>
          </p:txBody>
        </p:sp>
        <p:sp>
          <p:nvSpPr>
            <p:cNvPr id="115" name="TextBox 203">
              <a:extLst>
                <a:ext uri="{FF2B5EF4-FFF2-40B4-BE49-F238E27FC236}">
                  <a16:creationId xmlns:a16="http://schemas.microsoft.com/office/drawing/2014/main" id="{7AAFA997-FEBE-5175-E240-C94AB04C7EAB}"/>
                </a:ext>
              </a:extLst>
            </p:cNvPr>
            <p:cNvSpPr txBox="1"/>
            <p:nvPr/>
          </p:nvSpPr>
          <p:spPr>
            <a:xfrm>
              <a:off x="6749656" y="3589974"/>
              <a:ext cx="809599" cy="338554"/>
            </a:xfrm>
            <a:prstGeom prst="rect">
              <a:avLst/>
            </a:prstGeom>
            <a:noFill/>
          </p:spPr>
          <p:txBody>
            <a:bodyPr wrap="none" rtlCol="0">
              <a:spAutoFit/>
            </a:bodyPr>
            <a:lstStyle>
              <a:defPPr>
                <a:defRPr lang="en-US"/>
              </a:defPPr>
              <a:lvl1pPr algn="ctr">
                <a:defRPr sz="1600" b="1">
                  <a:solidFill>
                    <a:schemeClr val="bg1"/>
                  </a:solidFill>
                  <a:latin typeface="Century Gothic" panose="020B0502020202020204" pitchFamily="34" charset="0"/>
                </a:defRPr>
              </a:lvl1pPr>
            </a:lstStyle>
            <a:p>
              <a:r>
                <a:rPr lang="pl-PL"/>
                <a:t>Koncepcja</a:t>
              </a:r>
              <a:endParaRPr lang="en-US"/>
            </a:p>
          </p:txBody>
        </p:sp>
      </p:grpSp>
      <p:pic>
        <p:nvPicPr>
          <p:cNvPr id="1026" name="Picture 2" descr="Darmowy Rozdarty Papier Png, Pobierz bezpłatny Clip Art, Darmowe cliparty -  Inny">
            <a:extLst>
              <a:ext uri="{FF2B5EF4-FFF2-40B4-BE49-F238E27FC236}">
                <a16:creationId xmlns:a16="http://schemas.microsoft.com/office/drawing/2014/main" id="{254C1C17-32BC-EE78-93F9-ECD84F43B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098" y="3812260"/>
            <a:ext cx="4427965" cy="2816140"/>
          </a:xfrm>
          <a:prstGeom prst="rect">
            <a:avLst/>
          </a:prstGeom>
          <a:noFill/>
          <a:extLst>
            <a:ext uri="{909E8E84-426E-40DD-AFC4-6F175D3DCCD1}">
              <a14:hiddenFill xmlns:a14="http://schemas.microsoft.com/office/drawing/2010/main">
                <a:solidFill>
                  <a:srgbClr val="FFFFFF"/>
                </a:solidFill>
              </a14:hiddenFill>
            </a:ext>
          </a:extLst>
        </p:spPr>
      </p:pic>
      <p:pic>
        <p:nvPicPr>
          <p:cNvPr id="131" name="Obraz 130">
            <a:extLst>
              <a:ext uri="{FF2B5EF4-FFF2-40B4-BE49-F238E27FC236}">
                <a16:creationId xmlns:a16="http://schemas.microsoft.com/office/drawing/2014/main" id="{4FDB744B-E716-25CB-E69D-5A9A17F71974}"/>
              </a:ext>
            </a:extLst>
          </p:cNvPr>
          <p:cNvPicPr>
            <a:picLocks noChangeAspect="1"/>
          </p:cNvPicPr>
          <p:nvPr/>
        </p:nvPicPr>
        <p:blipFill>
          <a:blip r:embed="rId5"/>
          <a:stretch>
            <a:fillRect/>
          </a:stretch>
        </p:blipFill>
        <p:spPr>
          <a:xfrm>
            <a:off x="3788487" y="4155489"/>
            <a:ext cx="3165056" cy="1935321"/>
          </a:xfrm>
          <a:prstGeom prst="rect">
            <a:avLst/>
          </a:prstGeom>
        </p:spPr>
      </p:pic>
      <p:sp>
        <p:nvSpPr>
          <p:cNvPr id="132" name="Freeform: Shape 66">
            <a:extLst>
              <a:ext uri="{FF2B5EF4-FFF2-40B4-BE49-F238E27FC236}">
                <a16:creationId xmlns:a16="http://schemas.microsoft.com/office/drawing/2014/main" id="{30126CA3-160B-E51A-1D37-A61FCA679495}"/>
              </a:ext>
            </a:extLst>
          </p:cNvPr>
          <p:cNvSpPr/>
          <p:nvPr/>
        </p:nvSpPr>
        <p:spPr>
          <a:xfrm rot="5400000">
            <a:off x="1530025" y="3455519"/>
            <a:ext cx="522703" cy="2258033"/>
          </a:xfrm>
          <a:custGeom>
            <a:avLst/>
            <a:gdLst>
              <a:gd name="connsiteX0" fmla="*/ 0 w 897834"/>
              <a:gd name="connsiteY0" fmla="*/ 1332147 h 1671834"/>
              <a:gd name="connsiteX1" fmla="*/ 0 w 897834"/>
              <a:gd name="connsiteY1" fmla="*/ 1293269 h 1671834"/>
              <a:gd name="connsiteX2" fmla="*/ 0 w 897834"/>
              <a:gd name="connsiteY2" fmla="*/ 1169690 h 1671834"/>
              <a:gd name="connsiteX3" fmla="*/ 0 w 897834"/>
              <a:gd name="connsiteY3" fmla="*/ 1033727 h 1671834"/>
              <a:gd name="connsiteX4" fmla="*/ 0 w 897834"/>
              <a:gd name="connsiteY4" fmla="*/ 1007233 h 1671834"/>
              <a:gd name="connsiteX5" fmla="*/ 0 w 897834"/>
              <a:gd name="connsiteY5" fmla="*/ 994849 h 1671834"/>
              <a:gd name="connsiteX6" fmla="*/ 0 w 897834"/>
              <a:gd name="connsiteY6" fmla="*/ 963020 h 1671834"/>
              <a:gd name="connsiteX7" fmla="*/ 0 w 897834"/>
              <a:gd name="connsiteY7" fmla="*/ 871270 h 1671834"/>
              <a:gd name="connsiteX8" fmla="*/ 0 w 897834"/>
              <a:gd name="connsiteY8" fmla="*/ 739915 h 1671834"/>
              <a:gd name="connsiteX9" fmla="*/ 0 w 897834"/>
              <a:gd name="connsiteY9" fmla="*/ 708813 h 1671834"/>
              <a:gd name="connsiteX10" fmla="*/ 0 w 897834"/>
              <a:gd name="connsiteY10" fmla="*/ 664600 h 1671834"/>
              <a:gd name="connsiteX11" fmla="*/ 0 w 897834"/>
              <a:gd name="connsiteY11" fmla="*/ 651691 h 1671834"/>
              <a:gd name="connsiteX12" fmla="*/ 0 w 897834"/>
              <a:gd name="connsiteY12" fmla="*/ 638106 h 1671834"/>
              <a:gd name="connsiteX13" fmla="*/ 0 w 897834"/>
              <a:gd name="connsiteY13" fmla="*/ 441495 h 1671834"/>
              <a:gd name="connsiteX14" fmla="*/ 0 w 897834"/>
              <a:gd name="connsiteY14" fmla="*/ 353271 h 1671834"/>
              <a:gd name="connsiteX15" fmla="*/ 0 w 897834"/>
              <a:gd name="connsiteY15" fmla="*/ 339686 h 1671834"/>
              <a:gd name="connsiteX16" fmla="*/ 95238 w 897834"/>
              <a:gd name="connsiteY16" fmla="*/ 174729 h 1671834"/>
              <a:gd name="connsiteX17" fmla="*/ 353679 w 897834"/>
              <a:gd name="connsiteY17" fmla="*/ 25518 h 1671834"/>
              <a:gd name="connsiteX18" fmla="*/ 544155 w 897834"/>
              <a:gd name="connsiteY18" fmla="*/ 25518 h 1671834"/>
              <a:gd name="connsiteX19" fmla="*/ 802597 w 897834"/>
              <a:gd name="connsiteY19" fmla="*/ 174729 h 1671834"/>
              <a:gd name="connsiteX20" fmla="*/ 897834 w 897834"/>
              <a:gd name="connsiteY20" fmla="*/ 339686 h 1671834"/>
              <a:gd name="connsiteX21" fmla="*/ 897834 w 897834"/>
              <a:gd name="connsiteY21" fmla="*/ 353271 h 1671834"/>
              <a:gd name="connsiteX22" fmla="*/ 897834 w 897834"/>
              <a:gd name="connsiteY22" fmla="*/ 441495 h 1671834"/>
              <a:gd name="connsiteX23" fmla="*/ 897834 w 897834"/>
              <a:gd name="connsiteY23" fmla="*/ 638106 h 1671834"/>
              <a:gd name="connsiteX24" fmla="*/ 897834 w 897834"/>
              <a:gd name="connsiteY24" fmla="*/ 651691 h 1671834"/>
              <a:gd name="connsiteX25" fmla="*/ 897834 w 897834"/>
              <a:gd name="connsiteY25" fmla="*/ 664600 h 1671834"/>
              <a:gd name="connsiteX26" fmla="*/ 897834 w 897834"/>
              <a:gd name="connsiteY26" fmla="*/ 708813 h 1671834"/>
              <a:gd name="connsiteX27" fmla="*/ 897834 w 897834"/>
              <a:gd name="connsiteY27" fmla="*/ 739915 h 1671834"/>
              <a:gd name="connsiteX28" fmla="*/ 897834 w 897834"/>
              <a:gd name="connsiteY28" fmla="*/ 871270 h 1671834"/>
              <a:gd name="connsiteX29" fmla="*/ 897834 w 897834"/>
              <a:gd name="connsiteY29" fmla="*/ 963020 h 1671834"/>
              <a:gd name="connsiteX30" fmla="*/ 897834 w 897834"/>
              <a:gd name="connsiteY30" fmla="*/ 994849 h 1671834"/>
              <a:gd name="connsiteX31" fmla="*/ 897834 w 897834"/>
              <a:gd name="connsiteY31" fmla="*/ 1007233 h 1671834"/>
              <a:gd name="connsiteX32" fmla="*/ 897834 w 897834"/>
              <a:gd name="connsiteY32" fmla="*/ 1033727 h 1671834"/>
              <a:gd name="connsiteX33" fmla="*/ 897834 w 897834"/>
              <a:gd name="connsiteY33" fmla="*/ 1169690 h 1671834"/>
              <a:gd name="connsiteX34" fmla="*/ 897834 w 897834"/>
              <a:gd name="connsiteY34" fmla="*/ 1293269 h 1671834"/>
              <a:gd name="connsiteX35" fmla="*/ 897834 w 897834"/>
              <a:gd name="connsiteY35" fmla="*/ 1332147 h 1671834"/>
              <a:gd name="connsiteX36" fmla="*/ 802597 w 897834"/>
              <a:gd name="connsiteY36" fmla="*/ 1497104 h 1671834"/>
              <a:gd name="connsiteX37" fmla="*/ 544155 w 897834"/>
              <a:gd name="connsiteY37" fmla="*/ 1646316 h 1671834"/>
              <a:gd name="connsiteX38" fmla="*/ 353679 w 897834"/>
              <a:gd name="connsiteY38" fmla="*/ 1646316 h 1671834"/>
              <a:gd name="connsiteX39" fmla="*/ 95238 w 897834"/>
              <a:gd name="connsiteY39" fmla="*/ 1497104 h 1671834"/>
              <a:gd name="connsiteX40" fmla="*/ 0 w 897834"/>
              <a:gd name="connsiteY40" fmla="*/ 1332147 h 167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7834" h="1671834">
                <a:moveTo>
                  <a:pt x="0" y="1332147"/>
                </a:moveTo>
                <a:lnTo>
                  <a:pt x="0" y="1293269"/>
                </a:lnTo>
                <a:lnTo>
                  <a:pt x="0" y="1169690"/>
                </a:lnTo>
                <a:lnTo>
                  <a:pt x="0" y="1033727"/>
                </a:lnTo>
                <a:lnTo>
                  <a:pt x="0" y="1007233"/>
                </a:lnTo>
                <a:lnTo>
                  <a:pt x="0" y="994849"/>
                </a:lnTo>
                <a:lnTo>
                  <a:pt x="0" y="963020"/>
                </a:lnTo>
                <a:lnTo>
                  <a:pt x="0" y="871270"/>
                </a:lnTo>
                <a:lnTo>
                  <a:pt x="0" y="739915"/>
                </a:lnTo>
                <a:lnTo>
                  <a:pt x="0" y="708813"/>
                </a:lnTo>
                <a:lnTo>
                  <a:pt x="0" y="664600"/>
                </a:lnTo>
                <a:lnTo>
                  <a:pt x="0" y="651691"/>
                </a:lnTo>
                <a:lnTo>
                  <a:pt x="0" y="638106"/>
                </a:lnTo>
                <a:lnTo>
                  <a:pt x="0" y="441495"/>
                </a:lnTo>
                <a:lnTo>
                  <a:pt x="0" y="353271"/>
                </a:lnTo>
                <a:lnTo>
                  <a:pt x="0" y="339686"/>
                </a:lnTo>
                <a:cubicBezTo>
                  <a:pt x="0" y="271635"/>
                  <a:pt x="36304" y="208754"/>
                  <a:pt x="95238" y="174729"/>
                </a:cubicBezTo>
                <a:lnTo>
                  <a:pt x="353679" y="25518"/>
                </a:lnTo>
                <a:cubicBezTo>
                  <a:pt x="412613" y="-8507"/>
                  <a:pt x="485222" y="-8507"/>
                  <a:pt x="544155" y="25518"/>
                </a:cubicBezTo>
                <a:lnTo>
                  <a:pt x="802597" y="174729"/>
                </a:lnTo>
                <a:cubicBezTo>
                  <a:pt x="861530" y="208754"/>
                  <a:pt x="897834" y="271635"/>
                  <a:pt x="897834" y="339686"/>
                </a:cubicBezTo>
                <a:lnTo>
                  <a:pt x="897834" y="353271"/>
                </a:lnTo>
                <a:lnTo>
                  <a:pt x="897834" y="441495"/>
                </a:lnTo>
                <a:lnTo>
                  <a:pt x="897834" y="638106"/>
                </a:lnTo>
                <a:lnTo>
                  <a:pt x="897834" y="651691"/>
                </a:lnTo>
                <a:lnTo>
                  <a:pt x="897834" y="664600"/>
                </a:lnTo>
                <a:lnTo>
                  <a:pt x="897834" y="708813"/>
                </a:lnTo>
                <a:lnTo>
                  <a:pt x="897834" y="739915"/>
                </a:lnTo>
                <a:lnTo>
                  <a:pt x="897834" y="871270"/>
                </a:lnTo>
                <a:lnTo>
                  <a:pt x="897834" y="963020"/>
                </a:lnTo>
                <a:lnTo>
                  <a:pt x="897834" y="994849"/>
                </a:lnTo>
                <a:lnTo>
                  <a:pt x="897834" y="1007233"/>
                </a:lnTo>
                <a:lnTo>
                  <a:pt x="897834" y="1033727"/>
                </a:lnTo>
                <a:lnTo>
                  <a:pt x="897834" y="1169690"/>
                </a:lnTo>
                <a:lnTo>
                  <a:pt x="897834" y="1293269"/>
                </a:lnTo>
                <a:lnTo>
                  <a:pt x="897834" y="1332147"/>
                </a:lnTo>
                <a:cubicBezTo>
                  <a:pt x="897834" y="1400198"/>
                  <a:pt x="861530" y="1463079"/>
                  <a:pt x="802597" y="1497104"/>
                </a:cubicBezTo>
                <a:lnTo>
                  <a:pt x="544155" y="1646316"/>
                </a:lnTo>
                <a:cubicBezTo>
                  <a:pt x="485222" y="1680340"/>
                  <a:pt x="412613" y="1680340"/>
                  <a:pt x="353679" y="1646316"/>
                </a:cubicBezTo>
                <a:lnTo>
                  <a:pt x="95238" y="1497104"/>
                </a:lnTo>
                <a:cubicBezTo>
                  <a:pt x="36304" y="1463079"/>
                  <a:pt x="0" y="1400198"/>
                  <a:pt x="0" y="1332147"/>
                </a:cubicBezTo>
                <a:close/>
              </a:path>
            </a:pathLst>
          </a:custGeom>
          <a:solidFill>
            <a:srgbClr val="5D9845"/>
          </a:solidFill>
          <a:ln w="38100" cap="flat">
            <a:gradFill flip="none" rotWithShape="1">
              <a:gsLst>
                <a:gs pos="0">
                  <a:srgbClr val="5D9845"/>
                </a:gs>
                <a:gs pos="100000">
                  <a:schemeClr val="accent6">
                    <a:lumMod val="20000"/>
                    <a:lumOff val="80000"/>
                  </a:schemeClr>
                </a:gs>
              </a:gsLst>
              <a:lin ang="16200000" scaled="0"/>
              <a:tileRect/>
            </a:gradFill>
            <a:prstDash val="solid"/>
            <a:miter/>
          </a:ln>
          <a:effectLst>
            <a:outerShdw blurRad="571500" dist="381000" dir="5400000" sx="85000" sy="85000" algn="t" rotWithShape="0">
              <a:srgbClr val="7F92FC">
                <a:alpha val="24000"/>
              </a:srgbClr>
            </a:outerShdw>
          </a:effectLst>
        </p:spPr>
        <p:txBody>
          <a:bodyPr vert="vert270" wrap="square" lIns="0" tIns="0" rIns="0" bIns="0" rtlCol="0" anchor="ctr">
            <a:noAutofit/>
          </a:bodyPr>
          <a:lstStyle/>
          <a:p>
            <a:pPr algn="ctr"/>
            <a:r>
              <a:rPr lang="pl-PL" sz="1100" b="1">
                <a:solidFill>
                  <a:schemeClr val="bg1"/>
                </a:solidFill>
                <a:latin typeface="Century Gothic" panose="020B0502020202020204" pitchFamily="34" charset="0"/>
              </a:rPr>
              <a:t>Aplikacja do </a:t>
            </a:r>
            <a:br>
              <a:rPr lang="pl-PL" sz="1100" b="1">
                <a:solidFill>
                  <a:schemeClr val="bg1"/>
                </a:solidFill>
                <a:latin typeface="Century Gothic" panose="020B0502020202020204" pitchFamily="34" charset="0"/>
              </a:rPr>
            </a:br>
            <a:r>
              <a:rPr lang="pl-PL" sz="1100" b="1">
                <a:solidFill>
                  <a:schemeClr val="bg1"/>
                </a:solidFill>
                <a:latin typeface="Century Gothic" panose="020B0502020202020204" pitchFamily="34" charset="0"/>
              </a:rPr>
              <a:t>wprowadzania danych</a:t>
            </a:r>
            <a:endParaRPr lang="pl-PL" sz="900" i="1">
              <a:solidFill>
                <a:schemeClr val="bg1"/>
              </a:solidFill>
              <a:latin typeface="Century Gothic" panose="020B0502020202020204" pitchFamily="34" charset="0"/>
            </a:endParaRPr>
          </a:p>
        </p:txBody>
      </p:sp>
      <p:sp>
        <p:nvSpPr>
          <p:cNvPr id="139" name="Freeform: Shape 66">
            <a:extLst>
              <a:ext uri="{FF2B5EF4-FFF2-40B4-BE49-F238E27FC236}">
                <a16:creationId xmlns:a16="http://schemas.microsoft.com/office/drawing/2014/main" id="{FCB49B9B-BE01-50B9-A9CE-728A608A3AA2}"/>
              </a:ext>
            </a:extLst>
          </p:cNvPr>
          <p:cNvSpPr/>
          <p:nvPr/>
        </p:nvSpPr>
        <p:spPr>
          <a:xfrm rot="5400000">
            <a:off x="8293619" y="3538031"/>
            <a:ext cx="498188" cy="2068495"/>
          </a:xfrm>
          <a:custGeom>
            <a:avLst/>
            <a:gdLst>
              <a:gd name="connsiteX0" fmla="*/ 0 w 897834"/>
              <a:gd name="connsiteY0" fmla="*/ 1332147 h 1671834"/>
              <a:gd name="connsiteX1" fmla="*/ 0 w 897834"/>
              <a:gd name="connsiteY1" fmla="*/ 1293269 h 1671834"/>
              <a:gd name="connsiteX2" fmla="*/ 0 w 897834"/>
              <a:gd name="connsiteY2" fmla="*/ 1169690 h 1671834"/>
              <a:gd name="connsiteX3" fmla="*/ 0 w 897834"/>
              <a:gd name="connsiteY3" fmla="*/ 1033727 h 1671834"/>
              <a:gd name="connsiteX4" fmla="*/ 0 w 897834"/>
              <a:gd name="connsiteY4" fmla="*/ 1007233 h 1671834"/>
              <a:gd name="connsiteX5" fmla="*/ 0 w 897834"/>
              <a:gd name="connsiteY5" fmla="*/ 994849 h 1671834"/>
              <a:gd name="connsiteX6" fmla="*/ 0 w 897834"/>
              <a:gd name="connsiteY6" fmla="*/ 963020 h 1671834"/>
              <a:gd name="connsiteX7" fmla="*/ 0 w 897834"/>
              <a:gd name="connsiteY7" fmla="*/ 871270 h 1671834"/>
              <a:gd name="connsiteX8" fmla="*/ 0 w 897834"/>
              <a:gd name="connsiteY8" fmla="*/ 739915 h 1671834"/>
              <a:gd name="connsiteX9" fmla="*/ 0 w 897834"/>
              <a:gd name="connsiteY9" fmla="*/ 708813 h 1671834"/>
              <a:gd name="connsiteX10" fmla="*/ 0 w 897834"/>
              <a:gd name="connsiteY10" fmla="*/ 664600 h 1671834"/>
              <a:gd name="connsiteX11" fmla="*/ 0 w 897834"/>
              <a:gd name="connsiteY11" fmla="*/ 651691 h 1671834"/>
              <a:gd name="connsiteX12" fmla="*/ 0 w 897834"/>
              <a:gd name="connsiteY12" fmla="*/ 638106 h 1671834"/>
              <a:gd name="connsiteX13" fmla="*/ 0 w 897834"/>
              <a:gd name="connsiteY13" fmla="*/ 441495 h 1671834"/>
              <a:gd name="connsiteX14" fmla="*/ 0 w 897834"/>
              <a:gd name="connsiteY14" fmla="*/ 353271 h 1671834"/>
              <a:gd name="connsiteX15" fmla="*/ 0 w 897834"/>
              <a:gd name="connsiteY15" fmla="*/ 339686 h 1671834"/>
              <a:gd name="connsiteX16" fmla="*/ 95238 w 897834"/>
              <a:gd name="connsiteY16" fmla="*/ 174729 h 1671834"/>
              <a:gd name="connsiteX17" fmla="*/ 353679 w 897834"/>
              <a:gd name="connsiteY17" fmla="*/ 25518 h 1671834"/>
              <a:gd name="connsiteX18" fmla="*/ 544155 w 897834"/>
              <a:gd name="connsiteY18" fmla="*/ 25518 h 1671834"/>
              <a:gd name="connsiteX19" fmla="*/ 802597 w 897834"/>
              <a:gd name="connsiteY19" fmla="*/ 174729 h 1671834"/>
              <a:gd name="connsiteX20" fmla="*/ 897834 w 897834"/>
              <a:gd name="connsiteY20" fmla="*/ 339686 h 1671834"/>
              <a:gd name="connsiteX21" fmla="*/ 897834 w 897834"/>
              <a:gd name="connsiteY21" fmla="*/ 353271 h 1671834"/>
              <a:gd name="connsiteX22" fmla="*/ 897834 w 897834"/>
              <a:gd name="connsiteY22" fmla="*/ 441495 h 1671834"/>
              <a:gd name="connsiteX23" fmla="*/ 897834 w 897834"/>
              <a:gd name="connsiteY23" fmla="*/ 638106 h 1671834"/>
              <a:gd name="connsiteX24" fmla="*/ 897834 w 897834"/>
              <a:gd name="connsiteY24" fmla="*/ 651691 h 1671834"/>
              <a:gd name="connsiteX25" fmla="*/ 897834 w 897834"/>
              <a:gd name="connsiteY25" fmla="*/ 664600 h 1671834"/>
              <a:gd name="connsiteX26" fmla="*/ 897834 w 897834"/>
              <a:gd name="connsiteY26" fmla="*/ 708813 h 1671834"/>
              <a:gd name="connsiteX27" fmla="*/ 897834 w 897834"/>
              <a:gd name="connsiteY27" fmla="*/ 739915 h 1671834"/>
              <a:gd name="connsiteX28" fmla="*/ 897834 w 897834"/>
              <a:gd name="connsiteY28" fmla="*/ 871270 h 1671834"/>
              <a:gd name="connsiteX29" fmla="*/ 897834 w 897834"/>
              <a:gd name="connsiteY29" fmla="*/ 963020 h 1671834"/>
              <a:gd name="connsiteX30" fmla="*/ 897834 w 897834"/>
              <a:gd name="connsiteY30" fmla="*/ 994849 h 1671834"/>
              <a:gd name="connsiteX31" fmla="*/ 897834 w 897834"/>
              <a:gd name="connsiteY31" fmla="*/ 1007233 h 1671834"/>
              <a:gd name="connsiteX32" fmla="*/ 897834 w 897834"/>
              <a:gd name="connsiteY32" fmla="*/ 1033727 h 1671834"/>
              <a:gd name="connsiteX33" fmla="*/ 897834 w 897834"/>
              <a:gd name="connsiteY33" fmla="*/ 1169690 h 1671834"/>
              <a:gd name="connsiteX34" fmla="*/ 897834 w 897834"/>
              <a:gd name="connsiteY34" fmla="*/ 1293269 h 1671834"/>
              <a:gd name="connsiteX35" fmla="*/ 897834 w 897834"/>
              <a:gd name="connsiteY35" fmla="*/ 1332147 h 1671834"/>
              <a:gd name="connsiteX36" fmla="*/ 802597 w 897834"/>
              <a:gd name="connsiteY36" fmla="*/ 1497104 h 1671834"/>
              <a:gd name="connsiteX37" fmla="*/ 544155 w 897834"/>
              <a:gd name="connsiteY37" fmla="*/ 1646316 h 1671834"/>
              <a:gd name="connsiteX38" fmla="*/ 353679 w 897834"/>
              <a:gd name="connsiteY38" fmla="*/ 1646316 h 1671834"/>
              <a:gd name="connsiteX39" fmla="*/ 95238 w 897834"/>
              <a:gd name="connsiteY39" fmla="*/ 1497104 h 1671834"/>
              <a:gd name="connsiteX40" fmla="*/ 0 w 897834"/>
              <a:gd name="connsiteY40" fmla="*/ 1332147 h 167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7834" h="1671834">
                <a:moveTo>
                  <a:pt x="0" y="1332147"/>
                </a:moveTo>
                <a:lnTo>
                  <a:pt x="0" y="1293269"/>
                </a:lnTo>
                <a:lnTo>
                  <a:pt x="0" y="1169690"/>
                </a:lnTo>
                <a:lnTo>
                  <a:pt x="0" y="1033727"/>
                </a:lnTo>
                <a:lnTo>
                  <a:pt x="0" y="1007233"/>
                </a:lnTo>
                <a:lnTo>
                  <a:pt x="0" y="994849"/>
                </a:lnTo>
                <a:lnTo>
                  <a:pt x="0" y="963020"/>
                </a:lnTo>
                <a:lnTo>
                  <a:pt x="0" y="871270"/>
                </a:lnTo>
                <a:lnTo>
                  <a:pt x="0" y="739915"/>
                </a:lnTo>
                <a:lnTo>
                  <a:pt x="0" y="708813"/>
                </a:lnTo>
                <a:lnTo>
                  <a:pt x="0" y="664600"/>
                </a:lnTo>
                <a:lnTo>
                  <a:pt x="0" y="651691"/>
                </a:lnTo>
                <a:lnTo>
                  <a:pt x="0" y="638106"/>
                </a:lnTo>
                <a:lnTo>
                  <a:pt x="0" y="441495"/>
                </a:lnTo>
                <a:lnTo>
                  <a:pt x="0" y="353271"/>
                </a:lnTo>
                <a:lnTo>
                  <a:pt x="0" y="339686"/>
                </a:lnTo>
                <a:cubicBezTo>
                  <a:pt x="0" y="271635"/>
                  <a:pt x="36304" y="208754"/>
                  <a:pt x="95238" y="174729"/>
                </a:cubicBezTo>
                <a:lnTo>
                  <a:pt x="353679" y="25518"/>
                </a:lnTo>
                <a:cubicBezTo>
                  <a:pt x="412613" y="-8507"/>
                  <a:pt x="485222" y="-8507"/>
                  <a:pt x="544155" y="25518"/>
                </a:cubicBezTo>
                <a:lnTo>
                  <a:pt x="802597" y="174729"/>
                </a:lnTo>
                <a:cubicBezTo>
                  <a:pt x="861530" y="208754"/>
                  <a:pt x="897834" y="271635"/>
                  <a:pt x="897834" y="339686"/>
                </a:cubicBezTo>
                <a:lnTo>
                  <a:pt x="897834" y="353271"/>
                </a:lnTo>
                <a:lnTo>
                  <a:pt x="897834" y="441495"/>
                </a:lnTo>
                <a:lnTo>
                  <a:pt x="897834" y="638106"/>
                </a:lnTo>
                <a:lnTo>
                  <a:pt x="897834" y="651691"/>
                </a:lnTo>
                <a:lnTo>
                  <a:pt x="897834" y="664600"/>
                </a:lnTo>
                <a:lnTo>
                  <a:pt x="897834" y="708813"/>
                </a:lnTo>
                <a:lnTo>
                  <a:pt x="897834" y="739915"/>
                </a:lnTo>
                <a:lnTo>
                  <a:pt x="897834" y="871270"/>
                </a:lnTo>
                <a:lnTo>
                  <a:pt x="897834" y="963020"/>
                </a:lnTo>
                <a:lnTo>
                  <a:pt x="897834" y="994849"/>
                </a:lnTo>
                <a:lnTo>
                  <a:pt x="897834" y="1007233"/>
                </a:lnTo>
                <a:lnTo>
                  <a:pt x="897834" y="1033727"/>
                </a:lnTo>
                <a:lnTo>
                  <a:pt x="897834" y="1169690"/>
                </a:lnTo>
                <a:lnTo>
                  <a:pt x="897834" y="1293269"/>
                </a:lnTo>
                <a:lnTo>
                  <a:pt x="897834" y="1332147"/>
                </a:lnTo>
                <a:cubicBezTo>
                  <a:pt x="897834" y="1400198"/>
                  <a:pt x="861530" y="1463079"/>
                  <a:pt x="802597" y="1497104"/>
                </a:cubicBezTo>
                <a:lnTo>
                  <a:pt x="544155" y="1646316"/>
                </a:lnTo>
                <a:cubicBezTo>
                  <a:pt x="485222" y="1680340"/>
                  <a:pt x="412613" y="1680340"/>
                  <a:pt x="353679" y="1646316"/>
                </a:cubicBezTo>
                <a:lnTo>
                  <a:pt x="95238" y="1497104"/>
                </a:lnTo>
                <a:cubicBezTo>
                  <a:pt x="36304" y="1463079"/>
                  <a:pt x="0" y="1400198"/>
                  <a:pt x="0" y="1332147"/>
                </a:cubicBezTo>
                <a:close/>
              </a:path>
            </a:pathLst>
          </a:custGeom>
          <a:solidFill>
            <a:srgbClr val="F79646"/>
          </a:solidFill>
          <a:ln w="38100" cap="flat">
            <a:solidFill>
              <a:srgbClr val="ED7D31"/>
            </a:solidFill>
            <a:prstDash val="solid"/>
            <a:miter/>
          </a:ln>
          <a:effectLst>
            <a:outerShdw blurRad="571500" dist="381000" dir="5400000" sx="85000" sy="85000" algn="t" rotWithShape="0">
              <a:srgbClr val="7F92FC">
                <a:alpha val="24000"/>
              </a:srgbClr>
            </a:outerShdw>
          </a:effectLst>
        </p:spPr>
        <p:txBody>
          <a:bodyPr vert="vert270" wrap="square" lIns="0" tIns="0" rIns="0" bIns="0" rtlCol="0" anchor="ctr">
            <a:noAutofit/>
          </a:bodyPr>
          <a:lstStyle/>
          <a:p>
            <a:pPr algn="ctr"/>
            <a:r>
              <a:rPr lang="pl-PL" sz="1100" b="1">
                <a:solidFill>
                  <a:schemeClr val="bg1"/>
                </a:solidFill>
                <a:latin typeface="Century Gothic" panose="020B0502020202020204" pitchFamily="34" charset="0"/>
              </a:rPr>
              <a:t>Aplikacja dla </a:t>
            </a:r>
            <a:r>
              <a:rPr lang="pl-PL" sz="1100" b="1" err="1">
                <a:solidFill>
                  <a:schemeClr val="bg1"/>
                </a:solidFill>
                <a:latin typeface="Century Gothic" panose="020B0502020202020204" pitchFamily="34" charset="0"/>
              </a:rPr>
              <a:t>Approverów</a:t>
            </a:r>
            <a:endParaRPr lang="pl-PL" sz="1100" b="1">
              <a:solidFill>
                <a:schemeClr val="bg1"/>
              </a:solidFill>
              <a:latin typeface="Century Gothic" panose="020B0502020202020204" pitchFamily="34" charset="0"/>
            </a:endParaRPr>
          </a:p>
        </p:txBody>
      </p:sp>
      <p:sp>
        <p:nvSpPr>
          <p:cNvPr id="140" name="Freeform: Shape 66">
            <a:extLst>
              <a:ext uri="{FF2B5EF4-FFF2-40B4-BE49-F238E27FC236}">
                <a16:creationId xmlns:a16="http://schemas.microsoft.com/office/drawing/2014/main" id="{719017C9-B4B8-1A8E-452D-43BD20B80F41}"/>
              </a:ext>
            </a:extLst>
          </p:cNvPr>
          <p:cNvSpPr/>
          <p:nvPr/>
        </p:nvSpPr>
        <p:spPr>
          <a:xfrm rot="5400000">
            <a:off x="1463830" y="4377480"/>
            <a:ext cx="563991" cy="2360008"/>
          </a:xfrm>
          <a:custGeom>
            <a:avLst/>
            <a:gdLst>
              <a:gd name="connsiteX0" fmla="*/ 0 w 897834"/>
              <a:gd name="connsiteY0" fmla="*/ 1332147 h 1671834"/>
              <a:gd name="connsiteX1" fmla="*/ 0 w 897834"/>
              <a:gd name="connsiteY1" fmla="*/ 1293269 h 1671834"/>
              <a:gd name="connsiteX2" fmla="*/ 0 w 897834"/>
              <a:gd name="connsiteY2" fmla="*/ 1169690 h 1671834"/>
              <a:gd name="connsiteX3" fmla="*/ 0 w 897834"/>
              <a:gd name="connsiteY3" fmla="*/ 1033727 h 1671834"/>
              <a:gd name="connsiteX4" fmla="*/ 0 w 897834"/>
              <a:gd name="connsiteY4" fmla="*/ 1007233 h 1671834"/>
              <a:gd name="connsiteX5" fmla="*/ 0 w 897834"/>
              <a:gd name="connsiteY5" fmla="*/ 994849 h 1671834"/>
              <a:gd name="connsiteX6" fmla="*/ 0 w 897834"/>
              <a:gd name="connsiteY6" fmla="*/ 963020 h 1671834"/>
              <a:gd name="connsiteX7" fmla="*/ 0 w 897834"/>
              <a:gd name="connsiteY7" fmla="*/ 871270 h 1671834"/>
              <a:gd name="connsiteX8" fmla="*/ 0 w 897834"/>
              <a:gd name="connsiteY8" fmla="*/ 739915 h 1671834"/>
              <a:gd name="connsiteX9" fmla="*/ 0 w 897834"/>
              <a:gd name="connsiteY9" fmla="*/ 708813 h 1671834"/>
              <a:gd name="connsiteX10" fmla="*/ 0 w 897834"/>
              <a:gd name="connsiteY10" fmla="*/ 664600 h 1671834"/>
              <a:gd name="connsiteX11" fmla="*/ 0 w 897834"/>
              <a:gd name="connsiteY11" fmla="*/ 651691 h 1671834"/>
              <a:gd name="connsiteX12" fmla="*/ 0 w 897834"/>
              <a:gd name="connsiteY12" fmla="*/ 638106 h 1671834"/>
              <a:gd name="connsiteX13" fmla="*/ 0 w 897834"/>
              <a:gd name="connsiteY13" fmla="*/ 441495 h 1671834"/>
              <a:gd name="connsiteX14" fmla="*/ 0 w 897834"/>
              <a:gd name="connsiteY14" fmla="*/ 353271 h 1671834"/>
              <a:gd name="connsiteX15" fmla="*/ 0 w 897834"/>
              <a:gd name="connsiteY15" fmla="*/ 339686 h 1671834"/>
              <a:gd name="connsiteX16" fmla="*/ 95238 w 897834"/>
              <a:gd name="connsiteY16" fmla="*/ 174729 h 1671834"/>
              <a:gd name="connsiteX17" fmla="*/ 353679 w 897834"/>
              <a:gd name="connsiteY17" fmla="*/ 25518 h 1671834"/>
              <a:gd name="connsiteX18" fmla="*/ 544155 w 897834"/>
              <a:gd name="connsiteY18" fmla="*/ 25518 h 1671834"/>
              <a:gd name="connsiteX19" fmla="*/ 802597 w 897834"/>
              <a:gd name="connsiteY19" fmla="*/ 174729 h 1671834"/>
              <a:gd name="connsiteX20" fmla="*/ 897834 w 897834"/>
              <a:gd name="connsiteY20" fmla="*/ 339686 h 1671834"/>
              <a:gd name="connsiteX21" fmla="*/ 897834 w 897834"/>
              <a:gd name="connsiteY21" fmla="*/ 353271 h 1671834"/>
              <a:gd name="connsiteX22" fmla="*/ 897834 w 897834"/>
              <a:gd name="connsiteY22" fmla="*/ 441495 h 1671834"/>
              <a:gd name="connsiteX23" fmla="*/ 897834 w 897834"/>
              <a:gd name="connsiteY23" fmla="*/ 638106 h 1671834"/>
              <a:gd name="connsiteX24" fmla="*/ 897834 w 897834"/>
              <a:gd name="connsiteY24" fmla="*/ 651691 h 1671834"/>
              <a:gd name="connsiteX25" fmla="*/ 897834 w 897834"/>
              <a:gd name="connsiteY25" fmla="*/ 664600 h 1671834"/>
              <a:gd name="connsiteX26" fmla="*/ 897834 w 897834"/>
              <a:gd name="connsiteY26" fmla="*/ 708813 h 1671834"/>
              <a:gd name="connsiteX27" fmla="*/ 897834 w 897834"/>
              <a:gd name="connsiteY27" fmla="*/ 739915 h 1671834"/>
              <a:gd name="connsiteX28" fmla="*/ 897834 w 897834"/>
              <a:gd name="connsiteY28" fmla="*/ 871270 h 1671834"/>
              <a:gd name="connsiteX29" fmla="*/ 897834 w 897834"/>
              <a:gd name="connsiteY29" fmla="*/ 963020 h 1671834"/>
              <a:gd name="connsiteX30" fmla="*/ 897834 w 897834"/>
              <a:gd name="connsiteY30" fmla="*/ 994849 h 1671834"/>
              <a:gd name="connsiteX31" fmla="*/ 897834 w 897834"/>
              <a:gd name="connsiteY31" fmla="*/ 1007233 h 1671834"/>
              <a:gd name="connsiteX32" fmla="*/ 897834 w 897834"/>
              <a:gd name="connsiteY32" fmla="*/ 1033727 h 1671834"/>
              <a:gd name="connsiteX33" fmla="*/ 897834 w 897834"/>
              <a:gd name="connsiteY33" fmla="*/ 1169690 h 1671834"/>
              <a:gd name="connsiteX34" fmla="*/ 897834 w 897834"/>
              <a:gd name="connsiteY34" fmla="*/ 1293269 h 1671834"/>
              <a:gd name="connsiteX35" fmla="*/ 897834 w 897834"/>
              <a:gd name="connsiteY35" fmla="*/ 1332147 h 1671834"/>
              <a:gd name="connsiteX36" fmla="*/ 802597 w 897834"/>
              <a:gd name="connsiteY36" fmla="*/ 1497104 h 1671834"/>
              <a:gd name="connsiteX37" fmla="*/ 544155 w 897834"/>
              <a:gd name="connsiteY37" fmla="*/ 1646316 h 1671834"/>
              <a:gd name="connsiteX38" fmla="*/ 353679 w 897834"/>
              <a:gd name="connsiteY38" fmla="*/ 1646316 h 1671834"/>
              <a:gd name="connsiteX39" fmla="*/ 95238 w 897834"/>
              <a:gd name="connsiteY39" fmla="*/ 1497104 h 1671834"/>
              <a:gd name="connsiteX40" fmla="*/ 0 w 897834"/>
              <a:gd name="connsiteY40" fmla="*/ 1332147 h 167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7834" h="1671834">
                <a:moveTo>
                  <a:pt x="0" y="1332147"/>
                </a:moveTo>
                <a:lnTo>
                  <a:pt x="0" y="1293269"/>
                </a:lnTo>
                <a:lnTo>
                  <a:pt x="0" y="1169690"/>
                </a:lnTo>
                <a:lnTo>
                  <a:pt x="0" y="1033727"/>
                </a:lnTo>
                <a:lnTo>
                  <a:pt x="0" y="1007233"/>
                </a:lnTo>
                <a:lnTo>
                  <a:pt x="0" y="994849"/>
                </a:lnTo>
                <a:lnTo>
                  <a:pt x="0" y="963020"/>
                </a:lnTo>
                <a:lnTo>
                  <a:pt x="0" y="871270"/>
                </a:lnTo>
                <a:lnTo>
                  <a:pt x="0" y="739915"/>
                </a:lnTo>
                <a:lnTo>
                  <a:pt x="0" y="708813"/>
                </a:lnTo>
                <a:lnTo>
                  <a:pt x="0" y="664600"/>
                </a:lnTo>
                <a:lnTo>
                  <a:pt x="0" y="651691"/>
                </a:lnTo>
                <a:lnTo>
                  <a:pt x="0" y="638106"/>
                </a:lnTo>
                <a:lnTo>
                  <a:pt x="0" y="441495"/>
                </a:lnTo>
                <a:lnTo>
                  <a:pt x="0" y="353271"/>
                </a:lnTo>
                <a:lnTo>
                  <a:pt x="0" y="339686"/>
                </a:lnTo>
                <a:cubicBezTo>
                  <a:pt x="0" y="271635"/>
                  <a:pt x="36304" y="208754"/>
                  <a:pt x="95238" y="174729"/>
                </a:cubicBezTo>
                <a:lnTo>
                  <a:pt x="353679" y="25518"/>
                </a:lnTo>
                <a:cubicBezTo>
                  <a:pt x="412613" y="-8507"/>
                  <a:pt x="485222" y="-8507"/>
                  <a:pt x="544155" y="25518"/>
                </a:cubicBezTo>
                <a:lnTo>
                  <a:pt x="802597" y="174729"/>
                </a:lnTo>
                <a:cubicBezTo>
                  <a:pt x="861530" y="208754"/>
                  <a:pt x="897834" y="271635"/>
                  <a:pt x="897834" y="339686"/>
                </a:cubicBezTo>
                <a:lnTo>
                  <a:pt x="897834" y="353271"/>
                </a:lnTo>
                <a:lnTo>
                  <a:pt x="897834" y="441495"/>
                </a:lnTo>
                <a:lnTo>
                  <a:pt x="897834" y="638106"/>
                </a:lnTo>
                <a:lnTo>
                  <a:pt x="897834" y="651691"/>
                </a:lnTo>
                <a:lnTo>
                  <a:pt x="897834" y="664600"/>
                </a:lnTo>
                <a:lnTo>
                  <a:pt x="897834" y="708813"/>
                </a:lnTo>
                <a:lnTo>
                  <a:pt x="897834" y="739915"/>
                </a:lnTo>
                <a:lnTo>
                  <a:pt x="897834" y="871270"/>
                </a:lnTo>
                <a:lnTo>
                  <a:pt x="897834" y="963020"/>
                </a:lnTo>
                <a:lnTo>
                  <a:pt x="897834" y="994849"/>
                </a:lnTo>
                <a:lnTo>
                  <a:pt x="897834" y="1007233"/>
                </a:lnTo>
                <a:lnTo>
                  <a:pt x="897834" y="1033727"/>
                </a:lnTo>
                <a:lnTo>
                  <a:pt x="897834" y="1169690"/>
                </a:lnTo>
                <a:lnTo>
                  <a:pt x="897834" y="1293269"/>
                </a:lnTo>
                <a:lnTo>
                  <a:pt x="897834" y="1332147"/>
                </a:lnTo>
                <a:cubicBezTo>
                  <a:pt x="897834" y="1400198"/>
                  <a:pt x="861530" y="1463079"/>
                  <a:pt x="802597" y="1497104"/>
                </a:cubicBezTo>
                <a:lnTo>
                  <a:pt x="544155" y="1646316"/>
                </a:lnTo>
                <a:cubicBezTo>
                  <a:pt x="485222" y="1680340"/>
                  <a:pt x="412613" y="1680340"/>
                  <a:pt x="353679" y="1646316"/>
                </a:cubicBezTo>
                <a:lnTo>
                  <a:pt x="95238" y="1497104"/>
                </a:lnTo>
                <a:cubicBezTo>
                  <a:pt x="36304" y="1463079"/>
                  <a:pt x="0" y="1400198"/>
                  <a:pt x="0" y="1332147"/>
                </a:cubicBezTo>
                <a:close/>
              </a:path>
            </a:pathLst>
          </a:custGeom>
          <a:solidFill>
            <a:srgbClr val="90C665"/>
          </a:solidFill>
          <a:ln w="38100" cap="flat">
            <a:gradFill flip="none" rotWithShape="1">
              <a:gsLst>
                <a:gs pos="0">
                  <a:srgbClr val="5D9845"/>
                </a:gs>
                <a:gs pos="100000">
                  <a:schemeClr val="accent6">
                    <a:lumMod val="20000"/>
                    <a:lumOff val="80000"/>
                  </a:schemeClr>
                </a:gs>
              </a:gsLst>
              <a:lin ang="16200000" scaled="0"/>
              <a:tileRect/>
            </a:gradFill>
            <a:prstDash val="solid"/>
            <a:miter/>
          </a:ln>
          <a:effectLst>
            <a:outerShdw blurRad="571500" dist="381000" dir="5400000" sx="85000" sy="85000" algn="t" rotWithShape="0">
              <a:srgbClr val="7F92FC">
                <a:alpha val="24000"/>
              </a:srgbClr>
            </a:outerShdw>
          </a:effectLst>
        </p:spPr>
        <p:txBody>
          <a:bodyPr vert="vert270" wrap="square" lIns="0" tIns="0" rIns="0" bIns="0" rtlCol="0" anchor="ctr">
            <a:noAutofit/>
          </a:bodyPr>
          <a:lstStyle/>
          <a:p>
            <a:pPr algn="ctr"/>
            <a:r>
              <a:rPr lang="pl-PL" sz="1050" b="1">
                <a:solidFill>
                  <a:schemeClr val="accent6">
                    <a:lumMod val="50000"/>
                  </a:schemeClr>
                </a:solidFill>
                <a:latin typeface="Century Gothic" panose="020B0502020202020204" pitchFamily="34" charset="0"/>
              </a:rPr>
              <a:t>„Silnik obliczeń” oraz </a:t>
            </a:r>
            <a:br>
              <a:rPr lang="pl-PL" sz="1050" b="1">
                <a:solidFill>
                  <a:schemeClr val="accent6">
                    <a:lumMod val="50000"/>
                  </a:schemeClr>
                </a:solidFill>
                <a:latin typeface="Century Gothic" panose="020B0502020202020204" pitchFamily="34" charset="0"/>
              </a:rPr>
            </a:br>
            <a:r>
              <a:rPr lang="pl-PL" sz="1050" b="1">
                <a:solidFill>
                  <a:schemeClr val="accent6">
                    <a:lumMod val="50000"/>
                  </a:schemeClr>
                </a:solidFill>
                <a:latin typeface="Century Gothic" panose="020B0502020202020204" pitchFamily="34" charset="0"/>
              </a:rPr>
              <a:t>środowisko dla kontrolera ESG</a:t>
            </a:r>
          </a:p>
        </p:txBody>
      </p:sp>
      <p:sp>
        <p:nvSpPr>
          <p:cNvPr id="141" name="Freeform: Shape 66">
            <a:extLst>
              <a:ext uri="{FF2B5EF4-FFF2-40B4-BE49-F238E27FC236}">
                <a16:creationId xmlns:a16="http://schemas.microsoft.com/office/drawing/2014/main" id="{177B45CE-3FA8-D912-A4AD-801FCE091F86}"/>
              </a:ext>
            </a:extLst>
          </p:cNvPr>
          <p:cNvSpPr/>
          <p:nvPr/>
        </p:nvSpPr>
        <p:spPr>
          <a:xfrm rot="5400000">
            <a:off x="8198592" y="4482418"/>
            <a:ext cx="494586" cy="2068495"/>
          </a:xfrm>
          <a:custGeom>
            <a:avLst/>
            <a:gdLst>
              <a:gd name="connsiteX0" fmla="*/ 0 w 897834"/>
              <a:gd name="connsiteY0" fmla="*/ 1332147 h 1671834"/>
              <a:gd name="connsiteX1" fmla="*/ 0 w 897834"/>
              <a:gd name="connsiteY1" fmla="*/ 1293269 h 1671834"/>
              <a:gd name="connsiteX2" fmla="*/ 0 w 897834"/>
              <a:gd name="connsiteY2" fmla="*/ 1169690 h 1671834"/>
              <a:gd name="connsiteX3" fmla="*/ 0 w 897834"/>
              <a:gd name="connsiteY3" fmla="*/ 1033727 h 1671834"/>
              <a:gd name="connsiteX4" fmla="*/ 0 w 897834"/>
              <a:gd name="connsiteY4" fmla="*/ 1007233 h 1671834"/>
              <a:gd name="connsiteX5" fmla="*/ 0 w 897834"/>
              <a:gd name="connsiteY5" fmla="*/ 994849 h 1671834"/>
              <a:gd name="connsiteX6" fmla="*/ 0 w 897834"/>
              <a:gd name="connsiteY6" fmla="*/ 963020 h 1671834"/>
              <a:gd name="connsiteX7" fmla="*/ 0 w 897834"/>
              <a:gd name="connsiteY7" fmla="*/ 871270 h 1671834"/>
              <a:gd name="connsiteX8" fmla="*/ 0 w 897834"/>
              <a:gd name="connsiteY8" fmla="*/ 739915 h 1671834"/>
              <a:gd name="connsiteX9" fmla="*/ 0 w 897834"/>
              <a:gd name="connsiteY9" fmla="*/ 708813 h 1671834"/>
              <a:gd name="connsiteX10" fmla="*/ 0 w 897834"/>
              <a:gd name="connsiteY10" fmla="*/ 664600 h 1671834"/>
              <a:gd name="connsiteX11" fmla="*/ 0 w 897834"/>
              <a:gd name="connsiteY11" fmla="*/ 651691 h 1671834"/>
              <a:gd name="connsiteX12" fmla="*/ 0 w 897834"/>
              <a:gd name="connsiteY12" fmla="*/ 638106 h 1671834"/>
              <a:gd name="connsiteX13" fmla="*/ 0 w 897834"/>
              <a:gd name="connsiteY13" fmla="*/ 441495 h 1671834"/>
              <a:gd name="connsiteX14" fmla="*/ 0 w 897834"/>
              <a:gd name="connsiteY14" fmla="*/ 353271 h 1671834"/>
              <a:gd name="connsiteX15" fmla="*/ 0 w 897834"/>
              <a:gd name="connsiteY15" fmla="*/ 339686 h 1671834"/>
              <a:gd name="connsiteX16" fmla="*/ 95238 w 897834"/>
              <a:gd name="connsiteY16" fmla="*/ 174729 h 1671834"/>
              <a:gd name="connsiteX17" fmla="*/ 353679 w 897834"/>
              <a:gd name="connsiteY17" fmla="*/ 25518 h 1671834"/>
              <a:gd name="connsiteX18" fmla="*/ 544155 w 897834"/>
              <a:gd name="connsiteY18" fmla="*/ 25518 h 1671834"/>
              <a:gd name="connsiteX19" fmla="*/ 802597 w 897834"/>
              <a:gd name="connsiteY19" fmla="*/ 174729 h 1671834"/>
              <a:gd name="connsiteX20" fmla="*/ 897834 w 897834"/>
              <a:gd name="connsiteY20" fmla="*/ 339686 h 1671834"/>
              <a:gd name="connsiteX21" fmla="*/ 897834 w 897834"/>
              <a:gd name="connsiteY21" fmla="*/ 353271 h 1671834"/>
              <a:gd name="connsiteX22" fmla="*/ 897834 w 897834"/>
              <a:gd name="connsiteY22" fmla="*/ 441495 h 1671834"/>
              <a:gd name="connsiteX23" fmla="*/ 897834 w 897834"/>
              <a:gd name="connsiteY23" fmla="*/ 638106 h 1671834"/>
              <a:gd name="connsiteX24" fmla="*/ 897834 w 897834"/>
              <a:gd name="connsiteY24" fmla="*/ 651691 h 1671834"/>
              <a:gd name="connsiteX25" fmla="*/ 897834 w 897834"/>
              <a:gd name="connsiteY25" fmla="*/ 664600 h 1671834"/>
              <a:gd name="connsiteX26" fmla="*/ 897834 w 897834"/>
              <a:gd name="connsiteY26" fmla="*/ 708813 h 1671834"/>
              <a:gd name="connsiteX27" fmla="*/ 897834 w 897834"/>
              <a:gd name="connsiteY27" fmla="*/ 739915 h 1671834"/>
              <a:gd name="connsiteX28" fmla="*/ 897834 w 897834"/>
              <a:gd name="connsiteY28" fmla="*/ 871270 h 1671834"/>
              <a:gd name="connsiteX29" fmla="*/ 897834 w 897834"/>
              <a:gd name="connsiteY29" fmla="*/ 963020 h 1671834"/>
              <a:gd name="connsiteX30" fmla="*/ 897834 w 897834"/>
              <a:gd name="connsiteY30" fmla="*/ 994849 h 1671834"/>
              <a:gd name="connsiteX31" fmla="*/ 897834 w 897834"/>
              <a:gd name="connsiteY31" fmla="*/ 1007233 h 1671834"/>
              <a:gd name="connsiteX32" fmla="*/ 897834 w 897834"/>
              <a:gd name="connsiteY32" fmla="*/ 1033727 h 1671834"/>
              <a:gd name="connsiteX33" fmla="*/ 897834 w 897834"/>
              <a:gd name="connsiteY33" fmla="*/ 1169690 h 1671834"/>
              <a:gd name="connsiteX34" fmla="*/ 897834 w 897834"/>
              <a:gd name="connsiteY34" fmla="*/ 1293269 h 1671834"/>
              <a:gd name="connsiteX35" fmla="*/ 897834 w 897834"/>
              <a:gd name="connsiteY35" fmla="*/ 1332147 h 1671834"/>
              <a:gd name="connsiteX36" fmla="*/ 802597 w 897834"/>
              <a:gd name="connsiteY36" fmla="*/ 1497104 h 1671834"/>
              <a:gd name="connsiteX37" fmla="*/ 544155 w 897834"/>
              <a:gd name="connsiteY37" fmla="*/ 1646316 h 1671834"/>
              <a:gd name="connsiteX38" fmla="*/ 353679 w 897834"/>
              <a:gd name="connsiteY38" fmla="*/ 1646316 h 1671834"/>
              <a:gd name="connsiteX39" fmla="*/ 95238 w 897834"/>
              <a:gd name="connsiteY39" fmla="*/ 1497104 h 1671834"/>
              <a:gd name="connsiteX40" fmla="*/ 0 w 897834"/>
              <a:gd name="connsiteY40" fmla="*/ 1332147 h 167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7834" h="1671834">
                <a:moveTo>
                  <a:pt x="0" y="1332147"/>
                </a:moveTo>
                <a:lnTo>
                  <a:pt x="0" y="1293269"/>
                </a:lnTo>
                <a:lnTo>
                  <a:pt x="0" y="1169690"/>
                </a:lnTo>
                <a:lnTo>
                  <a:pt x="0" y="1033727"/>
                </a:lnTo>
                <a:lnTo>
                  <a:pt x="0" y="1007233"/>
                </a:lnTo>
                <a:lnTo>
                  <a:pt x="0" y="994849"/>
                </a:lnTo>
                <a:lnTo>
                  <a:pt x="0" y="963020"/>
                </a:lnTo>
                <a:lnTo>
                  <a:pt x="0" y="871270"/>
                </a:lnTo>
                <a:lnTo>
                  <a:pt x="0" y="739915"/>
                </a:lnTo>
                <a:lnTo>
                  <a:pt x="0" y="708813"/>
                </a:lnTo>
                <a:lnTo>
                  <a:pt x="0" y="664600"/>
                </a:lnTo>
                <a:lnTo>
                  <a:pt x="0" y="651691"/>
                </a:lnTo>
                <a:lnTo>
                  <a:pt x="0" y="638106"/>
                </a:lnTo>
                <a:lnTo>
                  <a:pt x="0" y="441495"/>
                </a:lnTo>
                <a:lnTo>
                  <a:pt x="0" y="353271"/>
                </a:lnTo>
                <a:lnTo>
                  <a:pt x="0" y="339686"/>
                </a:lnTo>
                <a:cubicBezTo>
                  <a:pt x="0" y="271635"/>
                  <a:pt x="36304" y="208754"/>
                  <a:pt x="95238" y="174729"/>
                </a:cubicBezTo>
                <a:lnTo>
                  <a:pt x="353679" y="25518"/>
                </a:lnTo>
                <a:cubicBezTo>
                  <a:pt x="412613" y="-8507"/>
                  <a:pt x="485222" y="-8507"/>
                  <a:pt x="544155" y="25518"/>
                </a:cubicBezTo>
                <a:lnTo>
                  <a:pt x="802597" y="174729"/>
                </a:lnTo>
                <a:cubicBezTo>
                  <a:pt x="861530" y="208754"/>
                  <a:pt x="897834" y="271635"/>
                  <a:pt x="897834" y="339686"/>
                </a:cubicBezTo>
                <a:lnTo>
                  <a:pt x="897834" y="353271"/>
                </a:lnTo>
                <a:lnTo>
                  <a:pt x="897834" y="441495"/>
                </a:lnTo>
                <a:lnTo>
                  <a:pt x="897834" y="638106"/>
                </a:lnTo>
                <a:lnTo>
                  <a:pt x="897834" y="651691"/>
                </a:lnTo>
                <a:lnTo>
                  <a:pt x="897834" y="664600"/>
                </a:lnTo>
                <a:lnTo>
                  <a:pt x="897834" y="708813"/>
                </a:lnTo>
                <a:lnTo>
                  <a:pt x="897834" y="739915"/>
                </a:lnTo>
                <a:lnTo>
                  <a:pt x="897834" y="871270"/>
                </a:lnTo>
                <a:lnTo>
                  <a:pt x="897834" y="963020"/>
                </a:lnTo>
                <a:lnTo>
                  <a:pt x="897834" y="994849"/>
                </a:lnTo>
                <a:lnTo>
                  <a:pt x="897834" y="1007233"/>
                </a:lnTo>
                <a:lnTo>
                  <a:pt x="897834" y="1033727"/>
                </a:lnTo>
                <a:lnTo>
                  <a:pt x="897834" y="1169690"/>
                </a:lnTo>
                <a:lnTo>
                  <a:pt x="897834" y="1293269"/>
                </a:lnTo>
                <a:lnTo>
                  <a:pt x="897834" y="1332147"/>
                </a:lnTo>
                <a:cubicBezTo>
                  <a:pt x="897834" y="1400198"/>
                  <a:pt x="861530" y="1463079"/>
                  <a:pt x="802597" y="1497104"/>
                </a:cubicBezTo>
                <a:lnTo>
                  <a:pt x="544155" y="1646316"/>
                </a:lnTo>
                <a:cubicBezTo>
                  <a:pt x="485222" y="1680340"/>
                  <a:pt x="412613" y="1680340"/>
                  <a:pt x="353679" y="1646316"/>
                </a:cubicBezTo>
                <a:lnTo>
                  <a:pt x="95238" y="1497104"/>
                </a:lnTo>
                <a:cubicBezTo>
                  <a:pt x="36304" y="1463079"/>
                  <a:pt x="0" y="1400198"/>
                  <a:pt x="0" y="1332147"/>
                </a:cubicBezTo>
                <a:close/>
              </a:path>
            </a:pathLst>
          </a:custGeom>
          <a:solidFill>
            <a:srgbClr val="F75B3B"/>
          </a:solidFill>
          <a:ln w="38100" cap="flat">
            <a:solidFill>
              <a:srgbClr val="F75B3B"/>
            </a:solidFill>
            <a:prstDash val="solid"/>
            <a:miter/>
          </a:ln>
          <a:effectLst>
            <a:outerShdw blurRad="571500" dist="381000" dir="5400000" sx="85000" sy="85000" algn="t" rotWithShape="0">
              <a:srgbClr val="7F92FC">
                <a:alpha val="24000"/>
              </a:srgbClr>
            </a:outerShdw>
          </a:effectLst>
        </p:spPr>
        <p:txBody>
          <a:bodyPr vert="vert270" wrap="square" lIns="0" tIns="0" rIns="0" bIns="0" rtlCol="0" anchor="ctr">
            <a:noAutofit/>
          </a:bodyPr>
          <a:lstStyle/>
          <a:p>
            <a:pPr algn="ctr"/>
            <a:r>
              <a:rPr lang="pl-PL" sz="1100" b="1">
                <a:solidFill>
                  <a:schemeClr val="bg1"/>
                </a:solidFill>
                <a:latin typeface="Century Gothic" panose="020B0502020202020204" pitchFamily="34" charset="0"/>
              </a:rPr>
              <a:t>Dashboard</a:t>
            </a:r>
            <a:endParaRPr lang="pl-PL" sz="900" i="1">
              <a:solidFill>
                <a:schemeClr val="bg1"/>
              </a:solidFill>
              <a:latin typeface="Century Gothic" panose="020B0502020202020204" pitchFamily="34" charset="0"/>
            </a:endParaRPr>
          </a:p>
        </p:txBody>
      </p:sp>
      <mc:AlternateContent xmlns:mc="http://schemas.openxmlformats.org/markup-compatibility/2006">
        <mc:Choice xmlns:am3d="http://schemas.microsoft.com/office/drawing/2017/model3d" Requires="am3d">
          <p:graphicFrame>
            <p:nvGraphicFramePr>
              <p:cNvPr id="142" name="Model 3D 141" descr="Curious skeleton">
                <a:extLst>
                  <a:ext uri="{FF2B5EF4-FFF2-40B4-BE49-F238E27FC236}">
                    <a16:creationId xmlns:a16="http://schemas.microsoft.com/office/drawing/2014/main" id="{003046F5-C983-F60F-BE23-579CB74482E6}"/>
                  </a:ext>
                </a:extLst>
              </p:cNvPr>
              <p:cNvGraphicFramePr>
                <a:graphicFrameLocks noChangeAspect="1"/>
              </p:cNvGraphicFramePr>
              <p:nvPr>
                <p:extLst>
                  <p:ext uri="{D42A27DB-BD31-4B8C-83A1-F6EECF244321}">
                    <p14:modId xmlns:p14="http://schemas.microsoft.com/office/powerpoint/2010/main" val="1310764654"/>
                  </p:ext>
                </p:extLst>
              </p:nvPr>
            </p:nvGraphicFramePr>
            <p:xfrm>
              <a:off x="9949537" y="3712885"/>
              <a:ext cx="1211794" cy="2925573"/>
            </p:xfrm>
            <a:graphic>
              <a:graphicData uri="http://schemas.microsoft.com/office/drawing/2017/model3d">
                <am3d:model3d r:embed="rId6">
                  <am3d:spPr>
                    <a:xfrm>
                      <a:off x="0" y="0"/>
                      <a:ext cx="1211794" cy="2925573"/>
                    </a:xfrm>
                    <a:prstGeom prst="rect">
                      <a:avLst/>
                    </a:prstGeom>
                  </am3d:spPr>
                  <am3d:camera>
                    <am3d:pos x="0" y="0" z="52331078"/>
                    <am3d:up dx="0" dy="36000000" dz="0"/>
                    <am3d:lookAt x="0" y="0" z="0"/>
                    <am3d:perspective fov="2700000"/>
                  </am3d:camera>
                  <am3d:trans>
                    <am3d:meterPerModelUnit n="525075" d="1000000"/>
                    <am3d:preTrans dx="-1174283" dy="-17668201" dz="-147857"/>
                    <am3d:scale>
                      <am3d:sx n="1000000" d="1000000"/>
                      <am3d:sy n="1000000" d="1000000"/>
                      <am3d:sz n="1000000" d="1000000"/>
                    </am3d:scale>
                    <am3d:rot ax="-4" ay="-2005167" az="-6"/>
                    <am3d:postTrans dx="0" dy="0" dz="0"/>
                  </am3d:trans>
                  <am3d:raster rName="Office3DRenderer" rVer="16.0.8326">
                    <am3d:blip r:embed="rId7"/>
                  </am3d:raster>
                  <am3d:extLst>
                    <a:ext uri="{9A65AA19-BECB-4387-8358-8AD5134E1D82}">
                      <a3danim:embedAnim xmlns:a3danim="http://schemas.microsoft.com/office/drawing/2018/animation/model3d" animId="0">
                        <a3danim:animPr length="6633" count="indefinite"/>
                      </a3danim:embedAnim>
                    </a:ext>
                    <a:ext uri="{E9DE012E-A134-456F-84FE-255F9AAD75C6}">
                      <a3danim:posterFrame xmlns:a3danim="http://schemas.microsoft.com/office/drawing/2018/animation/model3d" animId="0"/>
                    </a:ext>
                  </am3d:extLst>
                  <am3d:objViewport viewportSz="29653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2" name="Model 3D 141" descr="Curious skeleton">
                <a:extLst>
                  <a:ext uri="{FF2B5EF4-FFF2-40B4-BE49-F238E27FC236}">
                    <a16:creationId xmlns:a16="http://schemas.microsoft.com/office/drawing/2014/main" id="{003046F5-C983-F60F-BE23-579CB74482E6}"/>
                  </a:ext>
                </a:extLst>
              </p:cNvPr>
              <p:cNvPicPr>
                <a:picLocks noGrp="1" noRot="1" noChangeAspect="1" noMove="1" noResize="1" noEditPoints="1" noAdjustHandles="1" noChangeArrowheads="1" noChangeShapeType="1" noCrop="1"/>
              </p:cNvPicPr>
              <p:nvPr/>
            </p:nvPicPr>
            <p:blipFill>
              <a:blip r:embed="rId7"/>
              <a:stretch>
                <a:fillRect/>
              </a:stretch>
            </p:blipFill>
            <p:spPr>
              <a:xfrm>
                <a:off x="9949537" y="3712885"/>
                <a:ext cx="1211794" cy="2925573"/>
              </a:xfrm>
              <a:prstGeom prst="rect">
                <a:avLst/>
              </a:prstGeom>
            </p:spPr>
          </p:pic>
        </mc:Fallback>
      </mc:AlternateContent>
      <p:sp>
        <p:nvSpPr>
          <p:cNvPr id="5" name="Prostokąt: zaokrąglone rogi 4">
            <a:extLst>
              <a:ext uri="{FF2B5EF4-FFF2-40B4-BE49-F238E27FC236}">
                <a16:creationId xmlns:a16="http://schemas.microsoft.com/office/drawing/2014/main" id="{CB21BAEB-2279-27CB-F55B-AA2F2AE6D601}"/>
              </a:ext>
            </a:extLst>
          </p:cNvPr>
          <p:cNvSpPr/>
          <p:nvPr/>
        </p:nvSpPr>
        <p:spPr>
          <a:xfrm>
            <a:off x="3832450" y="4499181"/>
            <a:ext cx="720139" cy="476732"/>
          </a:xfrm>
          <a:prstGeom prst="roundRect">
            <a:avLst/>
          </a:prstGeom>
          <a:noFill/>
          <a:ln w="19050">
            <a:solidFill>
              <a:srgbClr val="5D984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8" name="Łącznik prosty ze strzałką 7">
            <a:extLst>
              <a:ext uri="{FF2B5EF4-FFF2-40B4-BE49-F238E27FC236}">
                <a16:creationId xmlns:a16="http://schemas.microsoft.com/office/drawing/2014/main" id="{F1A9C249-BCB9-C5E3-288A-147A5F1B9D41}"/>
              </a:ext>
            </a:extLst>
          </p:cNvPr>
          <p:cNvCxnSpPr>
            <a:cxnSpLocks/>
          </p:cNvCxnSpPr>
          <p:nvPr/>
        </p:nvCxnSpPr>
        <p:spPr>
          <a:xfrm>
            <a:off x="2892524" y="4598588"/>
            <a:ext cx="899586" cy="201559"/>
          </a:xfrm>
          <a:prstGeom prst="straightConnector1">
            <a:avLst/>
          </a:prstGeom>
          <a:ln>
            <a:solidFill>
              <a:srgbClr val="5D9845"/>
            </a:solidFill>
            <a:tailEnd type="triangle"/>
          </a:ln>
        </p:spPr>
        <p:style>
          <a:lnRef idx="1">
            <a:schemeClr val="accent1"/>
          </a:lnRef>
          <a:fillRef idx="0">
            <a:schemeClr val="accent1"/>
          </a:fillRef>
          <a:effectRef idx="0">
            <a:schemeClr val="accent1"/>
          </a:effectRef>
          <a:fontRef idx="minor">
            <a:schemeClr val="tx1"/>
          </a:fontRef>
        </p:style>
      </p:cxnSp>
      <p:sp>
        <p:nvSpPr>
          <p:cNvPr id="150" name="Prostokąt: zaokrąglone rogi 149">
            <a:extLst>
              <a:ext uri="{FF2B5EF4-FFF2-40B4-BE49-F238E27FC236}">
                <a16:creationId xmlns:a16="http://schemas.microsoft.com/office/drawing/2014/main" id="{0EFD65D6-09E3-2785-1A7F-DEB82939DE3E}"/>
              </a:ext>
            </a:extLst>
          </p:cNvPr>
          <p:cNvSpPr/>
          <p:nvPr/>
        </p:nvSpPr>
        <p:spPr>
          <a:xfrm>
            <a:off x="5417822" y="5622182"/>
            <a:ext cx="720139" cy="476732"/>
          </a:xfrm>
          <a:prstGeom prst="roundRect">
            <a:avLst/>
          </a:prstGeom>
          <a:noFill/>
          <a:ln w="19050">
            <a:solidFill>
              <a:srgbClr val="5D984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151" name="Łącznik prosty ze strzałką 150">
            <a:extLst>
              <a:ext uri="{FF2B5EF4-FFF2-40B4-BE49-F238E27FC236}">
                <a16:creationId xmlns:a16="http://schemas.microsoft.com/office/drawing/2014/main" id="{2073A79F-BD19-639F-16D9-91BE75B7865A}"/>
              </a:ext>
            </a:extLst>
          </p:cNvPr>
          <p:cNvCxnSpPr>
            <a:cxnSpLocks/>
          </p:cNvCxnSpPr>
          <p:nvPr/>
        </p:nvCxnSpPr>
        <p:spPr>
          <a:xfrm>
            <a:off x="2939723" y="5513993"/>
            <a:ext cx="2431292" cy="230953"/>
          </a:xfrm>
          <a:prstGeom prst="straightConnector1">
            <a:avLst/>
          </a:prstGeom>
          <a:ln>
            <a:solidFill>
              <a:srgbClr val="5D9845"/>
            </a:solidFill>
            <a:tailEnd type="triangle"/>
          </a:ln>
        </p:spPr>
        <p:style>
          <a:lnRef idx="1">
            <a:schemeClr val="accent1"/>
          </a:lnRef>
          <a:fillRef idx="0">
            <a:schemeClr val="accent1"/>
          </a:fillRef>
          <a:effectRef idx="0">
            <a:schemeClr val="accent1"/>
          </a:effectRef>
          <a:fontRef idx="minor">
            <a:schemeClr val="tx1"/>
          </a:fontRef>
        </p:style>
      </p:cxnSp>
      <p:sp>
        <p:nvSpPr>
          <p:cNvPr id="152" name="Prostokąt: zaokrąglone rogi 151">
            <a:extLst>
              <a:ext uri="{FF2B5EF4-FFF2-40B4-BE49-F238E27FC236}">
                <a16:creationId xmlns:a16="http://schemas.microsoft.com/office/drawing/2014/main" id="{ABA676D3-7D30-4B32-B51C-884296314F91}"/>
              </a:ext>
            </a:extLst>
          </p:cNvPr>
          <p:cNvSpPr/>
          <p:nvPr/>
        </p:nvSpPr>
        <p:spPr>
          <a:xfrm>
            <a:off x="6268022" y="4437667"/>
            <a:ext cx="685522" cy="560869"/>
          </a:xfrm>
          <a:prstGeom prst="roundRect">
            <a:avLst/>
          </a:prstGeom>
          <a:noFill/>
          <a:ln w="19050">
            <a:solidFill>
              <a:srgbClr val="F796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3" name="Prostokąt: zaokrąglone rogi 152">
            <a:extLst>
              <a:ext uri="{FF2B5EF4-FFF2-40B4-BE49-F238E27FC236}">
                <a16:creationId xmlns:a16="http://schemas.microsoft.com/office/drawing/2014/main" id="{7D0EB2B7-7E52-A840-BB20-5687A4C617A3}"/>
              </a:ext>
            </a:extLst>
          </p:cNvPr>
          <p:cNvSpPr/>
          <p:nvPr/>
        </p:nvSpPr>
        <p:spPr>
          <a:xfrm>
            <a:off x="6257506" y="5612687"/>
            <a:ext cx="685522" cy="476732"/>
          </a:xfrm>
          <a:prstGeom prst="roundRect">
            <a:avLst/>
          </a:prstGeom>
          <a:noFill/>
          <a:ln w="19050">
            <a:solidFill>
              <a:srgbClr val="F796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154" name="Łącznik prosty ze strzałką 153">
            <a:extLst>
              <a:ext uri="{FF2B5EF4-FFF2-40B4-BE49-F238E27FC236}">
                <a16:creationId xmlns:a16="http://schemas.microsoft.com/office/drawing/2014/main" id="{D36B5346-CEAD-97C6-B060-13E37E92F80C}"/>
              </a:ext>
            </a:extLst>
          </p:cNvPr>
          <p:cNvCxnSpPr>
            <a:cxnSpLocks/>
          </p:cNvCxnSpPr>
          <p:nvPr/>
        </p:nvCxnSpPr>
        <p:spPr>
          <a:xfrm flipH="1">
            <a:off x="6951886" y="4569611"/>
            <a:ext cx="534387" cy="60258"/>
          </a:xfrm>
          <a:prstGeom prst="straightConnector1">
            <a:avLst/>
          </a:prstGeom>
          <a:ln>
            <a:solidFill>
              <a:srgbClr val="F7964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Łącznik prosty ze strzałką 154">
            <a:extLst>
              <a:ext uri="{FF2B5EF4-FFF2-40B4-BE49-F238E27FC236}">
                <a16:creationId xmlns:a16="http://schemas.microsoft.com/office/drawing/2014/main" id="{FB7FF03E-E924-A90D-9038-C20ACF1A11AD}"/>
              </a:ext>
            </a:extLst>
          </p:cNvPr>
          <p:cNvCxnSpPr>
            <a:cxnSpLocks/>
          </p:cNvCxnSpPr>
          <p:nvPr/>
        </p:nvCxnSpPr>
        <p:spPr>
          <a:xfrm flipH="1">
            <a:off x="7006869" y="5498608"/>
            <a:ext cx="381600" cy="276739"/>
          </a:xfrm>
          <a:prstGeom prst="straightConnector1">
            <a:avLst/>
          </a:prstGeom>
          <a:ln>
            <a:solidFill>
              <a:srgbClr val="F75B3B"/>
            </a:solidFill>
            <a:tailEnd type="triangle"/>
          </a:ln>
        </p:spPr>
        <p:style>
          <a:lnRef idx="1">
            <a:schemeClr val="accent1"/>
          </a:lnRef>
          <a:fillRef idx="0">
            <a:schemeClr val="accent1"/>
          </a:fillRef>
          <a:effectRef idx="0">
            <a:schemeClr val="accent1"/>
          </a:effectRef>
          <a:fontRef idx="minor">
            <a:schemeClr val="tx1"/>
          </a:fontRef>
        </p:style>
      </p:cxnSp>
      <p:sp>
        <p:nvSpPr>
          <p:cNvPr id="156" name="pole tekstowe 155">
            <a:extLst>
              <a:ext uri="{FF2B5EF4-FFF2-40B4-BE49-F238E27FC236}">
                <a16:creationId xmlns:a16="http://schemas.microsoft.com/office/drawing/2014/main" id="{C420E3EF-26B0-2DDF-39CD-AF4CAC4E659F}"/>
              </a:ext>
            </a:extLst>
          </p:cNvPr>
          <p:cNvSpPr txBox="1"/>
          <p:nvPr/>
        </p:nvSpPr>
        <p:spPr>
          <a:xfrm>
            <a:off x="851898" y="1932993"/>
            <a:ext cx="3044241" cy="276999"/>
          </a:xfrm>
          <a:prstGeom prst="rect">
            <a:avLst/>
          </a:prstGeom>
          <a:noFill/>
        </p:spPr>
        <p:txBody>
          <a:bodyPr wrap="square" rtlCol="0">
            <a:spAutoFit/>
          </a:bodyPr>
          <a:lstStyle>
            <a:defPPr>
              <a:defRPr lang="en-US"/>
            </a:defPPr>
            <a:lvl1pPr algn="ctr">
              <a:defRPr sz="1200" b="1">
                <a:solidFill>
                  <a:srgbClr val="FBAB28"/>
                </a:solidFill>
              </a:defRPr>
            </a:lvl1pPr>
          </a:lstStyle>
          <a:p>
            <a:r>
              <a:rPr lang="pl-PL">
                <a:solidFill>
                  <a:schemeClr val="bg1">
                    <a:lumMod val="65000"/>
                  </a:schemeClr>
                </a:solidFill>
              </a:rPr>
              <a:t>I. Pozostanie przy stanie pierwotnym</a:t>
            </a:r>
          </a:p>
        </p:txBody>
      </p:sp>
      <p:sp>
        <p:nvSpPr>
          <p:cNvPr id="157" name="pole tekstowe 156">
            <a:extLst>
              <a:ext uri="{FF2B5EF4-FFF2-40B4-BE49-F238E27FC236}">
                <a16:creationId xmlns:a16="http://schemas.microsoft.com/office/drawing/2014/main" id="{A52E0785-945C-B241-7BFB-F3CEDA94E264}"/>
              </a:ext>
            </a:extLst>
          </p:cNvPr>
          <p:cNvSpPr txBox="1"/>
          <p:nvPr/>
        </p:nvSpPr>
        <p:spPr>
          <a:xfrm>
            <a:off x="4637468" y="1920835"/>
            <a:ext cx="2495618" cy="276999"/>
          </a:xfrm>
          <a:prstGeom prst="rect">
            <a:avLst/>
          </a:prstGeom>
          <a:noFill/>
          <a:ln>
            <a:noFill/>
          </a:ln>
        </p:spPr>
        <p:txBody>
          <a:bodyPr wrap="square" rtlCol="0">
            <a:spAutoFit/>
          </a:bodyPr>
          <a:lstStyle>
            <a:defPPr>
              <a:defRPr lang="en-US"/>
            </a:defPPr>
            <a:lvl1pPr algn="ctr">
              <a:defRPr sz="1200" b="1">
                <a:solidFill>
                  <a:schemeClr val="bg1">
                    <a:lumMod val="65000"/>
                  </a:schemeClr>
                </a:solidFill>
              </a:defRPr>
            </a:lvl1pPr>
          </a:lstStyle>
          <a:p>
            <a:r>
              <a:rPr lang="pl-PL"/>
              <a:t>II. Klasyczny projekt</a:t>
            </a:r>
          </a:p>
        </p:txBody>
      </p:sp>
      <p:sp>
        <p:nvSpPr>
          <p:cNvPr id="158" name="pole tekstowe 157">
            <a:extLst>
              <a:ext uri="{FF2B5EF4-FFF2-40B4-BE49-F238E27FC236}">
                <a16:creationId xmlns:a16="http://schemas.microsoft.com/office/drawing/2014/main" id="{36820695-5F11-8652-799F-040DD33A6957}"/>
              </a:ext>
            </a:extLst>
          </p:cNvPr>
          <p:cNvSpPr txBox="1"/>
          <p:nvPr/>
        </p:nvSpPr>
        <p:spPr>
          <a:xfrm>
            <a:off x="8341677" y="1840661"/>
            <a:ext cx="2495618" cy="461665"/>
          </a:xfrm>
          <a:prstGeom prst="rect">
            <a:avLst/>
          </a:prstGeom>
          <a:noFill/>
        </p:spPr>
        <p:txBody>
          <a:bodyPr wrap="square" rtlCol="0">
            <a:spAutoFit/>
          </a:bodyPr>
          <a:lstStyle/>
          <a:p>
            <a:pPr algn="ctr"/>
            <a:r>
              <a:rPr lang="pl-PL" sz="1200" b="1">
                <a:solidFill>
                  <a:srgbClr val="FBAB28"/>
                </a:solidFill>
              </a:rPr>
              <a:t>III. Iteracyjna praca / narzędzia </a:t>
            </a:r>
            <a:br>
              <a:rPr lang="pl-PL" sz="1200" b="1">
                <a:solidFill>
                  <a:srgbClr val="FBAB28"/>
                </a:solidFill>
              </a:rPr>
            </a:br>
            <a:r>
              <a:rPr lang="pl-PL" sz="1200" b="1" i="1" err="1">
                <a:solidFill>
                  <a:srgbClr val="FBAB28"/>
                </a:solidFill>
              </a:rPr>
              <a:t>low</a:t>
            </a:r>
            <a:r>
              <a:rPr lang="pl-PL" sz="1200" b="1" i="1">
                <a:solidFill>
                  <a:srgbClr val="FBAB28"/>
                </a:solidFill>
              </a:rPr>
              <a:t> </a:t>
            </a:r>
            <a:r>
              <a:rPr lang="pl-PL" sz="1200" b="1" i="1" err="1">
                <a:solidFill>
                  <a:srgbClr val="FBAB28"/>
                </a:solidFill>
              </a:rPr>
              <a:t>code</a:t>
            </a:r>
            <a:r>
              <a:rPr lang="pl-PL" sz="1200" b="1" i="1">
                <a:solidFill>
                  <a:srgbClr val="FBAB28"/>
                </a:solidFill>
              </a:rPr>
              <a:t> – </a:t>
            </a:r>
            <a:r>
              <a:rPr lang="pl-PL" sz="1200" b="1" i="1" err="1">
                <a:solidFill>
                  <a:srgbClr val="FBAB28"/>
                </a:solidFill>
              </a:rPr>
              <a:t>citizen</a:t>
            </a:r>
            <a:r>
              <a:rPr lang="pl-PL" sz="1200" b="1" i="1">
                <a:solidFill>
                  <a:srgbClr val="FBAB28"/>
                </a:solidFill>
              </a:rPr>
              <a:t> developer</a:t>
            </a:r>
            <a:endParaRPr lang="pl-PL" sz="1200" b="1">
              <a:solidFill>
                <a:srgbClr val="FBAB28"/>
              </a:solidFill>
            </a:endParaRPr>
          </a:p>
        </p:txBody>
      </p:sp>
    </p:spTree>
    <p:extLst>
      <p:ext uri="{BB962C8B-B14F-4D97-AF65-F5344CB8AC3E}">
        <p14:creationId xmlns:p14="http://schemas.microsoft.com/office/powerpoint/2010/main" val="989550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p:cTn id="7" dur="1500" fill="hold"/>
                                        <p:tgtEl>
                                          <p:spTgt spid="132"/>
                                        </p:tgtEl>
                                        <p:attrNameLst>
                                          <p:attrName>ppt_w</p:attrName>
                                        </p:attrNameLst>
                                      </p:cBhvr>
                                      <p:tavLst>
                                        <p:tav tm="0">
                                          <p:val>
                                            <p:strVal val="#ppt_w*0.70"/>
                                          </p:val>
                                        </p:tav>
                                        <p:tav tm="100000">
                                          <p:val>
                                            <p:strVal val="#ppt_w"/>
                                          </p:val>
                                        </p:tav>
                                      </p:tavLst>
                                    </p:anim>
                                    <p:anim calcmode="lin" valueType="num">
                                      <p:cBhvr>
                                        <p:cTn id="8" dur="1500" fill="hold"/>
                                        <p:tgtEl>
                                          <p:spTgt spid="132"/>
                                        </p:tgtEl>
                                        <p:attrNameLst>
                                          <p:attrName>ppt_h</p:attrName>
                                        </p:attrNameLst>
                                      </p:cBhvr>
                                      <p:tavLst>
                                        <p:tav tm="0">
                                          <p:val>
                                            <p:strVal val="#ppt_h"/>
                                          </p:val>
                                        </p:tav>
                                        <p:tav tm="100000">
                                          <p:val>
                                            <p:strVal val="#ppt_h"/>
                                          </p:val>
                                        </p:tav>
                                      </p:tavLst>
                                    </p:anim>
                                    <p:animEffect transition="in" filter="fade">
                                      <p:cBhvr>
                                        <p:cTn id="9" dur="1500"/>
                                        <p:tgtEl>
                                          <p:spTgt spid="132"/>
                                        </p:tgtEl>
                                      </p:cBhvr>
                                    </p:animEffect>
                                  </p:childTnLst>
                                </p:cTn>
                              </p:par>
                              <p:par>
                                <p:cTn id="10" presetID="2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55"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anim calcmode="lin" valueType="num">
                                      <p:cBhvr>
                                        <p:cTn id="15" dur="1500" fill="hold"/>
                                        <p:tgtEl>
                                          <p:spTgt spid="139"/>
                                        </p:tgtEl>
                                        <p:attrNameLst>
                                          <p:attrName>ppt_w</p:attrName>
                                        </p:attrNameLst>
                                      </p:cBhvr>
                                      <p:tavLst>
                                        <p:tav tm="0">
                                          <p:val>
                                            <p:strVal val="#ppt_w*0.70"/>
                                          </p:val>
                                        </p:tav>
                                        <p:tav tm="100000">
                                          <p:val>
                                            <p:strVal val="#ppt_w"/>
                                          </p:val>
                                        </p:tav>
                                      </p:tavLst>
                                    </p:anim>
                                    <p:anim calcmode="lin" valueType="num">
                                      <p:cBhvr>
                                        <p:cTn id="16" dur="1500" fill="hold"/>
                                        <p:tgtEl>
                                          <p:spTgt spid="139"/>
                                        </p:tgtEl>
                                        <p:attrNameLst>
                                          <p:attrName>ppt_h</p:attrName>
                                        </p:attrNameLst>
                                      </p:cBhvr>
                                      <p:tavLst>
                                        <p:tav tm="0">
                                          <p:val>
                                            <p:strVal val="#ppt_h"/>
                                          </p:val>
                                        </p:tav>
                                        <p:tav tm="100000">
                                          <p:val>
                                            <p:strVal val="#ppt_h"/>
                                          </p:val>
                                        </p:tav>
                                      </p:tavLst>
                                    </p:anim>
                                    <p:animEffect transition="in" filter="fade">
                                      <p:cBhvr>
                                        <p:cTn id="17" dur="1500"/>
                                        <p:tgtEl>
                                          <p:spTgt spid="139"/>
                                        </p:tgtEl>
                                      </p:cBhvr>
                                    </p:animEffect>
                                  </p:childTnLst>
                                </p:cTn>
                              </p:par>
                              <p:par>
                                <p:cTn id="18" presetID="22" presetClass="entr" presetSubtype="4" fill="hold" nodeType="withEffect">
                                  <p:stCondLst>
                                    <p:cond delay="0"/>
                                  </p:stCondLst>
                                  <p:childTnLst>
                                    <p:set>
                                      <p:cBhvr>
                                        <p:cTn id="19" dur="1" fill="hold">
                                          <p:stCondLst>
                                            <p:cond delay="0"/>
                                          </p:stCondLst>
                                        </p:cTn>
                                        <p:tgtEl>
                                          <p:spTgt spid="154"/>
                                        </p:tgtEl>
                                        <p:attrNameLst>
                                          <p:attrName>style.visibility</p:attrName>
                                        </p:attrNameLst>
                                      </p:cBhvr>
                                      <p:to>
                                        <p:strVal val="visible"/>
                                      </p:to>
                                    </p:set>
                                    <p:animEffect transition="in" filter="wipe(down)">
                                      <p:cBhvr>
                                        <p:cTn id="20" dur="500"/>
                                        <p:tgtEl>
                                          <p:spTgt spid="154"/>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140"/>
                                        </p:tgtEl>
                                        <p:attrNameLst>
                                          <p:attrName>style.visibility</p:attrName>
                                        </p:attrNameLst>
                                      </p:cBhvr>
                                      <p:to>
                                        <p:strVal val="visible"/>
                                      </p:to>
                                    </p:set>
                                    <p:anim calcmode="lin" valueType="num">
                                      <p:cBhvr>
                                        <p:cTn id="23" dur="1500" fill="hold"/>
                                        <p:tgtEl>
                                          <p:spTgt spid="140"/>
                                        </p:tgtEl>
                                        <p:attrNameLst>
                                          <p:attrName>ppt_w</p:attrName>
                                        </p:attrNameLst>
                                      </p:cBhvr>
                                      <p:tavLst>
                                        <p:tav tm="0">
                                          <p:val>
                                            <p:strVal val="#ppt_w*0.70"/>
                                          </p:val>
                                        </p:tav>
                                        <p:tav tm="100000">
                                          <p:val>
                                            <p:strVal val="#ppt_w"/>
                                          </p:val>
                                        </p:tav>
                                      </p:tavLst>
                                    </p:anim>
                                    <p:anim calcmode="lin" valueType="num">
                                      <p:cBhvr>
                                        <p:cTn id="24" dur="1500" fill="hold"/>
                                        <p:tgtEl>
                                          <p:spTgt spid="140"/>
                                        </p:tgtEl>
                                        <p:attrNameLst>
                                          <p:attrName>ppt_h</p:attrName>
                                        </p:attrNameLst>
                                      </p:cBhvr>
                                      <p:tavLst>
                                        <p:tav tm="0">
                                          <p:val>
                                            <p:strVal val="#ppt_h"/>
                                          </p:val>
                                        </p:tav>
                                        <p:tav tm="100000">
                                          <p:val>
                                            <p:strVal val="#ppt_h"/>
                                          </p:val>
                                        </p:tav>
                                      </p:tavLst>
                                    </p:anim>
                                    <p:animEffect transition="in" filter="fade">
                                      <p:cBhvr>
                                        <p:cTn id="25" dur="1500"/>
                                        <p:tgtEl>
                                          <p:spTgt spid="140"/>
                                        </p:tgtEl>
                                      </p:cBhvr>
                                    </p:animEffect>
                                  </p:childTnLst>
                                </p:cTn>
                              </p:par>
                              <p:par>
                                <p:cTn id="26" presetID="22" presetClass="entr" presetSubtype="4" fill="hold" nodeType="with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wipe(down)">
                                      <p:cBhvr>
                                        <p:cTn id="28" dur="500"/>
                                        <p:tgtEl>
                                          <p:spTgt spid="151"/>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141"/>
                                        </p:tgtEl>
                                        <p:attrNameLst>
                                          <p:attrName>style.visibility</p:attrName>
                                        </p:attrNameLst>
                                      </p:cBhvr>
                                      <p:to>
                                        <p:strVal val="visible"/>
                                      </p:to>
                                    </p:set>
                                    <p:anim calcmode="lin" valueType="num">
                                      <p:cBhvr>
                                        <p:cTn id="31" dur="1500" fill="hold"/>
                                        <p:tgtEl>
                                          <p:spTgt spid="141"/>
                                        </p:tgtEl>
                                        <p:attrNameLst>
                                          <p:attrName>ppt_w</p:attrName>
                                        </p:attrNameLst>
                                      </p:cBhvr>
                                      <p:tavLst>
                                        <p:tav tm="0">
                                          <p:val>
                                            <p:strVal val="#ppt_w*0.70"/>
                                          </p:val>
                                        </p:tav>
                                        <p:tav tm="100000">
                                          <p:val>
                                            <p:strVal val="#ppt_w"/>
                                          </p:val>
                                        </p:tav>
                                      </p:tavLst>
                                    </p:anim>
                                    <p:anim calcmode="lin" valueType="num">
                                      <p:cBhvr>
                                        <p:cTn id="32" dur="1500" fill="hold"/>
                                        <p:tgtEl>
                                          <p:spTgt spid="141"/>
                                        </p:tgtEl>
                                        <p:attrNameLst>
                                          <p:attrName>ppt_h</p:attrName>
                                        </p:attrNameLst>
                                      </p:cBhvr>
                                      <p:tavLst>
                                        <p:tav tm="0">
                                          <p:val>
                                            <p:strVal val="#ppt_h"/>
                                          </p:val>
                                        </p:tav>
                                        <p:tav tm="100000">
                                          <p:val>
                                            <p:strVal val="#ppt_h"/>
                                          </p:val>
                                        </p:tav>
                                      </p:tavLst>
                                    </p:anim>
                                    <p:animEffect transition="in" filter="fade">
                                      <p:cBhvr>
                                        <p:cTn id="33" dur="1500"/>
                                        <p:tgtEl>
                                          <p:spTgt spid="141"/>
                                        </p:tgtEl>
                                      </p:cBhvr>
                                    </p:animEffect>
                                  </p:childTnLst>
                                </p:cTn>
                              </p:par>
                              <p:par>
                                <p:cTn id="34" presetID="22" presetClass="entr" presetSubtype="4" fill="hold" nodeType="withEffect">
                                  <p:stCondLst>
                                    <p:cond delay="0"/>
                                  </p:stCondLst>
                                  <p:childTnLst>
                                    <p:set>
                                      <p:cBhvr>
                                        <p:cTn id="35" dur="1" fill="hold">
                                          <p:stCondLst>
                                            <p:cond delay="0"/>
                                          </p:stCondLst>
                                        </p:cTn>
                                        <p:tgtEl>
                                          <p:spTgt spid="155"/>
                                        </p:tgtEl>
                                        <p:attrNameLst>
                                          <p:attrName>style.visibility</p:attrName>
                                        </p:attrNameLst>
                                      </p:cBhvr>
                                      <p:to>
                                        <p:strVal val="visible"/>
                                      </p:to>
                                    </p:set>
                                    <p:animEffect transition="in" filter="wipe(down)">
                                      <p:cBhvr>
                                        <p:cTn id="36" dur="500"/>
                                        <p:tgtEl>
                                          <p:spTgt spid="155"/>
                                        </p:tgtEl>
                                      </p:cBhvr>
                                    </p:animEffect>
                                  </p:childTnLst>
                                </p:cTn>
                              </p:par>
                              <p:par>
                                <p:cTn id="37" presetID="100" presetClass="emph" presetSubtype="1" repeatCount="indefinite" fill="hold" nodeType="withEffect">
                                  <p:stCondLst>
                                    <p:cond delay="0"/>
                                  </p:stCondLst>
                                  <p:childTnLst>
                                    <p:anim calcmode="lin" valueType="num">
                                      <p:cBhvr>
                                        <p:cTn id="38" dur="6633" fill="hold"/>
                                        <p:tgtEl>
                                          <p:spTgt spid="142"/>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9" grpId="0" animBg="1"/>
      <p:bldP spid="140" grpId="0" animBg="1"/>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rostokąt: zaokrąglone rogi 57">
            <a:extLst>
              <a:ext uri="{FF2B5EF4-FFF2-40B4-BE49-F238E27FC236}">
                <a16:creationId xmlns:a16="http://schemas.microsoft.com/office/drawing/2014/main" id="{2A691C58-0D30-E51C-45A9-115D26E665C9}"/>
              </a:ext>
            </a:extLst>
          </p:cNvPr>
          <p:cNvSpPr/>
          <p:nvPr/>
        </p:nvSpPr>
        <p:spPr>
          <a:xfrm>
            <a:off x="8067366" y="1859167"/>
            <a:ext cx="3044241" cy="677335"/>
          </a:xfrm>
          <a:prstGeom prst="roundRect">
            <a:avLst>
              <a:gd name="adj" fmla="val 30924"/>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zaokrąglone rogi 55">
            <a:extLst>
              <a:ext uri="{FF2B5EF4-FFF2-40B4-BE49-F238E27FC236}">
                <a16:creationId xmlns:a16="http://schemas.microsoft.com/office/drawing/2014/main" id="{FD640FF9-674A-427C-CEE4-F07944FD8AC7}"/>
              </a:ext>
            </a:extLst>
          </p:cNvPr>
          <p:cNvSpPr/>
          <p:nvPr/>
        </p:nvSpPr>
        <p:spPr>
          <a:xfrm>
            <a:off x="4396621"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3AF5C216-49CF-191C-2759-5FF659A596D0}"/>
              </a:ext>
            </a:extLst>
          </p:cNvPr>
          <p:cNvSpPr/>
          <p:nvPr/>
        </p:nvSpPr>
        <p:spPr>
          <a:xfrm>
            <a:off x="851898" y="1859167"/>
            <a:ext cx="3044241" cy="677335"/>
          </a:xfrm>
          <a:prstGeom prst="roundRect">
            <a:avLst>
              <a:gd name="adj" fmla="val 30924"/>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35" name="pole tekstowe 34">
            <a:extLst>
              <a:ext uri="{FF2B5EF4-FFF2-40B4-BE49-F238E27FC236}">
                <a16:creationId xmlns:a16="http://schemas.microsoft.com/office/drawing/2014/main" id="{35DC908C-789E-6DA1-B91C-1205204E144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2" name="Prostokąt: zaokrąglone rogi 1">
            <a:extLst>
              <a:ext uri="{FF2B5EF4-FFF2-40B4-BE49-F238E27FC236}">
                <a16:creationId xmlns:a16="http://schemas.microsoft.com/office/drawing/2014/main" id="{56CD6135-EFBC-DE27-505D-BDF7DD212740}"/>
              </a:ext>
            </a:extLst>
          </p:cNvPr>
          <p:cNvSpPr/>
          <p:nvPr/>
        </p:nvSpPr>
        <p:spPr>
          <a:xfrm>
            <a:off x="326721" y="2323431"/>
            <a:ext cx="11489167" cy="4387714"/>
          </a:xfrm>
          <a:prstGeom prst="roundRect">
            <a:avLst>
              <a:gd name="adj" fmla="val 979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9" name="Prostokąt: zaokrąglone rogi 58">
            <a:extLst>
              <a:ext uri="{FF2B5EF4-FFF2-40B4-BE49-F238E27FC236}">
                <a16:creationId xmlns:a16="http://schemas.microsoft.com/office/drawing/2014/main" id="{73DA2D1E-31F2-9860-C9FA-7708791D7ED2}"/>
              </a:ext>
            </a:extLst>
          </p:cNvPr>
          <p:cNvSpPr/>
          <p:nvPr/>
        </p:nvSpPr>
        <p:spPr>
          <a:xfrm>
            <a:off x="448700" y="1088052"/>
            <a:ext cx="8684195" cy="527324"/>
          </a:xfrm>
          <a:prstGeom prst="roundRect">
            <a:avLst>
              <a:gd name="adj" fmla="val 28245"/>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pl-PL" sz="1600">
                <a:solidFill>
                  <a:schemeClr val="tx1"/>
                </a:solidFill>
              </a:rPr>
              <a:t>Rozpoczynając prace analityczne nad zbudowaniem środowiska do funkcjonowania ESG mieliśmy 3 możliwości do wyboru…</a:t>
            </a:r>
          </a:p>
        </p:txBody>
      </p:sp>
      <p:sp>
        <p:nvSpPr>
          <p:cNvPr id="60" name="Prostokąt 59">
            <a:extLst>
              <a:ext uri="{FF2B5EF4-FFF2-40B4-BE49-F238E27FC236}">
                <a16:creationId xmlns:a16="http://schemas.microsoft.com/office/drawing/2014/main" id="{11EF02CF-A6A2-90D1-C862-E5369BEFA8C2}"/>
              </a:ext>
            </a:extLst>
          </p:cNvPr>
          <p:cNvSpPr/>
          <p:nvPr/>
        </p:nvSpPr>
        <p:spPr>
          <a:xfrm>
            <a:off x="470275" y="1150316"/>
            <a:ext cx="18000" cy="396000"/>
          </a:xfrm>
          <a:prstGeom prst="rect">
            <a:avLst/>
          </a:prstGeom>
          <a:solidFill>
            <a:srgbClr val="FBAB28"/>
          </a:solidFill>
          <a:ln>
            <a:solidFill>
              <a:srgbClr val="FBAB2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91" name="pole tekstowe 90">
            <a:extLst>
              <a:ext uri="{FF2B5EF4-FFF2-40B4-BE49-F238E27FC236}">
                <a16:creationId xmlns:a16="http://schemas.microsoft.com/office/drawing/2014/main" id="{2D305CF6-A09C-8CFF-D611-A46968E01ECA}"/>
              </a:ext>
            </a:extLst>
          </p:cNvPr>
          <p:cNvSpPr txBox="1"/>
          <p:nvPr/>
        </p:nvSpPr>
        <p:spPr>
          <a:xfrm>
            <a:off x="758101" y="2574085"/>
            <a:ext cx="9576866" cy="584775"/>
          </a:xfrm>
          <a:prstGeom prst="rect">
            <a:avLst/>
          </a:prstGeom>
          <a:noFill/>
        </p:spPr>
        <p:txBody>
          <a:bodyPr wrap="square" rtlCol="0">
            <a:spAutoFit/>
          </a:bodyPr>
          <a:lstStyle/>
          <a:p>
            <a:r>
              <a:rPr lang="pl-PL" sz="1600"/>
              <a:t>Zbudowanie w sposób </a:t>
            </a:r>
            <a:r>
              <a:rPr lang="pl-PL" sz="1600" b="1">
                <a:solidFill>
                  <a:srgbClr val="FBAB28"/>
                </a:solidFill>
              </a:rPr>
              <a:t>iteracyjny i zwinny autorskiego środowiska</a:t>
            </a:r>
            <a:r>
              <a:rPr lang="pl-PL" sz="1600">
                <a:solidFill>
                  <a:srgbClr val="FBAB28"/>
                </a:solidFill>
              </a:rPr>
              <a:t> </a:t>
            </a:r>
            <a:r>
              <a:rPr lang="pl-PL" sz="1600"/>
              <a:t>umożliwiającego </a:t>
            </a:r>
            <a:r>
              <a:rPr lang="pl-PL" sz="1600" b="1">
                <a:solidFill>
                  <a:srgbClr val="FBAB28"/>
                </a:solidFill>
              </a:rPr>
              <a:t>kompleksowe i elastyczne </a:t>
            </a:r>
            <a:r>
              <a:rPr lang="pl-PL" sz="1600"/>
              <a:t>podejście do raportowania ESG. Wykorzystanie innowacyjnych narzędzi i rozwiązań </a:t>
            </a:r>
            <a:r>
              <a:rPr lang="pl-PL" sz="1600" b="1">
                <a:solidFill>
                  <a:srgbClr val="FBAB28"/>
                </a:solidFill>
              </a:rPr>
              <a:t>Microsoft Power Platform.</a:t>
            </a:r>
          </a:p>
        </p:txBody>
      </p:sp>
      <p:grpSp>
        <p:nvGrpSpPr>
          <p:cNvPr id="92" name="Group 55">
            <a:extLst>
              <a:ext uri="{FF2B5EF4-FFF2-40B4-BE49-F238E27FC236}">
                <a16:creationId xmlns:a16="http://schemas.microsoft.com/office/drawing/2014/main" id="{E843B0DA-2EC1-0C04-0900-0922DC8B9D3A}"/>
              </a:ext>
            </a:extLst>
          </p:cNvPr>
          <p:cNvGrpSpPr/>
          <p:nvPr/>
        </p:nvGrpSpPr>
        <p:grpSpPr>
          <a:xfrm rot="9405059">
            <a:off x="12559109" y="4561081"/>
            <a:ext cx="1890056" cy="1604374"/>
            <a:chOff x="611419" y="4359426"/>
            <a:chExt cx="4439199" cy="3119400"/>
          </a:xfrm>
          <a:solidFill>
            <a:schemeClr val="bg2"/>
          </a:solidFill>
        </p:grpSpPr>
        <p:grpSp>
          <p:nvGrpSpPr>
            <p:cNvPr id="93" name="Group 56">
              <a:extLst>
                <a:ext uri="{FF2B5EF4-FFF2-40B4-BE49-F238E27FC236}">
                  <a16:creationId xmlns:a16="http://schemas.microsoft.com/office/drawing/2014/main" id="{6DE7C5B4-F662-0E8D-A09B-98C9C66355A1}"/>
                </a:ext>
              </a:extLst>
            </p:cNvPr>
            <p:cNvGrpSpPr/>
            <p:nvPr/>
          </p:nvGrpSpPr>
          <p:grpSpPr>
            <a:xfrm rot="11976916">
              <a:off x="707365" y="4359426"/>
              <a:ext cx="4019957" cy="3119400"/>
              <a:chOff x="2438400" y="1005871"/>
              <a:chExt cx="6414912" cy="4977833"/>
            </a:xfrm>
            <a:grpFill/>
          </p:grpSpPr>
          <p:cxnSp>
            <p:nvCxnSpPr>
              <p:cNvPr id="109" name="Straight Connector 66">
                <a:extLst>
                  <a:ext uri="{FF2B5EF4-FFF2-40B4-BE49-F238E27FC236}">
                    <a16:creationId xmlns:a16="http://schemas.microsoft.com/office/drawing/2014/main" id="{4FD72A4F-91B1-7DB2-C892-B906DEE0542A}"/>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67">
                <a:extLst>
                  <a:ext uri="{FF2B5EF4-FFF2-40B4-BE49-F238E27FC236}">
                    <a16:creationId xmlns:a16="http://schemas.microsoft.com/office/drawing/2014/main" id="{5393402B-17E8-288E-3FA3-DB4F21CF9E3C}"/>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68">
                <a:extLst>
                  <a:ext uri="{FF2B5EF4-FFF2-40B4-BE49-F238E27FC236}">
                    <a16:creationId xmlns:a16="http://schemas.microsoft.com/office/drawing/2014/main" id="{2C407A86-4A65-BEAD-3656-74DBD6866540}"/>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69">
                <a:extLst>
                  <a:ext uri="{FF2B5EF4-FFF2-40B4-BE49-F238E27FC236}">
                    <a16:creationId xmlns:a16="http://schemas.microsoft.com/office/drawing/2014/main" id="{259EF603-EDF8-886E-B367-BE532F95FDD1}"/>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70">
                <a:extLst>
                  <a:ext uri="{FF2B5EF4-FFF2-40B4-BE49-F238E27FC236}">
                    <a16:creationId xmlns:a16="http://schemas.microsoft.com/office/drawing/2014/main" id="{FE2AE099-8395-087B-C5BE-86A17D1A0F4C}"/>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71">
                <a:extLst>
                  <a:ext uri="{FF2B5EF4-FFF2-40B4-BE49-F238E27FC236}">
                    <a16:creationId xmlns:a16="http://schemas.microsoft.com/office/drawing/2014/main" id="{52D9EB63-2864-12D2-0F72-BA16D1653076}"/>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72">
                <a:extLst>
                  <a:ext uri="{FF2B5EF4-FFF2-40B4-BE49-F238E27FC236}">
                    <a16:creationId xmlns:a16="http://schemas.microsoft.com/office/drawing/2014/main" id="{F898FB86-9C12-1B25-1031-EF55486FF668}"/>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73">
                <a:extLst>
                  <a:ext uri="{FF2B5EF4-FFF2-40B4-BE49-F238E27FC236}">
                    <a16:creationId xmlns:a16="http://schemas.microsoft.com/office/drawing/2014/main" id="{DD22505F-F8C9-4009-9072-C7B74F5112ED}"/>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74">
                <a:extLst>
                  <a:ext uri="{FF2B5EF4-FFF2-40B4-BE49-F238E27FC236}">
                    <a16:creationId xmlns:a16="http://schemas.microsoft.com/office/drawing/2014/main" id="{55B153C3-5051-F995-1114-9840DB8BD487}"/>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Straight Connector 75">
                <a:extLst>
                  <a:ext uri="{FF2B5EF4-FFF2-40B4-BE49-F238E27FC236}">
                    <a16:creationId xmlns:a16="http://schemas.microsoft.com/office/drawing/2014/main" id="{919475F5-6EE7-8DD8-1B0B-0EBEA7FBFB9A}"/>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76">
                <a:extLst>
                  <a:ext uri="{FF2B5EF4-FFF2-40B4-BE49-F238E27FC236}">
                    <a16:creationId xmlns:a16="http://schemas.microsoft.com/office/drawing/2014/main" id="{0F70A65E-1B67-6005-A393-09745419D3D2}"/>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4" name="Straight Connector 77">
                <a:extLst>
                  <a:ext uri="{FF2B5EF4-FFF2-40B4-BE49-F238E27FC236}">
                    <a16:creationId xmlns:a16="http://schemas.microsoft.com/office/drawing/2014/main" id="{A622C7F9-651B-CD5D-C857-762328244C51}"/>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5" name="Straight Connector 78">
                <a:extLst>
                  <a:ext uri="{FF2B5EF4-FFF2-40B4-BE49-F238E27FC236}">
                    <a16:creationId xmlns:a16="http://schemas.microsoft.com/office/drawing/2014/main" id="{BA24F166-FB40-3C83-3E4A-5D5587FEFACA}"/>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79">
                <a:extLst>
                  <a:ext uri="{FF2B5EF4-FFF2-40B4-BE49-F238E27FC236}">
                    <a16:creationId xmlns:a16="http://schemas.microsoft.com/office/drawing/2014/main" id="{A4DA0DDE-9757-62C3-B623-AEEB50597B14}"/>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80">
                <a:extLst>
                  <a:ext uri="{FF2B5EF4-FFF2-40B4-BE49-F238E27FC236}">
                    <a16:creationId xmlns:a16="http://schemas.microsoft.com/office/drawing/2014/main" id="{FF27D1EE-600E-7BBD-F537-8C557DFCBC3C}"/>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8" name="Straight Connector 81">
                <a:extLst>
                  <a:ext uri="{FF2B5EF4-FFF2-40B4-BE49-F238E27FC236}">
                    <a16:creationId xmlns:a16="http://schemas.microsoft.com/office/drawing/2014/main" id="{8E483CA8-B387-3B35-BBB8-52E10FD4F242}"/>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82">
                <a:extLst>
                  <a:ext uri="{FF2B5EF4-FFF2-40B4-BE49-F238E27FC236}">
                    <a16:creationId xmlns:a16="http://schemas.microsoft.com/office/drawing/2014/main" id="{599F2D6B-1C08-2BB3-AD5F-C871B886E9DA}"/>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4" name="Oval 57">
              <a:extLst>
                <a:ext uri="{FF2B5EF4-FFF2-40B4-BE49-F238E27FC236}">
                  <a16:creationId xmlns:a16="http://schemas.microsoft.com/office/drawing/2014/main" id="{B313B034-583F-6F59-7C5E-23B8FF954833}"/>
                </a:ext>
              </a:extLst>
            </p:cNvPr>
            <p:cNvSpPr/>
            <p:nvPr/>
          </p:nvSpPr>
          <p:spPr>
            <a:xfrm rot="11976916">
              <a:off x="1995373" y="7229135"/>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58">
              <a:extLst>
                <a:ext uri="{FF2B5EF4-FFF2-40B4-BE49-F238E27FC236}">
                  <a16:creationId xmlns:a16="http://schemas.microsoft.com/office/drawing/2014/main" id="{D4F61292-56B7-9024-6B45-9732B0C3C06F}"/>
                </a:ext>
              </a:extLst>
            </p:cNvPr>
            <p:cNvSpPr/>
            <p:nvPr/>
          </p:nvSpPr>
          <p:spPr>
            <a:xfrm rot="11976916">
              <a:off x="2160308" y="6080614"/>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59">
              <a:extLst>
                <a:ext uri="{FF2B5EF4-FFF2-40B4-BE49-F238E27FC236}">
                  <a16:creationId xmlns:a16="http://schemas.microsoft.com/office/drawing/2014/main" id="{7FDA7FE7-ABFA-E03A-AE5A-D7CE2EEDCE7F}"/>
                </a:ext>
              </a:extLst>
            </p:cNvPr>
            <p:cNvSpPr/>
            <p:nvPr/>
          </p:nvSpPr>
          <p:spPr>
            <a:xfrm rot="11976916">
              <a:off x="611419" y="584014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60">
              <a:extLst>
                <a:ext uri="{FF2B5EF4-FFF2-40B4-BE49-F238E27FC236}">
                  <a16:creationId xmlns:a16="http://schemas.microsoft.com/office/drawing/2014/main" id="{C5F5954A-3D6A-A456-15A2-9A30560881AC}"/>
                </a:ext>
              </a:extLst>
            </p:cNvPr>
            <p:cNvSpPr/>
            <p:nvPr/>
          </p:nvSpPr>
          <p:spPr>
            <a:xfrm rot="11976916">
              <a:off x="1776603" y="460107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61">
              <a:extLst>
                <a:ext uri="{FF2B5EF4-FFF2-40B4-BE49-F238E27FC236}">
                  <a16:creationId xmlns:a16="http://schemas.microsoft.com/office/drawing/2014/main" id="{6D078B1A-F566-DC4B-E76D-A40E8400E47F}"/>
                </a:ext>
              </a:extLst>
            </p:cNvPr>
            <p:cNvSpPr/>
            <p:nvPr/>
          </p:nvSpPr>
          <p:spPr>
            <a:xfrm rot="11976916">
              <a:off x="3118274" y="517289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62">
              <a:extLst>
                <a:ext uri="{FF2B5EF4-FFF2-40B4-BE49-F238E27FC236}">
                  <a16:creationId xmlns:a16="http://schemas.microsoft.com/office/drawing/2014/main" id="{92001149-B7C6-02FB-2797-3E032D9B0520}"/>
                </a:ext>
              </a:extLst>
            </p:cNvPr>
            <p:cNvSpPr/>
            <p:nvPr/>
          </p:nvSpPr>
          <p:spPr>
            <a:xfrm rot="11976916">
              <a:off x="3658581" y="5951836"/>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63">
              <a:extLst>
                <a:ext uri="{FF2B5EF4-FFF2-40B4-BE49-F238E27FC236}">
                  <a16:creationId xmlns:a16="http://schemas.microsoft.com/office/drawing/2014/main" id="{1BA69407-BEBC-3FE7-A8D3-3E51E189A0B1}"/>
                </a:ext>
              </a:extLst>
            </p:cNvPr>
            <p:cNvSpPr/>
            <p:nvPr/>
          </p:nvSpPr>
          <p:spPr>
            <a:xfrm rot="11976916">
              <a:off x="4924261" y="50333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64">
              <a:extLst>
                <a:ext uri="{FF2B5EF4-FFF2-40B4-BE49-F238E27FC236}">
                  <a16:creationId xmlns:a16="http://schemas.microsoft.com/office/drawing/2014/main" id="{215B2BD0-A3B2-3903-17D3-960CEAEE72D8}"/>
                </a:ext>
              </a:extLst>
            </p:cNvPr>
            <p:cNvSpPr/>
            <p:nvPr/>
          </p:nvSpPr>
          <p:spPr>
            <a:xfrm rot="11976916">
              <a:off x="4558229" y="62944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65">
              <a:extLst>
                <a:ext uri="{FF2B5EF4-FFF2-40B4-BE49-F238E27FC236}">
                  <a16:creationId xmlns:a16="http://schemas.microsoft.com/office/drawing/2014/main" id="{0631DEBB-B4DC-C9AC-D482-A679646232C6}"/>
                </a:ext>
              </a:extLst>
            </p:cNvPr>
            <p:cNvSpPr/>
            <p:nvPr/>
          </p:nvSpPr>
          <p:spPr>
            <a:xfrm rot="11976916">
              <a:off x="2971179" y="682695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Prostokąt: zaokrąglone rogi 2">
            <a:extLst>
              <a:ext uri="{FF2B5EF4-FFF2-40B4-BE49-F238E27FC236}">
                <a16:creationId xmlns:a16="http://schemas.microsoft.com/office/drawing/2014/main" id="{30925F6B-627A-214B-E680-568836A48929}"/>
              </a:ext>
            </a:extLst>
          </p:cNvPr>
          <p:cNvSpPr/>
          <p:nvPr/>
        </p:nvSpPr>
        <p:spPr>
          <a:xfrm>
            <a:off x="604031" y="3348192"/>
            <a:ext cx="10983937" cy="3197463"/>
          </a:xfrm>
          <a:prstGeom prst="roundRect">
            <a:avLst>
              <a:gd name="adj" fmla="val 5252"/>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112" name="Group 201">
            <a:extLst>
              <a:ext uri="{FF2B5EF4-FFF2-40B4-BE49-F238E27FC236}">
                <a16:creationId xmlns:a16="http://schemas.microsoft.com/office/drawing/2014/main" id="{2E215A3D-0430-CC3F-7CAA-2EA3AFE955D1}"/>
              </a:ext>
            </a:extLst>
          </p:cNvPr>
          <p:cNvGrpSpPr/>
          <p:nvPr/>
        </p:nvGrpSpPr>
        <p:grpSpPr>
          <a:xfrm>
            <a:off x="662362" y="3348193"/>
            <a:ext cx="10983937" cy="436751"/>
            <a:chOff x="3674663" y="3547109"/>
            <a:chExt cx="6915302" cy="436751"/>
          </a:xfrm>
        </p:grpSpPr>
        <p:sp>
          <p:nvSpPr>
            <p:cNvPr id="114" name="Rounded Rectangle">
              <a:extLst>
                <a:ext uri="{FF2B5EF4-FFF2-40B4-BE49-F238E27FC236}">
                  <a16:creationId xmlns:a16="http://schemas.microsoft.com/office/drawing/2014/main" id="{AAB0A7B1-5E7E-B37C-D4C3-2649FB6750BB}"/>
                </a:ext>
              </a:extLst>
            </p:cNvPr>
            <p:cNvSpPr/>
            <p:nvPr/>
          </p:nvSpPr>
          <p:spPr>
            <a:xfrm rot="16200000">
              <a:off x="6913938" y="307834"/>
              <a:ext cx="436751" cy="6915302"/>
            </a:xfrm>
            <a:prstGeom prst="round2SameRect">
              <a:avLst>
                <a:gd name="adj1" fmla="val 50000"/>
                <a:gd name="adj2" fmla="val 50000"/>
              </a:avLst>
            </a:prstGeom>
            <a:gradFill>
              <a:gsLst>
                <a:gs pos="7000">
                  <a:srgbClr val="ED7D31">
                    <a:alpha val="91000"/>
                  </a:srgbClr>
                </a:gs>
                <a:gs pos="88000">
                  <a:srgbClr val="FBAB28">
                    <a:alpha val="65000"/>
                  </a:srgbClr>
                </a:gs>
              </a:gsLst>
              <a:lin ang="5400000" scaled="1"/>
            </a:gradFill>
            <a:ln w="12700">
              <a:miter lim="400000"/>
            </a:ln>
            <a:effectLst/>
          </p:spPr>
          <p:txBody>
            <a:bodyPr lIns="50800" tIns="50800" rIns="50800" bIns="50800" anchor="ctr"/>
            <a:lstStyle/>
            <a:p>
              <a:pPr algn="ctr"/>
              <a:endParaRPr sz="3200">
                <a:solidFill>
                  <a:srgbClr val="FFFFFF"/>
                </a:solidFill>
                <a:latin typeface="Helvetica Light"/>
              </a:endParaRPr>
            </a:p>
          </p:txBody>
        </p:sp>
        <p:sp>
          <p:nvSpPr>
            <p:cNvPr id="115" name="TextBox 203">
              <a:extLst>
                <a:ext uri="{FF2B5EF4-FFF2-40B4-BE49-F238E27FC236}">
                  <a16:creationId xmlns:a16="http://schemas.microsoft.com/office/drawing/2014/main" id="{7AAFA997-FEBE-5175-E240-C94AB04C7EAB}"/>
                </a:ext>
              </a:extLst>
            </p:cNvPr>
            <p:cNvSpPr txBox="1"/>
            <p:nvPr/>
          </p:nvSpPr>
          <p:spPr>
            <a:xfrm>
              <a:off x="6749656" y="3589974"/>
              <a:ext cx="809599" cy="338554"/>
            </a:xfrm>
            <a:prstGeom prst="rect">
              <a:avLst/>
            </a:prstGeom>
            <a:noFill/>
          </p:spPr>
          <p:txBody>
            <a:bodyPr wrap="none" rtlCol="0">
              <a:spAutoFit/>
            </a:bodyPr>
            <a:lstStyle>
              <a:defPPr>
                <a:defRPr lang="en-US"/>
              </a:defPPr>
              <a:lvl1pPr algn="ctr">
                <a:defRPr sz="1600" b="1">
                  <a:solidFill>
                    <a:schemeClr val="bg1"/>
                  </a:solidFill>
                  <a:latin typeface="Century Gothic" panose="020B0502020202020204" pitchFamily="34" charset="0"/>
                </a:defRPr>
              </a:lvl1pPr>
            </a:lstStyle>
            <a:p>
              <a:r>
                <a:rPr lang="pl-PL"/>
                <a:t>Koncepcja</a:t>
              </a:r>
              <a:endParaRPr lang="en-US"/>
            </a:p>
          </p:txBody>
        </p:sp>
      </p:grpSp>
      <p:sp>
        <p:nvSpPr>
          <p:cNvPr id="132" name="Freeform: Shape 66">
            <a:extLst>
              <a:ext uri="{FF2B5EF4-FFF2-40B4-BE49-F238E27FC236}">
                <a16:creationId xmlns:a16="http://schemas.microsoft.com/office/drawing/2014/main" id="{30126CA3-160B-E51A-1D37-A61FCA679495}"/>
              </a:ext>
            </a:extLst>
          </p:cNvPr>
          <p:cNvSpPr/>
          <p:nvPr/>
        </p:nvSpPr>
        <p:spPr>
          <a:xfrm rot="5400000">
            <a:off x="1625766" y="3059212"/>
            <a:ext cx="522703" cy="2258033"/>
          </a:xfrm>
          <a:custGeom>
            <a:avLst/>
            <a:gdLst>
              <a:gd name="connsiteX0" fmla="*/ 0 w 897834"/>
              <a:gd name="connsiteY0" fmla="*/ 1332147 h 1671834"/>
              <a:gd name="connsiteX1" fmla="*/ 0 w 897834"/>
              <a:gd name="connsiteY1" fmla="*/ 1293269 h 1671834"/>
              <a:gd name="connsiteX2" fmla="*/ 0 w 897834"/>
              <a:gd name="connsiteY2" fmla="*/ 1169690 h 1671834"/>
              <a:gd name="connsiteX3" fmla="*/ 0 w 897834"/>
              <a:gd name="connsiteY3" fmla="*/ 1033727 h 1671834"/>
              <a:gd name="connsiteX4" fmla="*/ 0 w 897834"/>
              <a:gd name="connsiteY4" fmla="*/ 1007233 h 1671834"/>
              <a:gd name="connsiteX5" fmla="*/ 0 w 897834"/>
              <a:gd name="connsiteY5" fmla="*/ 994849 h 1671834"/>
              <a:gd name="connsiteX6" fmla="*/ 0 w 897834"/>
              <a:gd name="connsiteY6" fmla="*/ 963020 h 1671834"/>
              <a:gd name="connsiteX7" fmla="*/ 0 w 897834"/>
              <a:gd name="connsiteY7" fmla="*/ 871270 h 1671834"/>
              <a:gd name="connsiteX8" fmla="*/ 0 w 897834"/>
              <a:gd name="connsiteY8" fmla="*/ 739915 h 1671834"/>
              <a:gd name="connsiteX9" fmla="*/ 0 w 897834"/>
              <a:gd name="connsiteY9" fmla="*/ 708813 h 1671834"/>
              <a:gd name="connsiteX10" fmla="*/ 0 w 897834"/>
              <a:gd name="connsiteY10" fmla="*/ 664600 h 1671834"/>
              <a:gd name="connsiteX11" fmla="*/ 0 w 897834"/>
              <a:gd name="connsiteY11" fmla="*/ 651691 h 1671834"/>
              <a:gd name="connsiteX12" fmla="*/ 0 w 897834"/>
              <a:gd name="connsiteY12" fmla="*/ 638106 h 1671834"/>
              <a:gd name="connsiteX13" fmla="*/ 0 w 897834"/>
              <a:gd name="connsiteY13" fmla="*/ 441495 h 1671834"/>
              <a:gd name="connsiteX14" fmla="*/ 0 w 897834"/>
              <a:gd name="connsiteY14" fmla="*/ 353271 h 1671834"/>
              <a:gd name="connsiteX15" fmla="*/ 0 w 897834"/>
              <a:gd name="connsiteY15" fmla="*/ 339686 h 1671834"/>
              <a:gd name="connsiteX16" fmla="*/ 95238 w 897834"/>
              <a:gd name="connsiteY16" fmla="*/ 174729 h 1671834"/>
              <a:gd name="connsiteX17" fmla="*/ 353679 w 897834"/>
              <a:gd name="connsiteY17" fmla="*/ 25518 h 1671834"/>
              <a:gd name="connsiteX18" fmla="*/ 544155 w 897834"/>
              <a:gd name="connsiteY18" fmla="*/ 25518 h 1671834"/>
              <a:gd name="connsiteX19" fmla="*/ 802597 w 897834"/>
              <a:gd name="connsiteY19" fmla="*/ 174729 h 1671834"/>
              <a:gd name="connsiteX20" fmla="*/ 897834 w 897834"/>
              <a:gd name="connsiteY20" fmla="*/ 339686 h 1671834"/>
              <a:gd name="connsiteX21" fmla="*/ 897834 w 897834"/>
              <a:gd name="connsiteY21" fmla="*/ 353271 h 1671834"/>
              <a:gd name="connsiteX22" fmla="*/ 897834 w 897834"/>
              <a:gd name="connsiteY22" fmla="*/ 441495 h 1671834"/>
              <a:gd name="connsiteX23" fmla="*/ 897834 w 897834"/>
              <a:gd name="connsiteY23" fmla="*/ 638106 h 1671834"/>
              <a:gd name="connsiteX24" fmla="*/ 897834 w 897834"/>
              <a:gd name="connsiteY24" fmla="*/ 651691 h 1671834"/>
              <a:gd name="connsiteX25" fmla="*/ 897834 w 897834"/>
              <a:gd name="connsiteY25" fmla="*/ 664600 h 1671834"/>
              <a:gd name="connsiteX26" fmla="*/ 897834 w 897834"/>
              <a:gd name="connsiteY26" fmla="*/ 708813 h 1671834"/>
              <a:gd name="connsiteX27" fmla="*/ 897834 w 897834"/>
              <a:gd name="connsiteY27" fmla="*/ 739915 h 1671834"/>
              <a:gd name="connsiteX28" fmla="*/ 897834 w 897834"/>
              <a:gd name="connsiteY28" fmla="*/ 871270 h 1671834"/>
              <a:gd name="connsiteX29" fmla="*/ 897834 w 897834"/>
              <a:gd name="connsiteY29" fmla="*/ 963020 h 1671834"/>
              <a:gd name="connsiteX30" fmla="*/ 897834 w 897834"/>
              <a:gd name="connsiteY30" fmla="*/ 994849 h 1671834"/>
              <a:gd name="connsiteX31" fmla="*/ 897834 w 897834"/>
              <a:gd name="connsiteY31" fmla="*/ 1007233 h 1671834"/>
              <a:gd name="connsiteX32" fmla="*/ 897834 w 897834"/>
              <a:gd name="connsiteY32" fmla="*/ 1033727 h 1671834"/>
              <a:gd name="connsiteX33" fmla="*/ 897834 w 897834"/>
              <a:gd name="connsiteY33" fmla="*/ 1169690 h 1671834"/>
              <a:gd name="connsiteX34" fmla="*/ 897834 w 897834"/>
              <a:gd name="connsiteY34" fmla="*/ 1293269 h 1671834"/>
              <a:gd name="connsiteX35" fmla="*/ 897834 w 897834"/>
              <a:gd name="connsiteY35" fmla="*/ 1332147 h 1671834"/>
              <a:gd name="connsiteX36" fmla="*/ 802597 w 897834"/>
              <a:gd name="connsiteY36" fmla="*/ 1497104 h 1671834"/>
              <a:gd name="connsiteX37" fmla="*/ 544155 w 897834"/>
              <a:gd name="connsiteY37" fmla="*/ 1646316 h 1671834"/>
              <a:gd name="connsiteX38" fmla="*/ 353679 w 897834"/>
              <a:gd name="connsiteY38" fmla="*/ 1646316 h 1671834"/>
              <a:gd name="connsiteX39" fmla="*/ 95238 w 897834"/>
              <a:gd name="connsiteY39" fmla="*/ 1497104 h 1671834"/>
              <a:gd name="connsiteX40" fmla="*/ 0 w 897834"/>
              <a:gd name="connsiteY40" fmla="*/ 1332147 h 167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7834" h="1671834">
                <a:moveTo>
                  <a:pt x="0" y="1332147"/>
                </a:moveTo>
                <a:lnTo>
                  <a:pt x="0" y="1293269"/>
                </a:lnTo>
                <a:lnTo>
                  <a:pt x="0" y="1169690"/>
                </a:lnTo>
                <a:lnTo>
                  <a:pt x="0" y="1033727"/>
                </a:lnTo>
                <a:lnTo>
                  <a:pt x="0" y="1007233"/>
                </a:lnTo>
                <a:lnTo>
                  <a:pt x="0" y="994849"/>
                </a:lnTo>
                <a:lnTo>
                  <a:pt x="0" y="963020"/>
                </a:lnTo>
                <a:lnTo>
                  <a:pt x="0" y="871270"/>
                </a:lnTo>
                <a:lnTo>
                  <a:pt x="0" y="739915"/>
                </a:lnTo>
                <a:lnTo>
                  <a:pt x="0" y="708813"/>
                </a:lnTo>
                <a:lnTo>
                  <a:pt x="0" y="664600"/>
                </a:lnTo>
                <a:lnTo>
                  <a:pt x="0" y="651691"/>
                </a:lnTo>
                <a:lnTo>
                  <a:pt x="0" y="638106"/>
                </a:lnTo>
                <a:lnTo>
                  <a:pt x="0" y="441495"/>
                </a:lnTo>
                <a:lnTo>
                  <a:pt x="0" y="353271"/>
                </a:lnTo>
                <a:lnTo>
                  <a:pt x="0" y="339686"/>
                </a:lnTo>
                <a:cubicBezTo>
                  <a:pt x="0" y="271635"/>
                  <a:pt x="36304" y="208754"/>
                  <a:pt x="95238" y="174729"/>
                </a:cubicBezTo>
                <a:lnTo>
                  <a:pt x="353679" y="25518"/>
                </a:lnTo>
                <a:cubicBezTo>
                  <a:pt x="412613" y="-8507"/>
                  <a:pt x="485222" y="-8507"/>
                  <a:pt x="544155" y="25518"/>
                </a:cubicBezTo>
                <a:lnTo>
                  <a:pt x="802597" y="174729"/>
                </a:lnTo>
                <a:cubicBezTo>
                  <a:pt x="861530" y="208754"/>
                  <a:pt x="897834" y="271635"/>
                  <a:pt x="897834" y="339686"/>
                </a:cubicBezTo>
                <a:lnTo>
                  <a:pt x="897834" y="353271"/>
                </a:lnTo>
                <a:lnTo>
                  <a:pt x="897834" y="441495"/>
                </a:lnTo>
                <a:lnTo>
                  <a:pt x="897834" y="638106"/>
                </a:lnTo>
                <a:lnTo>
                  <a:pt x="897834" y="651691"/>
                </a:lnTo>
                <a:lnTo>
                  <a:pt x="897834" y="664600"/>
                </a:lnTo>
                <a:lnTo>
                  <a:pt x="897834" y="708813"/>
                </a:lnTo>
                <a:lnTo>
                  <a:pt x="897834" y="739915"/>
                </a:lnTo>
                <a:lnTo>
                  <a:pt x="897834" y="871270"/>
                </a:lnTo>
                <a:lnTo>
                  <a:pt x="897834" y="963020"/>
                </a:lnTo>
                <a:lnTo>
                  <a:pt x="897834" y="994849"/>
                </a:lnTo>
                <a:lnTo>
                  <a:pt x="897834" y="1007233"/>
                </a:lnTo>
                <a:lnTo>
                  <a:pt x="897834" y="1033727"/>
                </a:lnTo>
                <a:lnTo>
                  <a:pt x="897834" y="1169690"/>
                </a:lnTo>
                <a:lnTo>
                  <a:pt x="897834" y="1293269"/>
                </a:lnTo>
                <a:lnTo>
                  <a:pt x="897834" y="1332147"/>
                </a:lnTo>
                <a:cubicBezTo>
                  <a:pt x="897834" y="1400198"/>
                  <a:pt x="861530" y="1463079"/>
                  <a:pt x="802597" y="1497104"/>
                </a:cubicBezTo>
                <a:lnTo>
                  <a:pt x="544155" y="1646316"/>
                </a:lnTo>
                <a:cubicBezTo>
                  <a:pt x="485222" y="1680340"/>
                  <a:pt x="412613" y="1680340"/>
                  <a:pt x="353679" y="1646316"/>
                </a:cubicBezTo>
                <a:lnTo>
                  <a:pt x="95238" y="1497104"/>
                </a:lnTo>
                <a:cubicBezTo>
                  <a:pt x="36304" y="1463079"/>
                  <a:pt x="0" y="1400198"/>
                  <a:pt x="0" y="1332147"/>
                </a:cubicBezTo>
                <a:close/>
              </a:path>
            </a:pathLst>
          </a:custGeom>
          <a:solidFill>
            <a:srgbClr val="5D9845"/>
          </a:solidFill>
          <a:ln w="38100" cap="flat">
            <a:gradFill flip="none" rotWithShape="1">
              <a:gsLst>
                <a:gs pos="0">
                  <a:srgbClr val="5D9845"/>
                </a:gs>
                <a:gs pos="100000">
                  <a:schemeClr val="accent6">
                    <a:lumMod val="20000"/>
                    <a:lumOff val="80000"/>
                  </a:schemeClr>
                </a:gs>
              </a:gsLst>
              <a:lin ang="16200000" scaled="0"/>
              <a:tileRect/>
            </a:gradFill>
            <a:prstDash val="solid"/>
            <a:miter/>
          </a:ln>
          <a:effectLst>
            <a:outerShdw blurRad="571500" dist="381000" dir="5400000" sx="85000" sy="85000" algn="t" rotWithShape="0">
              <a:srgbClr val="7F92FC">
                <a:alpha val="24000"/>
              </a:srgbClr>
            </a:outerShdw>
          </a:effectLst>
        </p:spPr>
        <p:txBody>
          <a:bodyPr vert="vert270" wrap="square" lIns="0" tIns="0" rIns="0" bIns="0" rtlCol="0" anchor="ctr">
            <a:noAutofit/>
          </a:bodyPr>
          <a:lstStyle/>
          <a:p>
            <a:pPr algn="ctr"/>
            <a:r>
              <a:rPr lang="pl-PL" sz="1100" b="1">
                <a:solidFill>
                  <a:schemeClr val="bg1"/>
                </a:solidFill>
                <a:latin typeface="Century Gothic" panose="020B0502020202020204" pitchFamily="34" charset="0"/>
              </a:rPr>
              <a:t>Aplikacja do </a:t>
            </a:r>
            <a:br>
              <a:rPr lang="pl-PL" sz="1100" b="1">
                <a:solidFill>
                  <a:schemeClr val="bg1"/>
                </a:solidFill>
                <a:latin typeface="Century Gothic" panose="020B0502020202020204" pitchFamily="34" charset="0"/>
              </a:rPr>
            </a:br>
            <a:r>
              <a:rPr lang="pl-PL" sz="1100" b="1">
                <a:solidFill>
                  <a:schemeClr val="bg1"/>
                </a:solidFill>
                <a:latin typeface="Century Gothic" panose="020B0502020202020204" pitchFamily="34" charset="0"/>
              </a:rPr>
              <a:t>wprowadzania danych</a:t>
            </a:r>
            <a:endParaRPr lang="pl-PL" sz="900" i="1">
              <a:solidFill>
                <a:schemeClr val="bg1"/>
              </a:solidFill>
              <a:latin typeface="Century Gothic" panose="020B0502020202020204" pitchFamily="34" charset="0"/>
            </a:endParaRPr>
          </a:p>
        </p:txBody>
      </p:sp>
      <p:sp>
        <p:nvSpPr>
          <p:cNvPr id="139" name="Freeform: Shape 66">
            <a:extLst>
              <a:ext uri="{FF2B5EF4-FFF2-40B4-BE49-F238E27FC236}">
                <a16:creationId xmlns:a16="http://schemas.microsoft.com/office/drawing/2014/main" id="{FCB49B9B-BE01-50B9-A9CE-728A608A3AA2}"/>
              </a:ext>
            </a:extLst>
          </p:cNvPr>
          <p:cNvSpPr/>
          <p:nvPr/>
        </p:nvSpPr>
        <p:spPr>
          <a:xfrm rot="5400000">
            <a:off x="6403928" y="3133651"/>
            <a:ext cx="498188" cy="2068495"/>
          </a:xfrm>
          <a:custGeom>
            <a:avLst/>
            <a:gdLst>
              <a:gd name="connsiteX0" fmla="*/ 0 w 897834"/>
              <a:gd name="connsiteY0" fmla="*/ 1332147 h 1671834"/>
              <a:gd name="connsiteX1" fmla="*/ 0 w 897834"/>
              <a:gd name="connsiteY1" fmla="*/ 1293269 h 1671834"/>
              <a:gd name="connsiteX2" fmla="*/ 0 w 897834"/>
              <a:gd name="connsiteY2" fmla="*/ 1169690 h 1671834"/>
              <a:gd name="connsiteX3" fmla="*/ 0 w 897834"/>
              <a:gd name="connsiteY3" fmla="*/ 1033727 h 1671834"/>
              <a:gd name="connsiteX4" fmla="*/ 0 w 897834"/>
              <a:gd name="connsiteY4" fmla="*/ 1007233 h 1671834"/>
              <a:gd name="connsiteX5" fmla="*/ 0 w 897834"/>
              <a:gd name="connsiteY5" fmla="*/ 994849 h 1671834"/>
              <a:gd name="connsiteX6" fmla="*/ 0 w 897834"/>
              <a:gd name="connsiteY6" fmla="*/ 963020 h 1671834"/>
              <a:gd name="connsiteX7" fmla="*/ 0 w 897834"/>
              <a:gd name="connsiteY7" fmla="*/ 871270 h 1671834"/>
              <a:gd name="connsiteX8" fmla="*/ 0 w 897834"/>
              <a:gd name="connsiteY8" fmla="*/ 739915 h 1671834"/>
              <a:gd name="connsiteX9" fmla="*/ 0 w 897834"/>
              <a:gd name="connsiteY9" fmla="*/ 708813 h 1671834"/>
              <a:gd name="connsiteX10" fmla="*/ 0 w 897834"/>
              <a:gd name="connsiteY10" fmla="*/ 664600 h 1671834"/>
              <a:gd name="connsiteX11" fmla="*/ 0 w 897834"/>
              <a:gd name="connsiteY11" fmla="*/ 651691 h 1671834"/>
              <a:gd name="connsiteX12" fmla="*/ 0 w 897834"/>
              <a:gd name="connsiteY12" fmla="*/ 638106 h 1671834"/>
              <a:gd name="connsiteX13" fmla="*/ 0 w 897834"/>
              <a:gd name="connsiteY13" fmla="*/ 441495 h 1671834"/>
              <a:gd name="connsiteX14" fmla="*/ 0 w 897834"/>
              <a:gd name="connsiteY14" fmla="*/ 353271 h 1671834"/>
              <a:gd name="connsiteX15" fmla="*/ 0 w 897834"/>
              <a:gd name="connsiteY15" fmla="*/ 339686 h 1671834"/>
              <a:gd name="connsiteX16" fmla="*/ 95238 w 897834"/>
              <a:gd name="connsiteY16" fmla="*/ 174729 h 1671834"/>
              <a:gd name="connsiteX17" fmla="*/ 353679 w 897834"/>
              <a:gd name="connsiteY17" fmla="*/ 25518 h 1671834"/>
              <a:gd name="connsiteX18" fmla="*/ 544155 w 897834"/>
              <a:gd name="connsiteY18" fmla="*/ 25518 h 1671834"/>
              <a:gd name="connsiteX19" fmla="*/ 802597 w 897834"/>
              <a:gd name="connsiteY19" fmla="*/ 174729 h 1671834"/>
              <a:gd name="connsiteX20" fmla="*/ 897834 w 897834"/>
              <a:gd name="connsiteY20" fmla="*/ 339686 h 1671834"/>
              <a:gd name="connsiteX21" fmla="*/ 897834 w 897834"/>
              <a:gd name="connsiteY21" fmla="*/ 353271 h 1671834"/>
              <a:gd name="connsiteX22" fmla="*/ 897834 w 897834"/>
              <a:gd name="connsiteY22" fmla="*/ 441495 h 1671834"/>
              <a:gd name="connsiteX23" fmla="*/ 897834 w 897834"/>
              <a:gd name="connsiteY23" fmla="*/ 638106 h 1671834"/>
              <a:gd name="connsiteX24" fmla="*/ 897834 w 897834"/>
              <a:gd name="connsiteY24" fmla="*/ 651691 h 1671834"/>
              <a:gd name="connsiteX25" fmla="*/ 897834 w 897834"/>
              <a:gd name="connsiteY25" fmla="*/ 664600 h 1671834"/>
              <a:gd name="connsiteX26" fmla="*/ 897834 w 897834"/>
              <a:gd name="connsiteY26" fmla="*/ 708813 h 1671834"/>
              <a:gd name="connsiteX27" fmla="*/ 897834 w 897834"/>
              <a:gd name="connsiteY27" fmla="*/ 739915 h 1671834"/>
              <a:gd name="connsiteX28" fmla="*/ 897834 w 897834"/>
              <a:gd name="connsiteY28" fmla="*/ 871270 h 1671834"/>
              <a:gd name="connsiteX29" fmla="*/ 897834 w 897834"/>
              <a:gd name="connsiteY29" fmla="*/ 963020 h 1671834"/>
              <a:gd name="connsiteX30" fmla="*/ 897834 w 897834"/>
              <a:gd name="connsiteY30" fmla="*/ 994849 h 1671834"/>
              <a:gd name="connsiteX31" fmla="*/ 897834 w 897834"/>
              <a:gd name="connsiteY31" fmla="*/ 1007233 h 1671834"/>
              <a:gd name="connsiteX32" fmla="*/ 897834 w 897834"/>
              <a:gd name="connsiteY32" fmla="*/ 1033727 h 1671834"/>
              <a:gd name="connsiteX33" fmla="*/ 897834 w 897834"/>
              <a:gd name="connsiteY33" fmla="*/ 1169690 h 1671834"/>
              <a:gd name="connsiteX34" fmla="*/ 897834 w 897834"/>
              <a:gd name="connsiteY34" fmla="*/ 1293269 h 1671834"/>
              <a:gd name="connsiteX35" fmla="*/ 897834 w 897834"/>
              <a:gd name="connsiteY35" fmla="*/ 1332147 h 1671834"/>
              <a:gd name="connsiteX36" fmla="*/ 802597 w 897834"/>
              <a:gd name="connsiteY36" fmla="*/ 1497104 h 1671834"/>
              <a:gd name="connsiteX37" fmla="*/ 544155 w 897834"/>
              <a:gd name="connsiteY37" fmla="*/ 1646316 h 1671834"/>
              <a:gd name="connsiteX38" fmla="*/ 353679 w 897834"/>
              <a:gd name="connsiteY38" fmla="*/ 1646316 h 1671834"/>
              <a:gd name="connsiteX39" fmla="*/ 95238 w 897834"/>
              <a:gd name="connsiteY39" fmla="*/ 1497104 h 1671834"/>
              <a:gd name="connsiteX40" fmla="*/ 0 w 897834"/>
              <a:gd name="connsiteY40" fmla="*/ 1332147 h 167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7834" h="1671834">
                <a:moveTo>
                  <a:pt x="0" y="1332147"/>
                </a:moveTo>
                <a:lnTo>
                  <a:pt x="0" y="1293269"/>
                </a:lnTo>
                <a:lnTo>
                  <a:pt x="0" y="1169690"/>
                </a:lnTo>
                <a:lnTo>
                  <a:pt x="0" y="1033727"/>
                </a:lnTo>
                <a:lnTo>
                  <a:pt x="0" y="1007233"/>
                </a:lnTo>
                <a:lnTo>
                  <a:pt x="0" y="994849"/>
                </a:lnTo>
                <a:lnTo>
                  <a:pt x="0" y="963020"/>
                </a:lnTo>
                <a:lnTo>
                  <a:pt x="0" y="871270"/>
                </a:lnTo>
                <a:lnTo>
                  <a:pt x="0" y="739915"/>
                </a:lnTo>
                <a:lnTo>
                  <a:pt x="0" y="708813"/>
                </a:lnTo>
                <a:lnTo>
                  <a:pt x="0" y="664600"/>
                </a:lnTo>
                <a:lnTo>
                  <a:pt x="0" y="651691"/>
                </a:lnTo>
                <a:lnTo>
                  <a:pt x="0" y="638106"/>
                </a:lnTo>
                <a:lnTo>
                  <a:pt x="0" y="441495"/>
                </a:lnTo>
                <a:lnTo>
                  <a:pt x="0" y="353271"/>
                </a:lnTo>
                <a:lnTo>
                  <a:pt x="0" y="339686"/>
                </a:lnTo>
                <a:cubicBezTo>
                  <a:pt x="0" y="271635"/>
                  <a:pt x="36304" y="208754"/>
                  <a:pt x="95238" y="174729"/>
                </a:cubicBezTo>
                <a:lnTo>
                  <a:pt x="353679" y="25518"/>
                </a:lnTo>
                <a:cubicBezTo>
                  <a:pt x="412613" y="-8507"/>
                  <a:pt x="485222" y="-8507"/>
                  <a:pt x="544155" y="25518"/>
                </a:cubicBezTo>
                <a:lnTo>
                  <a:pt x="802597" y="174729"/>
                </a:lnTo>
                <a:cubicBezTo>
                  <a:pt x="861530" y="208754"/>
                  <a:pt x="897834" y="271635"/>
                  <a:pt x="897834" y="339686"/>
                </a:cubicBezTo>
                <a:lnTo>
                  <a:pt x="897834" y="353271"/>
                </a:lnTo>
                <a:lnTo>
                  <a:pt x="897834" y="441495"/>
                </a:lnTo>
                <a:lnTo>
                  <a:pt x="897834" y="638106"/>
                </a:lnTo>
                <a:lnTo>
                  <a:pt x="897834" y="651691"/>
                </a:lnTo>
                <a:lnTo>
                  <a:pt x="897834" y="664600"/>
                </a:lnTo>
                <a:lnTo>
                  <a:pt x="897834" y="708813"/>
                </a:lnTo>
                <a:lnTo>
                  <a:pt x="897834" y="739915"/>
                </a:lnTo>
                <a:lnTo>
                  <a:pt x="897834" y="871270"/>
                </a:lnTo>
                <a:lnTo>
                  <a:pt x="897834" y="963020"/>
                </a:lnTo>
                <a:lnTo>
                  <a:pt x="897834" y="994849"/>
                </a:lnTo>
                <a:lnTo>
                  <a:pt x="897834" y="1007233"/>
                </a:lnTo>
                <a:lnTo>
                  <a:pt x="897834" y="1033727"/>
                </a:lnTo>
                <a:lnTo>
                  <a:pt x="897834" y="1169690"/>
                </a:lnTo>
                <a:lnTo>
                  <a:pt x="897834" y="1293269"/>
                </a:lnTo>
                <a:lnTo>
                  <a:pt x="897834" y="1332147"/>
                </a:lnTo>
                <a:cubicBezTo>
                  <a:pt x="897834" y="1400198"/>
                  <a:pt x="861530" y="1463079"/>
                  <a:pt x="802597" y="1497104"/>
                </a:cubicBezTo>
                <a:lnTo>
                  <a:pt x="544155" y="1646316"/>
                </a:lnTo>
                <a:cubicBezTo>
                  <a:pt x="485222" y="1680340"/>
                  <a:pt x="412613" y="1680340"/>
                  <a:pt x="353679" y="1646316"/>
                </a:cubicBezTo>
                <a:lnTo>
                  <a:pt x="95238" y="1497104"/>
                </a:lnTo>
                <a:cubicBezTo>
                  <a:pt x="36304" y="1463079"/>
                  <a:pt x="0" y="1400198"/>
                  <a:pt x="0" y="1332147"/>
                </a:cubicBezTo>
                <a:close/>
              </a:path>
            </a:pathLst>
          </a:custGeom>
          <a:solidFill>
            <a:srgbClr val="F79646"/>
          </a:solidFill>
          <a:ln w="38100" cap="flat">
            <a:solidFill>
              <a:srgbClr val="ED7D31"/>
            </a:solidFill>
            <a:prstDash val="solid"/>
            <a:miter/>
          </a:ln>
          <a:effectLst>
            <a:outerShdw blurRad="571500" dist="381000" dir="5400000" sx="85000" sy="85000" algn="t" rotWithShape="0">
              <a:srgbClr val="7F92FC">
                <a:alpha val="24000"/>
              </a:srgbClr>
            </a:outerShdw>
          </a:effectLst>
        </p:spPr>
        <p:txBody>
          <a:bodyPr vert="vert270" wrap="square" lIns="0" tIns="0" rIns="0" bIns="0" rtlCol="0" anchor="ctr">
            <a:noAutofit/>
          </a:bodyPr>
          <a:lstStyle/>
          <a:p>
            <a:pPr algn="ctr"/>
            <a:r>
              <a:rPr lang="pl-PL" sz="1100" b="1">
                <a:solidFill>
                  <a:schemeClr val="bg1"/>
                </a:solidFill>
                <a:latin typeface="Century Gothic" panose="020B0502020202020204" pitchFamily="34" charset="0"/>
              </a:rPr>
              <a:t>Aplikacja dla </a:t>
            </a:r>
            <a:r>
              <a:rPr lang="pl-PL" sz="1100" b="1" err="1">
                <a:solidFill>
                  <a:schemeClr val="bg1"/>
                </a:solidFill>
                <a:latin typeface="Century Gothic" panose="020B0502020202020204" pitchFamily="34" charset="0"/>
              </a:rPr>
              <a:t>Approverów</a:t>
            </a:r>
            <a:endParaRPr lang="pl-PL" sz="1100" b="1">
              <a:solidFill>
                <a:schemeClr val="bg1"/>
              </a:solidFill>
              <a:latin typeface="Century Gothic" panose="020B0502020202020204" pitchFamily="34" charset="0"/>
            </a:endParaRPr>
          </a:p>
        </p:txBody>
      </p:sp>
      <p:sp>
        <p:nvSpPr>
          <p:cNvPr id="140" name="Freeform: Shape 66">
            <a:extLst>
              <a:ext uri="{FF2B5EF4-FFF2-40B4-BE49-F238E27FC236}">
                <a16:creationId xmlns:a16="http://schemas.microsoft.com/office/drawing/2014/main" id="{719017C9-B4B8-1A8E-452D-43BD20B80F41}"/>
              </a:ext>
            </a:extLst>
          </p:cNvPr>
          <p:cNvSpPr/>
          <p:nvPr/>
        </p:nvSpPr>
        <p:spPr>
          <a:xfrm rot="5400000">
            <a:off x="4035459" y="3012533"/>
            <a:ext cx="563991" cy="2360008"/>
          </a:xfrm>
          <a:custGeom>
            <a:avLst/>
            <a:gdLst>
              <a:gd name="connsiteX0" fmla="*/ 0 w 897834"/>
              <a:gd name="connsiteY0" fmla="*/ 1332147 h 1671834"/>
              <a:gd name="connsiteX1" fmla="*/ 0 w 897834"/>
              <a:gd name="connsiteY1" fmla="*/ 1293269 h 1671834"/>
              <a:gd name="connsiteX2" fmla="*/ 0 w 897834"/>
              <a:gd name="connsiteY2" fmla="*/ 1169690 h 1671834"/>
              <a:gd name="connsiteX3" fmla="*/ 0 w 897834"/>
              <a:gd name="connsiteY3" fmla="*/ 1033727 h 1671834"/>
              <a:gd name="connsiteX4" fmla="*/ 0 w 897834"/>
              <a:gd name="connsiteY4" fmla="*/ 1007233 h 1671834"/>
              <a:gd name="connsiteX5" fmla="*/ 0 w 897834"/>
              <a:gd name="connsiteY5" fmla="*/ 994849 h 1671834"/>
              <a:gd name="connsiteX6" fmla="*/ 0 w 897834"/>
              <a:gd name="connsiteY6" fmla="*/ 963020 h 1671834"/>
              <a:gd name="connsiteX7" fmla="*/ 0 w 897834"/>
              <a:gd name="connsiteY7" fmla="*/ 871270 h 1671834"/>
              <a:gd name="connsiteX8" fmla="*/ 0 w 897834"/>
              <a:gd name="connsiteY8" fmla="*/ 739915 h 1671834"/>
              <a:gd name="connsiteX9" fmla="*/ 0 w 897834"/>
              <a:gd name="connsiteY9" fmla="*/ 708813 h 1671834"/>
              <a:gd name="connsiteX10" fmla="*/ 0 w 897834"/>
              <a:gd name="connsiteY10" fmla="*/ 664600 h 1671834"/>
              <a:gd name="connsiteX11" fmla="*/ 0 w 897834"/>
              <a:gd name="connsiteY11" fmla="*/ 651691 h 1671834"/>
              <a:gd name="connsiteX12" fmla="*/ 0 w 897834"/>
              <a:gd name="connsiteY12" fmla="*/ 638106 h 1671834"/>
              <a:gd name="connsiteX13" fmla="*/ 0 w 897834"/>
              <a:gd name="connsiteY13" fmla="*/ 441495 h 1671834"/>
              <a:gd name="connsiteX14" fmla="*/ 0 w 897834"/>
              <a:gd name="connsiteY14" fmla="*/ 353271 h 1671834"/>
              <a:gd name="connsiteX15" fmla="*/ 0 w 897834"/>
              <a:gd name="connsiteY15" fmla="*/ 339686 h 1671834"/>
              <a:gd name="connsiteX16" fmla="*/ 95238 w 897834"/>
              <a:gd name="connsiteY16" fmla="*/ 174729 h 1671834"/>
              <a:gd name="connsiteX17" fmla="*/ 353679 w 897834"/>
              <a:gd name="connsiteY17" fmla="*/ 25518 h 1671834"/>
              <a:gd name="connsiteX18" fmla="*/ 544155 w 897834"/>
              <a:gd name="connsiteY18" fmla="*/ 25518 h 1671834"/>
              <a:gd name="connsiteX19" fmla="*/ 802597 w 897834"/>
              <a:gd name="connsiteY19" fmla="*/ 174729 h 1671834"/>
              <a:gd name="connsiteX20" fmla="*/ 897834 w 897834"/>
              <a:gd name="connsiteY20" fmla="*/ 339686 h 1671834"/>
              <a:gd name="connsiteX21" fmla="*/ 897834 w 897834"/>
              <a:gd name="connsiteY21" fmla="*/ 353271 h 1671834"/>
              <a:gd name="connsiteX22" fmla="*/ 897834 w 897834"/>
              <a:gd name="connsiteY22" fmla="*/ 441495 h 1671834"/>
              <a:gd name="connsiteX23" fmla="*/ 897834 w 897834"/>
              <a:gd name="connsiteY23" fmla="*/ 638106 h 1671834"/>
              <a:gd name="connsiteX24" fmla="*/ 897834 w 897834"/>
              <a:gd name="connsiteY24" fmla="*/ 651691 h 1671834"/>
              <a:gd name="connsiteX25" fmla="*/ 897834 w 897834"/>
              <a:gd name="connsiteY25" fmla="*/ 664600 h 1671834"/>
              <a:gd name="connsiteX26" fmla="*/ 897834 w 897834"/>
              <a:gd name="connsiteY26" fmla="*/ 708813 h 1671834"/>
              <a:gd name="connsiteX27" fmla="*/ 897834 w 897834"/>
              <a:gd name="connsiteY27" fmla="*/ 739915 h 1671834"/>
              <a:gd name="connsiteX28" fmla="*/ 897834 w 897834"/>
              <a:gd name="connsiteY28" fmla="*/ 871270 h 1671834"/>
              <a:gd name="connsiteX29" fmla="*/ 897834 w 897834"/>
              <a:gd name="connsiteY29" fmla="*/ 963020 h 1671834"/>
              <a:gd name="connsiteX30" fmla="*/ 897834 w 897834"/>
              <a:gd name="connsiteY30" fmla="*/ 994849 h 1671834"/>
              <a:gd name="connsiteX31" fmla="*/ 897834 w 897834"/>
              <a:gd name="connsiteY31" fmla="*/ 1007233 h 1671834"/>
              <a:gd name="connsiteX32" fmla="*/ 897834 w 897834"/>
              <a:gd name="connsiteY32" fmla="*/ 1033727 h 1671834"/>
              <a:gd name="connsiteX33" fmla="*/ 897834 w 897834"/>
              <a:gd name="connsiteY33" fmla="*/ 1169690 h 1671834"/>
              <a:gd name="connsiteX34" fmla="*/ 897834 w 897834"/>
              <a:gd name="connsiteY34" fmla="*/ 1293269 h 1671834"/>
              <a:gd name="connsiteX35" fmla="*/ 897834 w 897834"/>
              <a:gd name="connsiteY35" fmla="*/ 1332147 h 1671834"/>
              <a:gd name="connsiteX36" fmla="*/ 802597 w 897834"/>
              <a:gd name="connsiteY36" fmla="*/ 1497104 h 1671834"/>
              <a:gd name="connsiteX37" fmla="*/ 544155 w 897834"/>
              <a:gd name="connsiteY37" fmla="*/ 1646316 h 1671834"/>
              <a:gd name="connsiteX38" fmla="*/ 353679 w 897834"/>
              <a:gd name="connsiteY38" fmla="*/ 1646316 h 1671834"/>
              <a:gd name="connsiteX39" fmla="*/ 95238 w 897834"/>
              <a:gd name="connsiteY39" fmla="*/ 1497104 h 1671834"/>
              <a:gd name="connsiteX40" fmla="*/ 0 w 897834"/>
              <a:gd name="connsiteY40" fmla="*/ 1332147 h 167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7834" h="1671834">
                <a:moveTo>
                  <a:pt x="0" y="1332147"/>
                </a:moveTo>
                <a:lnTo>
                  <a:pt x="0" y="1293269"/>
                </a:lnTo>
                <a:lnTo>
                  <a:pt x="0" y="1169690"/>
                </a:lnTo>
                <a:lnTo>
                  <a:pt x="0" y="1033727"/>
                </a:lnTo>
                <a:lnTo>
                  <a:pt x="0" y="1007233"/>
                </a:lnTo>
                <a:lnTo>
                  <a:pt x="0" y="994849"/>
                </a:lnTo>
                <a:lnTo>
                  <a:pt x="0" y="963020"/>
                </a:lnTo>
                <a:lnTo>
                  <a:pt x="0" y="871270"/>
                </a:lnTo>
                <a:lnTo>
                  <a:pt x="0" y="739915"/>
                </a:lnTo>
                <a:lnTo>
                  <a:pt x="0" y="708813"/>
                </a:lnTo>
                <a:lnTo>
                  <a:pt x="0" y="664600"/>
                </a:lnTo>
                <a:lnTo>
                  <a:pt x="0" y="651691"/>
                </a:lnTo>
                <a:lnTo>
                  <a:pt x="0" y="638106"/>
                </a:lnTo>
                <a:lnTo>
                  <a:pt x="0" y="441495"/>
                </a:lnTo>
                <a:lnTo>
                  <a:pt x="0" y="353271"/>
                </a:lnTo>
                <a:lnTo>
                  <a:pt x="0" y="339686"/>
                </a:lnTo>
                <a:cubicBezTo>
                  <a:pt x="0" y="271635"/>
                  <a:pt x="36304" y="208754"/>
                  <a:pt x="95238" y="174729"/>
                </a:cubicBezTo>
                <a:lnTo>
                  <a:pt x="353679" y="25518"/>
                </a:lnTo>
                <a:cubicBezTo>
                  <a:pt x="412613" y="-8507"/>
                  <a:pt x="485222" y="-8507"/>
                  <a:pt x="544155" y="25518"/>
                </a:cubicBezTo>
                <a:lnTo>
                  <a:pt x="802597" y="174729"/>
                </a:lnTo>
                <a:cubicBezTo>
                  <a:pt x="861530" y="208754"/>
                  <a:pt x="897834" y="271635"/>
                  <a:pt x="897834" y="339686"/>
                </a:cubicBezTo>
                <a:lnTo>
                  <a:pt x="897834" y="353271"/>
                </a:lnTo>
                <a:lnTo>
                  <a:pt x="897834" y="441495"/>
                </a:lnTo>
                <a:lnTo>
                  <a:pt x="897834" y="638106"/>
                </a:lnTo>
                <a:lnTo>
                  <a:pt x="897834" y="651691"/>
                </a:lnTo>
                <a:lnTo>
                  <a:pt x="897834" y="664600"/>
                </a:lnTo>
                <a:lnTo>
                  <a:pt x="897834" y="708813"/>
                </a:lnTo>
                <a:lnTo>
                  <a:pt x="897834" y="739915"/>
                </a:lnTo>
                <a:lnTo>
                  <a:pt x="897834" y="871270"/>
                </a:lnTo>
                <a:lnTo>
                  <a:pt x="897834" y="963020"/>
                </a:lnTo>
                <a:lnTo>
                  <a:pt x="897834" y="994849"/>
                </a:lnTo>
                <a:lnTo>
                  <a:pt x="897834" y="1007233"/>
                </a:lnTo>
                <a:lnTo>
                  <a:pt x="897834" y="1033727"/>
                </a:lnTo>
                <a:lnTo>
                  <a:pt x="897834" y="1169690"/>
                </a:lnTo>
                <a:lnTo>
                  <a:pt x="897834" y="1293269"/>
                </a:lnTo>
                <a:lnTo>
                  <a:pt x="897834" y="1332147"/>
                </a:lnTo>
                <a:cubicBezTo>
                  <a:pt x="897834" y="1400198"/>
                  <a:pt x="861530" y="1463079"/>
                  <a:pt x="802597" y="1497104"/>
                </a:cubicBezTo>
                <a:lnTo>
                  <a:pt x="544155" y="1646316"/>
                </a:lnTo>
                <a:cubicBezTo>
                  <a:pt x="485222" y="1680340"/>
                  <a:pt x="412613" y="1680340"/>
                  <a:pt x="353679" y="1646316"/>
                </a:cubicBezTo>
                <a:lnTo>
                  <a:pt x="95238" y="1497104"/>
                </a:lnTo>
                <a:cubicBezTo>
                  <a:pt x="36304" y="1463079"/>
                  <a:pt x="0" y="1400198"/>
                  <a:pt x="0" y="1332147"/>
                </a:cubicBezTo>
                <a:close/>
              </a:path>
            </a:pathLst>
          </a:custGeom>
          <a:solidFill>
            <a:srgbClr val="90C665"/>
          </a:solidFill>
          <a:ln w="38100" cap="flat">
            <a:gradFill flip="none" rotWithShape="1">
              <a:gsLst>
                <a:gs pos="0">
                  <a:srgbClr val="5D9845"/>
                </a:gs>
                <a:gs pos="100000">
                  <a:schemeClr val="accent6">
                    <a:lumMod val="20000"/>
                    <a:lumOff val="80000"/>
                  </a:schemeClr>
                </a:gs>
              </a:gsLst>
              <a:lin ang="16200000" scaled="0"/>
              <a:tileRect/>
            </a:gradFill>
            <a:prstDash val="solid"/>
            <a:miter/>
          </a:ln>
          <a:effectLst>
            <a:outerShdw blurRad="571500" dist="381000" dir="5400000" sx="85000" sy="85000" algn="t" rotWithShape="0">
              <a:srgbClr val="7F92FC">
                <a:alpha val="24000"/>
              </a:srgbClr>
            </a:outerShdw>
          </a:effectLst>
        </p:spPr>
        <p:txBody>
          <a:bodyPr vert="vert270" wrap="square" lIns="0" tIns="0" rIns="0" bIns="0" rtlCol="0" anchor="ctr">
            <a:noAutofit/>
          </a:bodyPr>
          <a:lstStyle/>
          <a:p>
            <a:pPr algn="ctr"/>
            <a:r>
              <a:rPr lang="pl-PL" sz="1050" b="1">
                <a:solidFill>
                  <a:schemeClr val="accent6">
                    <a:lumMod val="50000"/>
                  </a:schemeClr>
                </a:solidFill>
                <a:latin typeface="Century Gothic" panose="020B0502020202020204" pitchFamily="34" charset="0"/>
              </a:rPr>
              <a:t>„Silnik obliczeń” oraz </a:t>
            </a:r>
            <a:br>
              <a:rPr lang="pl-PL" sz="1050" b="1">
                <a:solidFill>
                  <a:schemeClr val="accent6">
                    <a:lumMod val="50000"/>
                  </a:schemeClr>
                </a:solidFill>
                <a:latin typeface="Century Gothic" panose="020B0502020202020204" pitchFamily="34" charset="0"/>
              </a:rPr>
            </a:br>
            <a:r>
              <a:rPr lang="pl-PL" sz="1050" b="1">
                <a:solidFill>
                  <a:schemeClr val="accent6">
                    <a:lumMod val="50000"/>
                  </a:schemeClr>
                </a:solidFill>
                <a:latin typeface="Century Gothic" panose="020B0502020202020204" pitchFamily="34" charset="0"/>
              </a:rPr>
              <a:t>środowisko dla kontrolera ESG</a:t>
            </a:r>
          </a:p>
        </p:txBody>
      </p:sp>
      <p:sp>
        <p:nvSpPr>
          <p:cNvPr id="141" name="Freeform: Shape 66">
            <a:extLst>
              <a:ext uri="{FF2B5EF4-FFF2-40B4-BE49-F238E27FC236}">
                <a16:creationId xmlns:a16="http://schemas.microsoft.com/office/drawing/2014/main" id="{177B45CE-3FA8-D912-A4AD-801FCE091F86}"/>
              </a:ext>
            </a:extLst>
          </p:cNvPr>
          <p:cNvSpPr/>
          <p:nvPr/>
        </p:nvSpPr>
        <p:spPr>
          <a:xfrm rot="5400000">
            <a:off x="8595539" y="3158290"/>
            <a:ext cx="494586" cy="2068495"/>
          </a:xfrm>
          <a:custGeom>
            <a:avLst/>
            <a:gdLst>
              <a:gd name="connsiteX0" fmla="*/ 0 w 897834"/>
              <a:gd name="connsiteY0" fmla="*/ 1332147 h 1671834"/>
              <a:gd name="connsiteX1" fmla="*/ 0 w 897834"/>
              <a:gd name="connsiteY1" fmla="*/ 1293269 h 1671834"/>
              <a:gd name="connsiteX2" fmla="*/ 0 w 897834"/>
              <a:gd name="connsiteY2" fmla="*/ 1169690 h 1671834"/>
              <a:gd name="connsiteX3" fmla="*/ 0 w 897834"/>
              <a:gd name="connsiteY3" fmla="*/ 1033727 h 1671834"/>
              <a:gd name="connsiteX4" fmla="*/ 0 w 897834"/>
              <a:gd name="connsiteY4" fmla="*/ 1007233 h 1671834"/>
              <a:gd name="connsiteX5" fmla="*/ 0 w 897834"/>
              <a:gd name="connsiteY5" fmla="*/ 994849 h 1671834"/>
              <a:gd name="connsiteX6" fmla="*/ 0 w 897834"/>
              <a:gd name="connsiteY6" fmla="*/ 963020 h 1671834"/>
              <a:gd name="connsiteX7" fmla="*/ 0 w 897834"/>
              <a:gd name="connsiteY7" fmla="*/ 871270 h 1671834"/>
              <a:gd name="connsiteX8" fmla="*/ 0 w 897834"/>
              <a:gd name="connsiteY8" fmla="*/ 739915 h 1671834"/>
              <a:gd name="connsiteX9" fmla="*/ 0 w 897834"/>
              <a:gd name="connsiteY9" fmla="*/ 708813 h 1671834"/>
              <a:gd name="connsiteX10" fmla="*/ 0 w 897834"/>
              <a:gd name="connsiteY10" fmla="*/ 664600 h 1671834"/>
              <a:gd name="connsiteX11" fmla="*/ 0 w 897834"/>
              <a:gd name="connsiteY11" fmla="*/ 651691 h 1671834"/>
              <a:gd name="connsiteX12" fmla="*/ 0 w 897834"/>
              <a:gd name="connsiteY12" fmla="*/ 638106 h 1671834"/>
              <a:gd name="connsiteX13" fmla="*/ 0 w 897834"/>
              <a:gd name="connsiteY13" fmla="*/ 441495 h 1671834"/>
              <a:gd name="connsiteX14" fmla="*/ 0 w 897834"/>
              <a:gd name="connsiteY14" fmla="*/ 353271 h 1671834"/>
              <a:gd name="connsiteX15" fmla="*/ 0 w 897834"/>
              <a:gd name="connsiteY15" fmla="*/ 339686 h 1671834"/>
              <a:gd name="connsiteX16" fmla="*/ 95238 w 897834"/>
              <a:gd name="connsiteY16" fmla="*/ 174729 h 1671834"/>
              <a:gd name="connsiteX17" fmla="*/ 353679 w 897834"/>
              <a:gd name="connsiteY17" fmla="*/ 25518 h 1671834"/>
              <a:gd name="connsiteX18" fmla="*/ 544155 w 897834"/>
              <a:gd name="connsiteY18" fmla="*/ 25518 h 1671834"/>
              <a:gd name="connsiteX19" fmla="*/ 802597 w 897834"/>
              <a:gd name="connsiteY19" fmla="*/ 174729 h 1671834"/>
              <a:gd name="connsiteX20" fmla="*/ 897834 w 897834"/>
              <a:gd name="connsiteY20" fmla="*/ 339686 h 1671834"/>
              <a:gd name="connsiteX21" fmla="*/ 897834 w 897834"/>
              <a:gd name="connsiteY21" fmla="*/ 353271 h 1671834"/>
              <a:gd name="connsiteX22" fmla="*/ 897834 w 897834"/>
              <a:gd name="connsiteY22" fmla="*/ 441495 h 1671834"/>
              <a:gd name="connsiteX23" fmla="*/ 897834 w 897834"/>
              <a:gd name="connsiteY23" fmla="*/ 638106 h 1671834"/>
              <a:gd name="connsiteX24" fmla="*/ 897834 w 897834"/>
              <a:gd name="connsiteY24" fmla="*/ 651691 h 1671834"/>
              <a:gd name="connsiteX25" fmla="*/ 897834 w 897834"/>
              <a:gd name="connsiteY25" fmla="*/ 664600 h 1671834"/>
              <a:gd name="connsiteX26" fmla="*/ 897834 w 897834"/>
              <a:gd name="connsiteY26" fmla="*/ 708813 h 1671834"/>
              <a:gd name="connsiteX27" fmla="*/ 897834 w 897834"/>
              <a:gd name="connsiteY27" fmla="*/ 739915 h 1671834"/>
              <a:gd name="connsiteX28" fmla="*/ 897834 w 897834"/>
              <a:gd name="connsiteY28" fmla="*/ 871270 h 1671834"/>
              <a:gd name="connsiteX29" fmla="*/ 897834 w 897834"/>
              <a:gd name="connsiteY29" fmla="*/ 963020 h 1671834"/>
              <a:gd name="connsiteX30" fmla="*/ 897834 w 897834"/>
              <a:gd name="connsiteY30" fmla="*/ 994849 h 1671834"/>
              <a:gd name="connsiteX31" fmla="*/ 897834 w 897834"/>
              <a:gd name="connsiteY31" fmla="*/ 1007233 h 1671834"/>
              <a:gd name="connsiteX32" fmla="*/ 897834 w 897834"/>
              <a:gd name="connsiteY32" fmla="*/ 1033727 h 1671834"/>
              <a:gd name="connsiteX33" fmla="*/ 897834 w 897834"/>
              <a:gd name="connsiteY33" fmla="*/ 1169690 h 1671834"/>
              <a:gd name="connsiteX34" fmla="*/ 897834 w 897834"/>
              <a:gd name="connsiteY34" fmla="*/ 1293269 h 1671834"/>
              <a:gd name="connsiteX35" fmla="*/ 897834 w 897834"/>
              <a:gd name="connsiteY35" fmla="*/ 1332147 h 1671834"/>
              <a:gd name="connsiteX36" fmla="*/ 802597 w 897834"/>
              <a:gd name="connsiteY36" fmla="*/ 1497104 h 1671834"/>
              <a:gd name="connsiteX37" fmla="*/ 544155 w 897834"/>
              <a:gd name="connsiteY37" fmla="*/ 1646316 h 1671834"/>
              <a:gd name="connsiteX38" fmla="*/ 353679 w 897834"/>
              <a:gd name="connsiteY38" fmla="*/ 1646316 h 1671834"/>
              <a:gd name="connsiteX39" fmla="*/ 95238 w 897834"/>
              <a:gd name="connsiteY39" fmla="*/ 1497104 h 1671834"/>
              <a:gd name="connsiteX40" fmla="*/ 0 w 897834"/>
              <a:gd name="connsiteY40" fmla="*/ 1332147 h 167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7834" h="1671834">
                <a:moveTo>
                  <a:pt x="0" y="1332147"/>
                </a:moveTo>
                <a:lnTo>
                  <a:pt x="0" y="1293269"/>
                </a:lnTo>
                <a:lnTo>
                  <a:pt x="0" y="1169690"/>
                </a:lnTo>
                <a:lnTo>
                  <a:pt x="0" y="1033727"/>
                </a:lnTo>
                <a:lnTo>
                  <a:pt x="0" y="1007233"/>
                </a:lnTo>
                <a:lnTo>
                  <a:pt x="0" y="994849"/>
                </a:lnTo>
                <a:lnTo>
                  <a:pt x="0" y="963020"/>
                </a:lnTo>
                <a:lnTo>
                  <a:pt x="0" y="871270"/>
                </a:lnTo>
                <a:lnTo>
                  <a:pt x="0" y="739915"/>
                </a:lnTo>
                <a:lnTo>
                  <a:pt x="0" y="708813"/>
                </a:lnTo>
                <a:lnTo>
                  <a:pt x="0" y="664600"/>
                </a:lnTo>
                <a:lnTo>
                  <a:pt x="0" y="651691"/>
                </a:lnTo>
                <a:lnTo>
                  <a:pt x="0" y="638106"/>
                </a:lnTo>
                <a:lnTo>
                  <a:pt x="0" y="441495"/>
                </a:lnTo>
                <a:lnTo>
                  <a:pt x="0" y="353271"/>
                </a:lnTo>
                <a:lnTo>
                  <a:pt x="0" y="339686"/>
                </a:lnTo>
                <a:cubicBezTo>
                  <a:pt x="0" y="271635"/>
                  <a:pt x="36304" y="208754"/>
                  <a:pt x="95238" y="174729"/>
                </a:cubicBezTo>
                <a:lnTo>
                  <a:pt x="353679" y="25518"/>
                </a:lnTo>
                <a:cubicBezTo>
                  <a:pt x="412613" y="-8507"/>
                  <a:pt x="485222" y="-8507"/>
                  <a:pt x="544155" y="25518"/>
                </a:cubicBezTo>
                <a:lnTo>
                  <a:pt x="802597" y="174729"/>
                </a:lnTo>
                <a:cubicBezTo>
                  <a:pt x="861530" y="208754"/>
                  <a:pt x="897834" y="271635"/>
                  <a:pt x="897834" y="339686"/>
                </a:cubicBezTo>
                <a:lnTo>
                  <a:pt x="897834" y="353271"/>
                </a:lnTo>
                <a:lnTo>
                  <a:pt x="897834" y="441495"/>
                </a:lnTo>
                <a:lnTo>
                  <a:pt x="897834" y="638106"/>
                </a:lnTo>
                <a:lnTo>
                  <a:pt x="897834" y="651691"/>
                </a:lnTo>
                <a:lnTo>
                  <a:pt x="897834" y="664600"/>
                </a:lnTo>
                <a:lnTo>
                  <a:pt x="897834" y="708813"/>
                </a:lnTo>
                <a:lnTo>
                  <a:pt x="897834" y="739915"/>
                </a:lnTo>
                <a:lnTo>
                  <a:pt x="897834" y="871270"/>
                </a:lnTo>
                <a:lnTo>
                  <a:pt x="897834" y="963020"/>
                </a:lnTo>
                <a:lnTo>
                  <a:pt x="897834" y="994849"/>
                </a:lnTo>
                <a:lnTo>
                  <a:pt x="897834" y="1007233"/>
                </a:lnTo>
                <a:lnTo>
                  <a:pt x="897834" y="1033727"/>
                </a:lnTo>
                <a:lnTo>
                  <a:pt x="897834" y="1169690"/>
                </a:lnTo>
                <a:lnTo>
                  <a:pt x="897834" y="1293269"/>
                </a:lnTo>
                <a:lnTo>
                  <a:pt x="897834" y="1332147"/>
                </a:lnTo>
                <a:cubicBezTo>
                  <a:pt x="897834" y="1400198"/>
                  <a:pt x="861530" y="1463079"/>
                  <a:pt x="802597" y="1497104"/>
                </a:cubicBezTo>
                <a:lnTo>
                  <a:pt x="544155" y="1646316"/>
                </a:lnTo>
                <a:cubicBezTo>
                  <a:pt x="485222" y="1680340"/>
                  <a:pt x="412613" y="1680340"/>
                  <a:pt x="353679" y="1646316"/>
                </a:cubicBezTo>
                <a:lnTo>
                  <a:pt x="95238" y="1497104"/>
                </a:lnTo>
                <a:cubicBezTo>
                  <a:pt x="36304" y="1463079"/>
                  <a:pt x="0" y="1400198"/>
                  <a:pt x="0" y="1332147"/>
                </a:cubicBezTo>
                <a:close/>
              </a:path>
            </a:pathLst>
          </a:custGeom>
          <a:solidFill>
            <a:srgbClr val="F75B3B"/>
          </a:solidFill>
          <a:ln w="38100" cap="flat">
            <a:solidFill>
              <a:srgbClr val="F75B3B"/>
            </a:solidFill>
            <a:prstDash val="solid"/>
            <a:miter/>
          </a:ln>
          <a:effectLst>
            <a:outerShdw blurRad="571500" dist="381000" dir="5400000" sx="85000" sy="85000" algn="t" rotWithShape="0">
              <a:srgbClr val="7F92FC">
                <a:alpha val="24000"/>
              </a:srgbClr>
            </a:outerShdw>
          </a:effectLst>
        </p:spPr>
        <p:txBody>
          <a:bodyPr vert="vert270" wrap="square" lIns="0" tIns="0" rIns="0" bIns="0" rtlCol="0" anchor="ctr">
            <a:noAutofit/>
          </a:bodyPr>
          <a:lstStyle/>
          <a:p>
            <a:pPr algn="ctr"/>
            <a:r>
              <a:rPr lang="pl-PL" sz="1100" b="1">
                <a:solidFill>
                  <a:schemeClr val="bg1"/>
                </a:solidFill>
                <a:latin typeface="Century Gothic" panose="020B0502020202020204" pitchFamily="34" charset="0"/>
              </a:rPr>
              <a:t>Dashboard</a:t>
            </a:r>
            <a:endParaRPr lang="pl-PL" sz="900" i="1">
              <a:solidFill>
                <a:schemeClr val="bg1"/>
              </a:solidFill>
              <a:latin typeface="Century Gothic" panose="020B0502020202020204" pitchFamily="34" charset="0"/>
            </a:endParaRPr>
          </a:p>
        </p:txBody>
      </p:sp>
      <p:pic>
        <p:nvPicPr>
          <p:cNvPr id="67" name="Picture 4" descr="Microsoft - European Financial Congress">
            <a:extLst>
              <a:ext uri="{FF2B5EF4-FFF2-40B4-BE49-F238E27FC236}">
                <a16:creationId xmlns:a16="http://schemas.microsoft.com/office/drawing/2014/main" id="{D5612832-2205-9507-5E0A-78C1EFB0B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3584" y="3875632"/>
            <a:ext cx="953492" cy="311375"/>
          </a:xfrm>
          <a:prstGeom prst="rect">
            <a:avLst/>
          </a:prstGeom>
          <a:noFill/>
          <a:extLst>
            <a:ext uri="{909E8E84-426E-40DD-AFC4-6F175D3DCCD1}">
              <a14:hiddenFill xmlns:a14="http://schemas.microsoft.com/office/drawing/2010/main">
                <a:solidFill>
                  <a:srgbClr val="FFFFFF"/>
                </a:solidFill>
              </a14:hiddenFill>
            </a:ext>
          </a:extLst>
        </p:spPr>
      </p:pic>
      <p:pic>
        <p:nvPicPr>
          <p:cNvPr id="68" name="Obraz 67">
            <a:extLst>
              <a:ext uri="{FF2B5EF4-FFF2-40B4-BE49-F238E27FC236}">
                <a16:creationId xmlns:a16="http://schemas.microsoft.com/office/drawing/2014/main" id="{70FF132E-45CB-3308-73D0-7DBE9832F4F9}"/>
              </a:ext>
            </a:extLst>
          </p:cNvPr>
          <p:cNvPicPr>
            <a:picLocks noChangeAspect="1"/>
          </p:cNvPicPr>
          <p:nvPr/>
        </p:nvPicPr>
        <p:blipFill>
          <a:blip r:embed="rId5"/>
          <a:stretch>
            <a:fillRect/>
          </a:stretch>
        </p:blipFill>
        <p:spPr>
          <a:xfrm>
            <a:off x="4455752" y="5325361"/>
            <a:ext cx="749747" cy="682938"/>
          </a:xfrm>
          <a:prstGeom prst="rect">
            <a:avLst/>
          </a:prstGeom>
        </p:spPr>
      </p:pic>
      <p:pic>
        <p:nvPicPr>
          <p:cNvPr id="69" name="Obraz 68">
            <a:extLst>
              <a:ext uri="{FF2B5EF4-FFF2-40B4-BE49-F238E27FC236}">
                <a16:creationId xmlns:a16="http://schemas.microsoft.com/office/drawing/2014/main" id="{F6D064D9-CA0D-EE9D-BA89-656E10BD49B2}"/>
              </a:ext>
            </a:extLst>
          </p:cNvPr>
          <p:cNvPicPr>
            <a:picLocks noChangeAspect="1"/>
          </p:cNvPicPr>
          <p:nvPr/>
        </p:nvPicPr>
        <p:blipFill>
          <a:blip r:embed="rId6"/>
          <a:stretch>
            <a:fillRect/>
          </a:stretch>
        </p:blipFill>
        <p:spPr>
          <a:xfrm>
            <a:off x="1266697" y="5295137"/>
            <a:ext cx="1028294" cy="668391"/>
          </a:xfrm>
          <a:prstGeom prst="rect">
            <a:avLst/>
          </a:prstGeom>
        </p:spPr>
      </p:pic>
      <p:pic>
        <p:nvPicPr>
          <p:cNvPr id="70" name="Obraz 69">
            <a:extLst>
              <a:ext uri="{FF2B5EF4-FFF2-40B4-BE49-F238E27FC236}">
                <a16:creationId xmlns:a16="http://schemas.microsoft.com/office/drawing/2014/main" id="{41D51CE4-64F1-E5E1-5594-0809694E1C18}"/>
              </a:ext>
            </a:extLst>
          </p:cNvPr>
          <p:cNvPicPr>
            <a:picLocks noChangeAspect="1"/>
          </p:cNvPicPr>
          <p:nvPr/>
        </p:nvPicPr>
        <p:blipFill>
          <a:blip r:embed="rId7"/>
          <a:stretch>
            <a:fillRect/>
          </a:stretch>
        </p:blipFill>
        <p:spPr>
          <a:xfrm>
            <a:off x="2922308" y="5296100"/>
            <a:ext cx="810197" cy="605946"/>
          </a:xfrm>
          <a:prstGeom prst="rect">
            <a:avLst/>
          </a:prstGeom>
        </p:spPr>
      </p:pic>
      <p:pic>
        <p:nvPicPr>
          <p:cNvPr id="71" name="Obraz 70">
            <a:extLst>
              <a:ext uri="{FF2B5EF4-FFF2-40B4-BE49-F238E27FC236}">
                <a16:creationId xmlns:a16="http://schemas.microsoft.com/office/drawing/2014/main" id="{CA363DA5-5936-3388-25C8-251207782AFF}"/>
              </a:ext>
            </a:extLst>
          </p:cNvPr>
          <p:cNvPicPr>
            <a:picLocks noChangeAspect="1"/>
          </p:cNvPicPr>
          <p:nvPr/>
        </p:nvPicPr>
        <p:blipFill>
          <a:blip r:embed="rId8"/>
          <a:stretch>
            <a:fillRect/>
          </a:stretch>
        </p:blipFill>
        <p:spPr>
          <a:xfrm>
            <a:off x="5805784" y="5279536"/>
            <a:ext cx="2639391" cy="869626"/>
          </a:xfrm>
          <a:prstGeom prst="rect">
            <a:avLst/>
          </a:prstGeom>
        </p:spPr>
      </p:pic>
      <p:sp>
        <p:nvSpPr>
          <p:cNvPr id="72" name="Owal 71">
            <a:extLst>
              <a:ext uri="{FF2B5EF4-FFF2-40B4-BE49-F238E27FC236}">
                <a16:creationId xmlns:a16="http://schemas.microsoft.com/office/drawing/2014/main" id="{AAF0BEEB-D72B-0CC8-F27B-B388D0C12D7D}"/>
              </a:ext>
            </a:extLst>
          </p:cNvPr>
          <p:cNvSpPr/>
          <p:nvPr/>
        </p:nvSpPr>
        <p:spPr>
          <a:xfrm>
            <a:off x="4322569" y="5208172"/>
            <a:ext cx="988951" cy="988951"/>
          </a:xfrm>
          <a:prstGeom prst="ellipse">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73" name="Owal 72">
            <a:extLst>
              <a:ext uri="{FF2B5EF4-FFF2-40B4-BE49-F238E27FC236}">
                <a16:creationId xmlns:a16="http://schemas.microsoft.com/office/drawing/2014/main" id="{A217A958-44A3-C452-6707-A4E12C1FE59E}"/>
              </a:ext>
            </a:extLst>
          </p:cNvPr>
          <p:cNvSpPr/>
          <p:nvPr/>
        </p:nvSpPr>
        <p:spPr>
          <a:xfrm>
            <a:off x="2834522" y="5205412"/>
            <a:ext cx="988951" cy="988951"/>
          </a:xfrm>
          <a:prstGeom prst="ellipse">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74" name="Owal 73">
            <a:extLst>
              <a:ext uri="{FF2B5EF4-FFF2-40B4-BE49-F238E27FC236}">
                <a16:creationId xmlns:a16="http://schemas.microsoft.com/office/drawing/2014/main" id="{1D86723B-FEC7-0830-E134-28BF71267DCA}"/>
              </a:ext>
            </a:extLst>
          </p:cNvPr>
          <p:cNvSpPr/>
          <p:nvPr/>
        </p:nvSpPr>
        <p:spPr>
          <a:xfrm>
            <a:off x="1303729" y="5153551"/>
            <a:ext cx="988951" cy="988951"/>
          </a:xfrm>
          <a:prstGeom prst="ellipse">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mc:AlternateContent xmlns:mc="http://schemas.openxmlformats.org/markup-compatibility/2006">
        <mc:Choice xmlns:am3d="http://schemas.microsoft.com/office/drawing/2017/model3d" Requires="am3d">
          <p:graphicFrame>
            <p:nvGraphicFramePr>
              <p:cNvPr id="75" name="Model 3D 74" descr="Beating heart">
                <a:extLst>
                  <a:ext uri="{FF2B5EF4-FFF2-40B4-BE49-F238E27FC236}">
                    <a16:creationId xmlns:a16="http://schemas.microsoft.com/office/drawing/2014/main" id="{82BD147C-29AB-AA37-5846-5CC2213BC55A}"/>
                  </a:ext>
                </a:extLst>
              </p:cNvPr>
              <p:cNvGraphicFramePr>
                <a:graphicFrameLocks noChangeAspect="1"/>
              </p:cNvGraphicFramePr>
              <p:nvPr>
                <p:extLst>
                  <p:ext uri="{D42A27DB-BD31-4B8C-83A1-F6EECF244321}">
                    <p14:modId xmlns:p14="http://schemas.microsoft.com/office/powerpoint/2010/main" val="1171938312"/>
                  </p:ext>
                </p:extLst>
              </p:nvPr>
            </p:nvGraphicFramePr>
            <p:xfrm>
              <a:off x="9584530" y="4097450"/>
              <a:ext cx="1920043" cy="2634800"/>
            </p:xfrm>
            <a:graphic>
              <a:graphicData uri="http://schemas.microsoft.com/office/drawing/2017/model3d">
                <am3d:model3d r:embed="rId9">
                  <am3d:spPr>
                    <a:xfrm>
                      <a:off x="0" y="0"/>
                      <a:ext cx="1920043" cy="2634800"/>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713914" ay="-2140693" az="-420366"/>
                    <am3d:postTrans dx="0" dy="0" dz="0"/>
                  </am3d:trans>
                  <am3d:raster rName="Office3DRenderer" rVer="16.0.8326">
                    <am3d:blip r:embed="rId10"/>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2823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5" name="Model 3D 74" descr="Beating heart">
                <a:extLst>
                  <a:ext uri="{FF2B5EF4-FFF2-40B4-BE49-F238E27FC236}">
                    <a16:creationId xmlns:a16="http://schemas.microsoft.com/office/drawing/2014/main" id="{82BD147C-29AB-AA37-5846-5CC2213BC55A}"/>
                  </a:ext>
                </a:extLst>
              </p:cNvPr>
              <p:cNvPicPr>
                <a:picLocks noGrp="1" noRot="1" noChangeAspect="1" noMove="1" noResize="1" noEditPoints="1" noAdjustHandles="1" noChangeArrowheads="1" noChangeShapeType="1" noCrop="1"/>
              </p:cNvPicPr>
              <p:nvPr/>
            </p:nvPicPr>
            <p:blipFill>
              <a:blip r:embed="rId10"/>
              <a:stretch>
                <a:fillRect/>
              </a:stretch>
            </p:blipFill>
            <p:spPr>
              <a:xfrm>
                <a:off x="9584530" y="4097450"/>
                <a:ext cx="1920043" cy="2634800"/>
              </a:xfrm>
              <a:prstGeom prst="rect">
                <a:avLst/>
              </a:prstGeom>
            </p:spPr>
          </p:pic>
        </mc:Fallback>
      </mc:AlternateContent>
      <p:sp>
        <p:nvSpPr>
          <p:cNvPr id="4" name="pole tekstowe 3">
            <a:extLst>
              <a:ext uri="{FF2B5EF4-FFF2-40B4-BE49-F238E27FC236}">
                <a16:creationId xmlns:a16="http://schemas.microsoft.com/office/drawing/2014/main" id="{065AA220-FD9A-3E74-9D5C-9D28C13CBCA4}"/>
              </a:ext>
            </a:extLst>
          </p:cNvPr>
          <p:cNvSpPr txBox="1"/>
          <p:nvPr/>
        </p:nvSpPr>
        <p:spPr>
          <a:xfrm>
            <a:off x="4396621" y="4786668"/>
            <a:ext cx="2589882" cy="369332"/>
          </a:xfrm>
          <a:prstGeom prst="rect">
            <a:avLst/>
          </a:prstGeom>
          <a:noFill/>
        </p:spPr>
        <p:txBody>
          <a:bodyPr wrap="square" rtlCol="0">
            <a:spAutoFit/>
          </a:bodyPr>
          <a:lstStyle/>
          <a:p>
            <a:r>
              <a:rPr lang="pl-PL"/>
              <a:t>Microsoft Power Platform</a:t>
            </a:r>
          </a:p>
        </p:txBody>
      </p:sp>
      <p:sp>
        <p:nvSpPr>
          <p:cNvPr id="77" name="pole tekstowe 76">
            <a:extLst>
              <a:ext uri="{FF2B5EF4-FFF2-40B4-BE49-F238E27FC236}">
                <a16:creationId xmlns:a16="http://schemas.microsoft.com/office/drawing/2014/main" id="{E0CBCAD4-8CF1-5E10-082B-FB2C22F4226F}"/>
              </a:ext>
            </a:extLst>
          </p:cNvPr>
          <p:cNvSpPr txBox="1"/>
          <p:nvPr/>
        </p:nvSpPr>
        <p:spPr>
          <a:xfrm>
            <a:off x="851898" y="1932993"/>
            <a:ext cx="3044241" cy="276999"/>
          </a:xfrm>
          <a:prstGeom prst="rect">
            <a:avLst/>
          </a:prstGeom>
          <a:noFill/>
        </p:spPr>
        <p:txBody>
          <a:bodyPr wrap="square" rtlCol="0">
            <a:spAutoFit/>
          </a:bodyPr>
          <a:lstStyle>
            <a:defPPr>
              <a:defRPr lang="en-US"/>
            </a:defPPr>
            <a:lvl1pPr algn="ctr">
              <a:defRPr sz="1200" b="1">
                <a:solidFill>
                  <a:srgbClr val="FBAB28"/>
                </a:solidFill>
              </a:defRPr>
            </a:lvl1pPr>
          </a:lstStyle>
          <a:p>
            <a:r>
              <a:rPr lang="pl-PL">
                <a:solidFill>
                  <a:schemeClr val="bg1">
                    <a:lumMod val="65000"/>
                  </a:schemeClr>
                </a:solidFill>
              </a:rPr>
              <a:t>I. Pozostanie przy stanie pierwotnym</a:t>
            </a:r>
          </a:p>
        </p:txBody>
      </p:sp>
      <p:sp>
        <p:nvSpPr>
          <p:cNvPr id="78" name="pole tekstowe 77">
            <a:extLst>
              <a:ext uri="{FF2B5EF4-FFF2-40B4-BE49-F238E27FC236}">
                <a16:creationId xmlns:a16="http://schemas.microsoft.com/office/drawing/2014/main" id="{5AAE8A94-1C0D-2112-8C53-F5C0D326A0B4}"/>
              </a:ext>
            </a:extLst>
          </p:cNvPr>
          <p:cNvSpPr txBox="1"/>
          <p:nvPr/>
        </p:nvSpPr>
        <p:spPr>
          <a:xfrm>
            <a:off x="4637468" y="1920835"/>
            <a:ext cx="2495618" cy="276999"/>
          </a:xfrm>
          <a:prstGeom prst="rect">
            <a:avLst/>
          </a:prstGeom>
          <a:noFill/>
        </p:spPr>
        <p:txBody>
          <a:bodyPr wrap="square" rtlCol="0">
            <a:spAutoFit/>
          </a:bodyPr>
          <a:lstStyle>
            <a:defPPr>
              <a:defRPr lang="en-US"/>
            </a:defPPr>
            <a:lvl1pPr algn="ctr">
              <a:defRPr sz="1200" b="1">
                <a:solidFill>
                  <a:schemeClr val="bg1">
                    <a:lumMod val="65000"/>
                  </a:schemeClr>
                </a:solidFill>
              </a:defRPr>
            </a:lvl1pPr>
          </a:lstStyle>
          <a:p>
            <a:r>
              <a:rPr lang="pl-PL"/>
              <a:t>II. Klasyczny projekt</a:t>
            </a:r>
          </a:p>
        </p:txBody>
      </p:sp>
      <p:sp>
        <p:nvSpPr>
          <p:cNvPr id="79" name="pole tekstowe 78">
            <a:extLst>
              <a:ext uri="{FF2B5EF4-FFF2-40B4-BE49-F238E27FC236}">
                <a16:creationId xmlns:a16="http://schemas.microsoft.com/office/drawing/2014/main" id="{74DB63F3-D46D-C2F7-6C3C-7107248E331C}"/>
              </a:ext>
            </a:extLst>
          </p:cNvPr>
          <p:cNvSpPr txBox="1"/>
          <p:nvPr/>
        </p:nvSpPr>
        <p:spPr>
          <a:xfrm>
            <a:off x="8341677" y="1840661"/>
            <a:ext cx="2495618" cy="461665"/>
          </a:xfrm>
          <a:prstGeom prst="rect">
            <a:avLst/>
          </a:prstGeom>
          <a:noFill/>
        </p:spPr>
        <p:txBody>
          <a:bodyPr wrap="square" rtlCol="0">
            <a:spAutoFit/>
          </a:bodyPr>
          <a:lstStyle/>
          <a:p>
            <a:pPr algn="ctr"/>
            <a:r>
              <a:rPr lang="pl-PL" sz="1200" b="1">
                <a:solidFill>
                  <a:srgbClr val="FBAB28"/>
                </a:solidFill>
              </a:rPr>
              <a:t>III. Iteracyjna praca / narzędzia </a:t>
            </a:r>
            <a:br>
              <a:rPr lang="pl-PL" sz="1200" b="1">
                <a:solidFill>
                  <a:srgbClr val="FBAB28"/>
                </a:solidFill>
              </a:rPr>
            </a:br>
            <a:r>
              <a:rPr lang="pl-PL" sz="1200" b="1" i="1" err="1">
                <a:solidFill>
                  <a:srgbClr val="FBAB28"/>
                </a:solidFill>
              </a:rPr>
              <a:t>low</a:t>
            </a:r>
            <a:r>
              <a:rPr lang="pl-PL" sz="1200" b="1" i="1">
                <a:solidFill>
                  <a:srgbClr val="FBAB28"/>
                </a:solidFill>
              </a:rPr>
              <a:t> </a:t>
            </a:r>
            <a:r>
              <a:rPr lang="pl-PL" sz="1200" b="1" i="1" err="1">
                <a:solidFill>
                  <a:srgbClr val="FBAB28"/>
                </a:solidFill>
              </a:rPr>
              <a:t>code</a:t>
            </a:r>
            <a:r>
              <a:rPr lang="pl-PL" sz="1200" b="1" i="1">
                <a:solidFill>
                  <a:srgbClr val="FBAB28"/>
                </a:solidFill>
              </a:rPr>
              <a:t> – </a:t>
            </a:r>
            <a:r>
              <a:rPr lang="pl-PL" sz="1200" b="1" i="1" err="1">
                <a:solidFill>
                  <a:srgbClr val="FBAB28"/>
                </a:solidFill>
              </a:rPr>
              <a:t>citizen</a:t>
            </a:r>
            <a:r>
              <a:rPr lang="pl-PL" sz="1200" b="1" i="1">
                <a:solidFill>
                  <a:srgbClr val="FBAB28"/>
                </a:solidFill>
              </a:rPr>
              <a:t> developer</a:t>
            </a:r>
            <a:endParaRPr lang="pl-PL" sz="1200" b="1">
              <a:solidFill>
                <a:srgbClr val="FBAB28"/>
              </a:solidFill>
            </a:endParaRPr>
          </a:p>
        </p:txBody>
      </p:sp>
    </p:spTree>
    <p:extLst>
      <p:ext uri="{BB962C8B-B14F-4D97-AF65-F5344CB8AC3E}">
        <p14:creationId xmlns:p14="http://schemas.microsoft.com/office/powerpoint/2010/main" val="1331484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7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3"/>
          <a:stretch>
            <a:fillRect/>
          </a:stretch>
        </p:blipFill>
        <p:spPr>
          <a:xfrm>
            <a:off x="9851177" y="116958"/>
            <a:ext cx="17287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35" name="pole tekstowe 34">
            <a:extLst>
              <a:ext uri="{FF2B5EF4-FFF2-40B4-BE49-F238E27FC236}">
                <a16:creationId xmlns:a16="http://schemas.microsoft.com/office/drawing/2014/main" id="{35DC908C-789E-6DA1-B91C-1205204E144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grpSp>
        <p:nvGrpSpPr>
          <p:cNvPr id="92" name="Group 55">
            <a:extLst>
              <a:ext uri="{FF2B5EF4-FFF2-40B4-BE49-F238E27FC236}">
                <a16:creationId xmlns:a16="http://schemas.microsoft.com/office/drawing/2014/main" id="{E843B0DA-2EC1-0C04-0900-0922DC8B9D3A}"/>
              </a:ext>
            </a:extLst>
          </p:cNvPr>
          <p:cNvGrpSpPr/>
          <p:nvPr/>
        </p:nvGrpSpPr>
        <p:grpSpPr>
          <a:xfrm rot="9405059">
            <a:off x="12559109" y="4561081"/>
            <a:ext cx="1890056" cy="1604374"/>
            <a:chOff x="611419" y="4359426"/>
            <a:chExt cx="4439199" cy="3119400"/>
          </a:xfrm>
          <a:solidFill>
            <a:schemeClr val="bg2"/>
          </a:solidFill>
        </p:grpSpPr>
        <p:grpSp>
          <p:nvGrpSpPr>
            <p:cNvPr id="93" name="Group 56">
              <a:extLst>
                <a:ext uri="{FF2B5EF4-FFF2-40B4-BE49-F238E27FC236}">
                  <a16:creationId xmlns:a16="http://schemas.microsoft.com/office/drawing/2014/main" id="{6DE7C5B4-F662-0E8D-A09B-98C9C66355A1}"/>
                </a:ext>
              </a:extLst>
            </p:cNvPr>
            <p:cNvGrpSpPr/>
            <p:nvPr/>
          </p:nvGrpSpPr>
          <p:grpSpPr>
            <a:xfrm rot="11976916">
              <a:off x="707365" y="4359426"/>
              <a:ext cx="4019957" cy="3119400"/>
              <a:chOff x="2438400" y="1005871"/>
              <a:chExt cx="6414912" cy="4977833"/>
            </a:xfrm>
            <a:grpFill/>
          </p:grpSpPr>
          <p:cxnSp>
            <p:nvCxnSpPr>
              <p:cNvPr id="109" name="Straight Connector 66">
                <a:extLst>
                  <a:ext uri="{FF2B5EF4-FFF2-40B4-BE49-F238E27FC236}">
                    <a16:creationId xmlns:a16="http://schemas.microsoft.com/office/drawing/2014/main" id="{4FD72A4F-91B1-7DB2-C892-B906DEE0542A}"/>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67">
                <a:extLst>
                  <a:ext uri="{FF2B5EF4-FFF2-40B4-BE49-F238E27FC236}">
                    <a16:creationId xmlns:a16="http://schemas.microsoft.com/office/drawing/2014/main" id="{5393402B-17E8-288E-3FA3-DB4F21CF9E3C}"/>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68">
                <a:extLst>
                  <a:ext uri="{FF2B5EF4-FFF2-40B4-BE49-F238E27FC236}">
                    <a16:creationId xmlns:a16="http://schemas.microsoft.com/office/drawing/2014/main" id="{2C407A86-4A65-BEAD-3656-74DBD6866540}"/>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69">
                <a:extLst>
                  <a:ext uri="{FF2B5EF4-FFF2-40B4-BE49-F238E27FC236}">
                    <a16:creationId xmlns:a16="http://schemas.microsoft.com/office/drawing/2014/main" id="{259EF603-EDF8-886E-B367-BE532F95FDD1}"/>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70">
                <a:extLst>
                  <a:ext uri="{FF2B5EF4-FFF2-40B4-BE49-F238E27FC236}">
                    <a16:creationId xmlns:a16="http://schemas.microsoft.com/office/drawing/2014/main" id="{FE2AE099-8395-087B-C5BE-86A17D1A0F4C}"/>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71">
                <a:extLst>
                  <a:ext uri="{FF2B5EF4-FFF2-40B4-BE49-F238E27FC236}">
                    <a16:creationId xmlns:a16="http://schemas.microsoft.com/office/drawing/2014/main" id="{52D9EB63-2864-12D2-0F72-BA16D1653076}"/>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72">
                <a:extLst>
                  <a:ext uri="{FF2B5EF4-FFF2-40B4-BE49-F238E27FC236}">
                    <a16:creationId xmlns:a16="http://schemas.microsoft.com/office/drawing/2014/main" id="{F898FB86-9C12-1B25-1031-EF55486FF668}"/>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73">
                <a:extLst>
                  <a:ext uri="{FF2B5EF4-FFF2-40B4-BE49-F238E27FC236}">
                    <a16:creationId xmlns:a16="http://schemas.microsoft.com/office/drawing/2014/main" id="{DD22505F-F8C9-4009-9072-C7B74F5112ED}"/>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74">
                <a:extLst>
                  <a:ext uri="{FF2B5EF4-FFF2-40B4-BE49-F238E27FC236}">
                    <a16:creationId xmlns:a16="http://schemas.microsoft.com/office/drawing/2014/main" id="{55B153C3-5051-F995-1114-9840DB8BD487}"/>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Straight Connector 75">
                <a:extLst>
                  <a:ext uri="{FF2B5EF4-FFF2-40B4-BE49-F238E27FC236}">
                    <a16:creationId xmlns:a16="http://schemas.microsoft.com/office/drawing/2014/main" id="{919475F5-6EE7-8DD8-1B0B-0EBEA7FBFB9A}"/>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76">
                <a:extLst>
                  <a:ext uri="{FF2B5EF4-FFF2-40B4-BE49-F238E27FC236}">
                    <a16:creationId xmlns:a16="http://schemas.microsoft.com/office/drawing/2014/main" id="{0F70A65E-1B67-6005-A393-09745419D3D2}"/>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4" name="Straight Connector 77">
                <a:extLst>
                  <a:ext uri="{FF2B5EF4-FFF2-40B4-BE49-F238E27FC236}">
                    <a16:creationId xmlns:a16="http://schemas.microsoft.com/office/drawing/2014/main" id="{A622C7F9-651B-CD5D-C857-762328244C51}"/>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5" name="Straight Connector 78">
                <a:extLst>
                  <a:ext uri="{FF2B5EF4-FFF2-40B4-BE49-F238E27FC236}">
                    <a16:creationId xmlns:a16="http://schemas.microsoft.com/office/drawing/2014/main" id="{BA24F166-FB40-3C83-3E4A-5D5587FEFACA}"/>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79">
                <a:extLst>
                  <a:ext uri="{FF2B5EF4-FFF2-40B4-BE49-F238E27FC236}">
                    <a16:creationId xmlns:a16="http://schemas.microsoft.com/office/drawing/2014/main" id="{A4DA0DDE-9757-62C3-B623-AEEB50597B14}"/>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80">
                <a:extLst>
                  <a:ext uri="{FF2B5EF4-FFF2-40B4-BE49-F238E27FC236}">
                    <a16:creationId xmlns:a16="http://schemas.microsoft.com/office/drawing/2014/main" id="{FF27D1EE-600E-7BBD-F537-8C557DFCBC3C}"/>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8" name="Straight Connector 81">
                <a:extLst>
                  <a:ext uri="{FF2B5EF4-FFF2-40B4-BE49-F238E27FC236}">
                    <a16:creationId xmlns:a16="http://schemas.microsoft.com/office/drawing/2014/main" id="{8E483CA8-B387-3B35-BBB8-52E10FD4F242}"/>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82">
                <a:extLst>
                  <a:ext uri="{FF2B5EF4-FFF2-40B4-BE49-F238E27FC236}">
                    <a16:creationId xmlns:a16="http://schemas.microsoft.com/office/drawing/2014/main" id="{599F2D6B-1C08-2BB3-AD5F-C871B886E9DA}"/>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4" name="Oval 57">
              <a:extLst>
                <a:ext uri="{FF2B5EF4-FFF2-40B4-BE49-F238E27FC236}">
                  <a16:creationId xmlns:a16="http://schemas.microsoft.com/office/drawing/2014/main" id="{B313B034-583F-6F59-7C5E-23B8FF954833}"/>
                </a:ext>
              </a:extLst>
            </p:cNvPr>
            <p:cNvSpPr/>
            <p:nvPr/>
          </p:nvSpPr>
          <p:spPr>
            <a:xfrm rot="11976916">
              <a:off x="1995373" y="7229135"/>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58">
              <a:extLst>
                <a:ext uri="{FF2B5EF4-FFF2-40B4-BE49-F238E27FC236}">
                  <a16:creationId xmlns:a16="http://schemas.microsoft.com/office/drawing/2014/main" id="{D4F61292-56B7-9024-6B45-9732B0C3C06F}"/>
                </a:ext>
              </a:extLst>
            </p:cNvPr>
            <p:cNvSpPr/>
            <p:nvPr/>
          </p:nvSpPr>
          <p:spPr>
            <a:xfrm rot="11976916">
              <a:off x="2160308" y="6080614"/>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59">
              <a:extLst>
                <a:ext uri="{FF2B5EF4-FFF2-40B4-BE49-F238E27FC236}">
                  <a16:creationId xmlns:a16="http://schemas.microsoft.com/office/drawing/2014/main" id="{7FDA7FE7-ABFA-E03A-AE5A-D7CE2EEDCE7F}"/>
                </a:ext>
              </a:extLst>
            </p:cNvPr>
            <p:cNvSpPr/>
            <p:nvPr/>
          </p:nvSpPr>
          <p:spPr>
            <a:xfrm rot="11976916">
              <a:off x="611419" y="584014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60">
              <a:extLst>
                <a:ext uri="{FF2B5EF4-FFF2-40B4-BE49-F238E27FC236}">
                  <a16:creationId xmlns:a16="http://schemas.microsoft.com/office/drawing/2014/main" id="{C5F5954A-3D6A-A456-15A2-9A30560881AC}"/>
                </a:ext>
              </a:extLst>
            </p:cNvPr>
            <p:cNvSpPr/>
            <p:nvPr/>
          </p:nvSpPr>
          <p:spPr>
            <a:xfrm rot="11976916">
              <a:off x="1776603" y="460107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61">
              <a:extLst>
                <a:ext uri="{FF2B5EF4-FFF2-40B4-BE49-F238E27FC236}">
                  <a16:creationId xmlns:a16="http://schemas.microsoft.com/office/drawing/2014/main" id="{6D078B1A-F566-DC4B-E76D-A40E8400E47F}"/>
                </a:ext>
              </a:extLst>
            </p:cNvPr>
            <p:cNvSpPr/>
            <p:nvPr/>
          </p:nvSpPr>
          <p:spPr>
            <a:xfrm rot="11976916">
              <a:off x="3118274" y="517289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62">
              <a:extLst>
                <a:ext uri="{FF2B5EF4-FFF2-40B4-BE49-F238E27FC236}">
                  <a16:creationId xmlns:a16="http://schemas.microsoft.com/office/drawing/2014/main" id="{92001149-B7C6-02FB-2797-3E032D9B0520}"/>
                </a:ext>
              </a:extLst>
            </p:cNvPr>
            <p:cNvSpPr/>
            <p:nvPr/>
          </p:nvSpPr>
          <p:spPr>
            <a:xfrm rot="11976916">
              <a:off x="3658581" y="5951836"/>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63">
              <a:extLst>
                <a:ext uri="{FF2B5EF4-FFF2-40B4-BE49-F238E27FC236}">
                  <a16:creationId xmlns:a16="http://schemas.microsoft.com/office/drawing/2014/main" id="{1BA69407-BEBC-3FE7-A8D3-3E51E189A0B1}"/>
                </a:ext>
              </a:extLst>
            </p:cNvPr>
            <p:cNvSpPr/>
            <p:nvPr/>
          </p:nvSpPr>
          <p:spPr>
            <a:xfrm rot="11976916">
              <a:off x="4924261" y="50333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64">
              <a:extLst>
                <a:ext uri="{FF2B5EF4-FFF2-40B4-BE49-F238E27FC236}">
                  <a16:creationId xmlns:a16="http://schemas.microsoft.com/office/drawing/2014/main" id="{215B2BD0-A3B2-3903-17D3-960CEAEE72D8}"/>
                </a:ext>
              </a:extLst>
            </p:cNvPr>
            <p:cNvSpPr/>
            <p:nvPr/>
          </p:nvSpPr>
          <p:spPr>
            <a:xfrm rot="11976916">
              <a:off x="4558229" y="62944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65">
              <a:extLst>
                <a:ext uri="{FF2B5EF4-FFF2-40B4-BE49-F238E27FC236}">
                  <a16:creationId xmlns:a16="http://schemas.microsoft.com/office/drawing/2014/main" id="{0631DEBB-B4DC-C9AC-D482-A679646232C6}"/>
                </a:ext>
              </a:extLst>
            </p:cNvPr>
            <p:cNvSpPr/>
            <p:nvPr/>
          </p:nvSpPr>
          <p:spPr>
            <a:xfrm rot="11976916">
              <a:off x="2971179" y="682695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6" name="Prostokąt: zaokrąglone rogi 65">
            <a:extLst>
              <a:ext uri="{FF2B5EF4-FFF2-40B4-BE49-F238E27FC236}">
                <a16:creationId xmlns:a16="http://schemas.microsoft.com/office/drawing/2014/main" id="{4C04F63C-35D0-D98B-706C-8948D9072DDA}"/>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76" name="Grafika 75" descr="Laptop kontur">
            <a:extLst>
              <a:ext uri="{FF2B5EF4-FFF2-40B4-BE49-F238E27FC236}">
                <a16:creationId xmlns:a16="http://schemas.microsoft.com/office/drawing/2014/main" id="{F972DF2D-A82D-F9FC-8A1D-F315440C3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5731" y="1718344"/>
            <a:ext cx="1246336" cy="1246336"/>
          </a:xfrm>
          <a:prstGeom prst="rect">
            <a:avLst/>
          </a:prstGeom>
        </p:spPr>
      </p:pic>
      <p:pic>
        <p:nvPicPr>
          <p:cNvPr id="77" name="Grafika 76" descr="Baza danych kontur">
            <a:extLst>
              <a:ext uri="{FF2B5EF4-FFF2-40B4-BE49-F238E27FC236}">
                <a16:creationId xmlns:a16="http://schemas.microsoft.com/office/drawing/2014/main" id="{01C97267-0345-4705-9450-5AA610EA0D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5642" y="4945268"/>
            <a:ext cx="718190" cy="718190"/>
          </a:xfrm>
          <a:prstGeom prst="rect">
            <a:avLst/>
          </a:prstGeom>
        </p:spPr>
      </p:pic>
      <p:pic>
        <p:nvPicPr>
          <p:cNvPr id="78" name="Grafika 77" descr="Wykres słupkowy z wypełnieniem pełnym">
            <a:extLst>
              <a:ext uri="{FF2B5EF4-FFF2-40B4-BE49-F238E27FC236}">
                <a16:creationId xmlns:a16="http://schemas.microsoft.com/office/drawing/2014/main" id="{3A5B4F98-390E-33DF-6627-6FB658E0B5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41109" y="5067539"/>
            <a:ext cx="1087972" cy="766327"/>
          </a:xfrm>
          <a:prstGeom prst="rect">
            <a:avLst/>
          </a:prstGeom>
        </p:spPr>
      </p:pic>
      <p:pic>
        <p:nvPicPr>
          <p:cNvPr id="79" name="Grafika 78" descr="Koła zębate kontur">
            <a:extLst>
              <a:ext uri="{FF2B5EF4-FFF2-40B4-BE49-F238E27FC236}">
                <a16:creationId xmlns:a16="http://schemas.microsoft.com/office/drawing/2014/main" id="{C2EBDCF6-D7EC-E1AF-862C-7411A4FD30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8892" y="4897224"/>
            <a:ext cx="960298" cy="960298"/>
          </a:xfrm>
          <a:prstGeom prst="rect">
            <a:avLst/>
          </a:prstGeom>
        </p:spPr>
      </p:pic>
      <p:pic>
        <p:nvPicPr>
          <p:cNvPr id="80" name="Grafika 79" descr="Kalkulator kontur">
            <a:extLst>
              <a:ext uri="{FF2B5EF4-FFF2-40B4-BE49-F238E27FC236}">
                <a16:creationId xmlns:a16="http://schemas.microsoft.com/office/drawing/2014/main" id="{98E3B231-BB25-CBEB-6E4C-A6DE7FE27D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53209" y="5303523"/>
            <a:ext cx="553999" cy="553999"/>
          </a:xfrm>
          <a:prstGeom prst="rect">
            <a:avLst/>
          </a:prstGeom>
        </p:spPr>
      </p:pic>
      <p:sp>
        <p:nvSpPr>
          <p:cNvPr id="81" name="pole tekstowe 80">
            <a:extLst>
              <a:ext uri="{FF2B5EF4-FFF2-40B4-BE49-F238E27FC236}">
                <a16:creationId xmlns:a16="http://schemas.microsoft.com/office/drawing/2014/main" id="{84F9E8F4-51D7-63A5-8FFD-8608BB1B19B9}"/>
              </a:ext>
            </a:extLst>
          </p:cNvPr>
          <p:cNvSpPr txBox="1"/>
          <p:nvPr/>
        </p:nvSpPr>
        <p:spPr>
          <a:xfrm>
            <a:off x="2349785" y="2820223"/>
            <a:ext cx="1575537" cy="430887"/>
          </a:xfrm>
          <a:prstGeom prst="rect">
            <a:avLst/>
          </a:prstGeom>
          <a:noFill/>
        </p:spPr>
        <p:txBody>
          <a:bodyPr wrap="square" rtlCol="0">
            <a:spAutoFit/>
          </a:bodyPr>
          <a:lstStyle/>
          <a:p>
            <a:pPr algn="ctr"/>
            <a:r>
              <a:rPr lang="pl-PL" sz="1100"/>
              <a:t>Aplikacja do wprowadzania danych</a:t>
            </a:r>
          </a:p>
        </p:txBody>
      </p:sp>
      <p:pic>
        <p:nvPicPr>
          <p:cNvPr id="82" name="Grafika 81" descr="Baza danych kontur">
            <a:extLst>
              <a:ext uri="{FF2B5EF4-FFF2-40B4-BE49-F238E27FC236}">
                <a16:creationId xmlns:a16="http://schemas.microsoft.com/office/drawing/2014/main" id="{7F9D7ECF-E4AC-9ACA-2B14-11DB4E352E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44657" y="5072119"/>
            <a:ext cx="718190" cy="718190"/>
          </a:xfrm>
          <a:prstGeom prst="rect">
            <a:avLst/>
          </a:prstGeom>
        </p:spPr>
      </p:pic>
      <p:pic>
        <p:nvPicPr>
          <p:cNvPr id="83" name="Grafika 82" descr="Baza danych kontur">
            <a:extLst>
              <a:ext uri="{FF2B5EF4-FFF2-40B4-BE49-F238E27FC236}">
                <a16:creationId xmlns:a16="http://schemas.microsoft.com/office/drawing/2014/main" id="{68A3B68F-D8CB-0EC4-A879-63EA4F56F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5085" y="5181096"/>
            <a:ext cx="718190" cy="718190"/>
          </a:xfrm>
          <a:prstGeom prst="rect">
            <a:avLst/>
          </a:prstGeom>
        </p:spPr>
      </p:pic>
      <p:sp>
        <p:nvSpPr>
          <p:cNvPr id="84" name="pole tekstowe 83">
            <a:extLst>
              <a:ext uri="{FF2B5EF4-FFF2-40B4-BE49-F238E27FC236}">
                <a16:creationId xmlns:a16="http://schemas.microsoft.com/office/drawing/2014/main" id="{6AD27FB1-6F07-D54C-2F39-FB02E22FD0AD}"/>
              </a:ext>
            </a:extLst>
          </p:cNvPr>
          <p:cNvSpPr txBox="1"/>
          <p:nvPr/>
        </p:nvSpPr>
        <p:spPr>
          <a:xfrm>
            <a:off x="1101378" y="5967278"/>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85" name="pole tekstowe 84">
            <a:extLst>
              <a:ext uri="{FF2B5EF4-FFF2-40B4-BE49-F238E27FC236}">
                <a16:creationId xmlns:a16="http://schemas.microsoft.com/office/drawing/2014/main" id="{57FC3CB5-3F60-526F-BBED-3381E7EC18EF}"/>
              </a:ext>
            </a:extLst>
          </p:cNvPr>
          <p:cNvSpPr txBox="1"/>
          <p:nvPr/>
        </p:nvSpPr>
        <p:spPr>
          <a:xfrm>
            <a:off x="6539675" y="6004181"/>
            <a:ext cx="1876218" cy="276999"/>
          </a:xfrm>
          <a:prstGeom prst="rect">
            <a:avLst/>
          </a:prstGeom>
          <a:noFill/>
        </p:spPr>
        <p:txBody>
          <a:bodyPr wrap="square" rtlCol="0">
            <a:spAutoFit/>
          </a:bodyPr>
          <a:lstStyle/>
          <a:p>
            <a:pPr algn="ctr"/>
            <a:r>
              <a:rPr lang="pl-PL" sz="1200"/>
              <a:t>Dashboard ESG</a:t>
            </a:r>
          </a:p>
        </p:txBody>
      </p:sp>
      <p:sp>
        <p:nvSpPr>
          <p:cNvPr id="86" name="pole tekstowe 85">
            <a:extLst>
              <a:ext uri="{FF2B5EF4-FFF2-40B4-BE49-F238E27FC236}">
                <a16:creationId xmlns:a16="http://schemas.microsoft.com/office/drawing/2014/main" id="{F5995ECA-4FE0-BECA-8AB4-C19BF73C3EED}"/>
              </a:ext>
            </a:extLst>
          </p:cNvPr>
          <p:cNvSpPr txBox="1"/>
          <p:nvPr/>
        </p:nvSpPr>
        <p:spPr>
          <a:xfrm>
            <a:off x="4517535" y="5967959"/>
            <a:ext cx="1876218" cy="276999"/>
          </a:xfrm>
          <a:prstGeom prst="rect">
            <a:avLst/>
          </a:prstGeom>
          <a:noFill/>
        </p:spPr>
        <p:txBody>
          <a:bodyPr wrap="square" rtlCol="0">
            <a:spAutoFit/>
          </a:bodyPr>
          <a:lstStyle/>
          <a:p>
            <a:pPr algn="ctr"/>
            <a:r>
              <a:rPr lang="pl-PL" sz="1200"/>
              <a:t>Obliczenia </a:t>
            </a:r>
          </a:p>
        </p:txBody>
      </p:sp>
      <p:sp>
        <p:nvSpPr>
          <p:cNvPr id="87" name="pole tekstowe 86">
            <a:extLst>
              <a:ext uri="{FF2B5EF4-FFF2-40B4-BE49-F238E27FC236}">
                <a16:creationId xmlns:a16="http://schemas.microsoft.com/office/drawing/2014/main" id="{DC803B5B-7046-9877-607E-BFDF250A67A1}"/>
              </a:ext>
            </a:extLst>
          </p:cNvPr>
          <p:cNvSpPr txBox="1"/>
          <p:nvPr/>
        </p:nvSpPr>
        <p:spPr>
          <a:xfrm>
            <a:off x="4606514" y="2841245"/>
            <a:ext cx="1504422" cy="430887"/>
          </a:xfrm>
          <a:prstGeom prst="rect">
            <a:avLst/>
          </a:prstGeom>
          <a:noFill/>
        </p:spPr>
        <p:txBody>
          <a:bodyPr wrap="square" rtlCol="0">
            <a:spAutoFit/>
          </a:bodyPr>
          <a:lstStyle/>
          <a:p>
            <a:pPr algn="ctr"/>
            <a:r>
              <a:rPr lang="pl-PL" sz="1100"/>
              <a:t>Aplikacja dla kontrolera ESG</a:t>
            </a:r>
          </a:p>
        </p:txBody>
      </p:sp>
      <p:pic>
        <p:nvPicPr>
          <p:cNvPr id="88" name="Grafika 87" descr="Laptop kontur">
            <a:extLst>
              <a:ext uri="{FF2B5EF4-FFF2-40B4-BE49-F238E27FC236}">
                <a16:creationId xmlns:a16="http://schemas.microsoft.com/office/drawing/2014/main" id="{DF2C02DB-904A-8B7D-EC88-3A1F8CC2DF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8576" y="1772767"/>
            <a:ext cx="1182526" cy="1182526"/>
          </a:xfrm>
          <a:prstGeom prst="rect">
            <a:avLst/>
          </a:prstGeom>
        </p:spPr>
      </p:pic>
      <p:sp>
        <p:nvSpPr>
          <p:cNvPr id="89" name="pole tekstowe 88">
            <a:extLst>
              <a:ext uri="{FF2B5EF4-FFF2-40B4-BE49-F238E27FC236}">
                <a16:creationId xmlns:a16="http://schemas.microsoft.com/office/drawing/2014/main" id="{C4719FEA-3492-5DD4-56CF-09CB44280D54}"/>
              </a:ext>
            </a:extLst>
          </p:cNvPr>
          <p:cNvSpPr txBox="1"/>
          <p:nvPr/>
        </p:nvSpPr>
        <p:spPr>
          <a:xfrm>
            <a:off x="6781575" y="2820223"/>
            <a:ext cx="1504422" cy="430887"/>
          </a:xfrm>
          <a:prstGeom prst="rect">
            <a:avLst/>
          </a:prstGeom>
          <a:noFill/>
        </p:spPr>
        <p:txBody>
          <a:bodyPr wrap="square" rtlCol="0">
            <a:spAutoFit/>
          </a:bodyPr>
          <a:lstStyle/>
          <a:p>
            <a:pPr algn="ctr"/>
            <a:r>
              <a:rPr lang="pl-PL" sz="1100"/>
              <a:t>Aplikacja do potwierdzania danych</a:t>
            </a:r>
          </a:p>
        </p:txBody>
      </p:sp>
      <p:pic>
        <p:nvPicPr>
          <p:cNvPr id="100" name="Grafika 99" descr="Laptop kontur">
            <a:extLst>
              <a:ext uri="{FF2B5EF4-FFF2-40B4-BE49-F238E27FC236}">
                <a16:creationId xmlns:a16="http://schemas.microsoft.com/office/drawing/2014/main" id="{C03F9EA7-CAB6-24BD-C7AC-2DB2C53FB0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3637" y="1701911"/>
            <a:ext cx="1232360" cy="1232360"/>
          </a:xfrm>
          <a:prstGeom prst="rect">
            <a:avLst/>
          </a:prstGeom>
        </p:spPr>
      </p:pic>
      <p:sp>
        <p:nvSpPr>
          <p:cNvPr id="103" name="pole tekstowe 102">
            <a:extLst>
              <a:ext uri="{FF2B5EF4-FFF2-40B4-BE49-F238E27FC236}">
                <a16:creationId xmlns:a16="http://schemas.microsoft.com/office/drawing/2014/main" id="{DE4CFEFF-666C-732C-BED6-515B704CB208}"/>
              </a:ext>
            </a:extLst>
          </p:cNvPr>
          <p:cNvSpPr txBox="1"/>
          <p:nvPr/>
        </p:nvSpPr>
        <p:spPr>
          <a:xfrm>
            <a:off x="74267" y="2839294"/>
            <a:ext cx="1780012" cy="430887"/>
          </a:xfrm>
          <a:prstGeom prst="rect">
            <a:avLst/>
          </a:prstGeom>
          <a:noFill/>
        </p:spPr>
        <p:txBody>
          <a:bodyPr wrap="square" rtlCol="0">
            <a:spAutoFit/>
          </a:bodyPr>
          <a:lstStyle/>
          <a:p>
            <a:pPr algn="ctr"/>
            <a:r>
              <a:rPr lang="pl-PL" sz="1100"/>
              <a:t>Aplikacja do tworzenia nowych okresów / KPI-ów</a:t>
            </a:r>
          </a:p>
        </p:txBody>
      </p:sp>
      <p:pic>
        <p:nvPicPr>
          <p:cNvPr id="104" name="Grafika 103" descr="Laptop kontur">
            <a:extLst>
              <a:ext uri="{FF2B5EF4-FFF2-40B4-BE49-F238E27FC236}">
                <a16:creationId xmlns:a16="http://schemas.microsoft.com/office/drawing/2014/main" id="{3389BEF6-1A3B-1E67-0115-22CE3D7F2D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023" y="1748491"/>
            <a:ext cx="1231823" cy="1231823"/>
          </a:xfrm>
          <a:prstGeom prst="rect">
            <a:avLst/>
          </a:prstGeom>
        </p:spPr>
      </p:pic>
      <p:cxnSp>
        <p:nvCxnSpPr>
          <p:cNvPr id="105" name="Łącznik: łamany 104">
            <a:extLst>
              <a:ext uri="{FF2B5EF4-FFF2-40B4-BE49-F238E27FC236}">
                <a16:creationId xmlns:a16="http://schemas.microsoft.com/office/drawing/2014/main" id="{0B6BA3B5-3372-524B-AC3B-3D3F2C6B941E}"/>
              </a:ext>
            </a:extLst>
          </p:cNvPr>
          <p:cNvCxnSpPr>
            <a:cxnSpLocks/>
          </p:cNvCxnSpPr>
          <p:nvPr/>
        </p:nvCxnSpPr>
        <p:spPr>
          <a:xfrm rot="16200000" flipH="1">
            <a:off x="614198" y="3686762"/>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06" name="Łącznik: łamany 105">
            <a:extLst>
              <a:ext uri="{FF2B5EF4-FFF2-40B4-BE49-F238E27FC236}">
                <a16:creationId xmlns:a16="http://schemas.microsoft.com/office/drawing/2014/main" id="{CDF1EAF4-4D91-1C5F-F8C4-7C4655C6B3C2}"/>
              </a:ext>
            </a:extLst>
          </p:cNvPr>
          <p:cNvCxnSpPr>
            <a:cxnSpLocks/>
          </p:cNvCxnSpPr>
          <p:nvPr/>
        </p:nvCxnSpPr>
        <p:spPr>
          <a:xfrm rot="5400000" flipH="1" flipV="1">
            <a:off x="1438714" y="3658302"/>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0" name="Łącznik: łamany 129">
            <a:extLst>
              <a:ext uri="{FF2B5EF4-FFF2-40B4-BE49-F238E27FC236}">
                <a16:creationId xmlns:a16="http://schemas.microsoft.com/office/drawing/2014/main" id="{213B347D-65AC-14EC-AB4A-E18F6D1A7063}"/>
              </a:ext>
            </a:extLst>
          </p:cNvPr>
          <p:cNvCxnSpPr>
            <a:cxnSpLocks/>
            <a:stCxn id="81" idx="2"/>
          </p:cNvCxnSpPr>
          <p:nvPr/>
        </p:nvCxnSpPr>
        <p:spPr>
          <a:xfrm rot="5400000">
            <a:off x="2130735" y="3857043"/>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AD6B940B-9383-8103-8EE8-9D105A38366F}"/>
              </a:ext>
            </a:extLst>
          </p:cNvPr>
          <p:cNvCxnSpPr/>
          <p:nvPr/>
        </p:nvCxnSpPr>
        <p:spPr>
          <a:xfrm>
            <a:off x="3183455" y="5580522"/>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3" name="Łącznik: łamany 132">
            <a:extLst>
              <a:ext uri="{FF2B5EF4-FFF2-40B4-BE49-F238E27FC236}">
                <a16:creationId xmlns:a16="http://schemas.microsoft.com/office/drawing/2014/main" id="{5F3DC954-76E6-BA59-D51C-6B689E9B858D}"/>
              </a:ext>
            </a:extLst>
          </p:cNvPr>
          <p:cNvCxnSpPr>
            <a:cxnSpLocks/>
          </p:cNvCxnSpPr>
          <p:nvPr/>
        </p:nvCxnSpPr>
        <p:spPr>
          <a:xfrm rot="5400000">
            <a:off x="3062044" y="3330895"/>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4" name="Łącznik prosty ze strzałką 133">
            <a:extLst>
              <a:ext uri="{FF2B5EF4-FFF2-40B4-BE49-F238E27FC236}">
                <a16:creationId xmlns:a16="http://schemas.microsoft.com/office/drawing/2014/main" id="{51316ED3-911F-CB3E-0A76-C3C56AC83D84}"/>
              </a:ext>
            </a:extLst>
          </p:cNvPr>
          <p:cNvCxnSpPr>
            <a:cxnSpLocks/>
          </p:cNvCxnSpPr>
          <p:nvPr/>
        </p:nvCxnSpPr>
        <p:spPr>
          <a:xfrm>
            <a:off x="5706960" y="3270181"/>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E21BDC72-5E47-4DC8-5DCD-88A80F3AF7DB}"/>
              </a:ext>
            </a:extLst>
          </p:cNvPr>
          <p:cNvCxnSpPr/>
          <p:nvPr/>
        </p:nvCxnSpPr>
        <p:spPr>
          <a:xfrm>
            <a:off x="6164348" y="2341512"/>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6" name="Łącznik prosty ze strzałką 135">
            <a:extLst>
              <a:ext uri="{FF2B5EF4-FFF2-40B4-BE49-F238E27FC236}">
                <a16:creationId xmlns:a16="http://schemas.microsoft.com/office/drawing/2014/main" id="{498C9BE0-1C26-F500-DDCB-02BE99B2BA4B}"/>
              </a:ext>
            </a:extLst>
          </p:cNvPr>
          <p:cNvCxnSpPr/>
          <p:nvPr/>
        </p:nvCxnSpPr>
        <p:spPr>
          <a:xfrm>
            <a:off x="7533786" y="3505648"/>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7" name="Łącznik: łamany 136">
            <a:extLst>
              <a:ext uri="{FF2B5EF4-FFF2-40B4-BE49-F238E27FC236}">
                <a16:creationId xmlns:a16="http://schemas.microsoft.com/office/drawing/2014/main" id="{5BB3F675-5CC0-697D-82FE-80FFF12B874B}"/>
              </a:ext>
            </a:extLst>
          </p:cNvPr>
          <p:cNvCxnSpPr/>
          <p:nvPr/>
        </p:nvCxnSpPr>
        <p:spPr>
          <a:xfrm rot="5400000" flipH="1" flipV="1">
            <a:off x="6052556" y="3504328"/>
            <a:ext cx="1257318" cy="110445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C6AF874A-D3DC-C190-D4CE-C38C5FB6237C}"/>
              </a:ext>
            </a:extLst>
          </p:cNvPr>
          <p:cNvCxnSpPr/>
          <p:nvPr/>
        </p:nvCxnSpPr>
        <p:spPr>
          <a:xfrm>
            <a:off x="4002066" y="2364030"/>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4DA39702-4FAA-F2A8-BE34-B24B4D63677D}"/>
              </a:ext>
            </a:extLst>
          </p:cNvPr>
          <p:cNvCxnSpPr/>
          <p:nvPr/>
        </p:nvCxnSpPr>
        <p:spPr>
          <a:xfrm>
            <a:off x="8675158" y="1714131"/>
            <a:ext cx="0" cy="5081047"/>
          </a:xfrm>
          <a:prstGeom prst="line">
            <a:avLst/>
          </a:prstGeom>
        </p:spPr>
        <p:style>
          <a:lnRef idx="2">
            <a:schemeClr val="dk1"/>
          </a:lnRef>
          <a:fillRef idx="0">
            <a:schemeClr val="dk1"/>
          </a:fillRef>
          <a:effectRef idx="1">
            <a:schemeClr val="dk1"/>
          </a:effectRef>
          <a:fontRef idx="minor">
            <a:schemeClr val="tx1"/>
          </a:fontRef>
        </p:style>
      </p:cxnSp>
      <p:sp>
        <p:nvSpPr>
          <p:cNvPr id="143" name="Prostokąt: zaokrąglone rogi 142">
            <a:extLst>
              <a:ext uri="{FF2B5EF4-FFF2-40B4-BE49-F238E27FC236}">
                <a16:creationId xmlns:a16="http://schemas.microsoft.com/office/drawing/2014/main" id="{D738DEC2-99A6-264E-E3AB-C01F559B8E4B}"/>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144" name="Grafika 143" descr="Części układanki z wypełnieniem pełnym">
            <a:extLst>
              <a:ext uri="{FF2B5EF4-FFF2-40B4-BE49-F238E27FC236}">
                <a16:creationId xmlns:a16="http://schemas.microsoft.com/office/drawing/2014/main" id="{1DC9E45C-7D18-60ED-D786-4C1F15FFABA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15576" y="1317810"/>
            <a:ext cx="352304" cy="352304"/>
          </a:xfrm>
          <a:prstGeom prst="rect">
            <a:avLst/>
          </a:prstGeom>
        </p:spPr>
      </p:pic>
      <p:pic>
        <p:nvPicPr>
          <p:cNvPr id="145" name="Grafika 144" descr="Przepływ pracy z wypełnieniem pełnym">
            <a:extLst>
              <a:ext uri="{FF2B5EF4-FFF2-40B4-BE49-F238E27FC236}">
                <a16:creationId xmlns:a16="http://schemas.microsoft.com/office/drawing/2014/main" id="{645C043F-8085-9597-618C-4C232FE712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19278" y="1334693"/>
            <a:ext cx="339222" cy="317859"/>
          </a:xfrm>
          <a:prstGeom prst="rect">
            <a:avLst/>
          </a:prstGeom>
        </p:spPr>
      </p:pic>
      <p:pic>
        <p:nvPicPr>
          <p:cNvPr id="146" name="Grafika 145" descr="Baza danych kontur">
            <a:extLst>
              <a:ext uri="{FF2B5EF4-FFF2-40B4-BE49-F238E27FC236}">
                <a16:creationId xmlns:a16="http://schemas.microsoft.com/office/drawing/2014/main" id="{B54559E5-35A1-C7DE-798E-16EAC62D70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7212" y="4890775"/>
            <a:ext cx="718190" cy="718190"/>
          </a:xfrm>
          <a:prstGeom prst="rect">
            <a:avLst/>
          </a:prstGeom>
        </p:spPr>
      </p:pic>
      <p:sp>
        <p:nvSpPr>
          <p:cNvPr id="147" name="Owal 146">
            <a:extLst>
              <a:ext uri="{FF2B5EF4-FFF2-40B4-BE49-F238E27FC236}">
                <a16:creationId xmlns:a16="http://schemas.microsoft.com/office/drawing/2014/main" id="{D94ECCFE-5258-61EC-5A42-E7BD7C102673}"/>
              </a:ext>
            </a:extLst>
          </p:cNvPr>
          <p:cNvSpPr/>
          <p:nvPr/>
        </p:nvSpPr>
        <p:spPr>
          <a:xfrm>
            <a:off x="10876889" y="3390083"/>
            <a:ext cx="1224000" cy="1224000"/>
          </a:xfrm>
          <a:prstGeom prst="ellipse">
            <a:avLst/>
          </a:prstGeom>
          <a:blipFill dpi="0" rotWithShape="1">
            <a:blip r:embed="rId18">
              <a:alphaModFix amt="20000"/>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48" name="Owal 147">
            <a:extLst>
              <a:ext uri="{FF2B5EF4-FFF2-40B4-BE49-F238E27FC236}">
                <a16:creationId xmlns:a16="http://schemas.microsoft.com/office/drawing/2014/main" id="{4268F379-F4A4-539C-804C-F364B1737674}"/>
              </a:ext>
            </a:extLst>
          </p:cNvPr>
          <p:cNvSpPr/>
          <p:nvPr/>
        </p:nvSpPr>
        <p:spPr>
          <a:xfrm>
            <a:off x="8805742" y="5331007"/>
            <a:ext cx="1224000" cy="1224000"/>
          </a:xfrm>
          <a:prstGeom prst="ellipse">
            <a:avLst/>
          </a:prstGeom>
          <a:blipFill dpi="0" rotWithShape="1">
            <a:blip r:embed="rId20">
              <a:alphaModFix amt="20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49" name="Owal 148">
            <a:extLst>
              <a:ext uri="{FF2B5EF4-FFF2-40B4-BE49-F238E27FC236}">
                <a16:creationId xmlns:a16="http://schemas.microsoft.com/office/drawing/2014/main" id="{542E0E1F-C08E-4F2C-6D5D-4EA17DABB611}"/>
              </a:ext>
            </a:extLst>
          </p:cNvPr>
          <p:cNvSpPr/>
          <p:nvPr/>
        </p:nvSpPr>
        <p:spPr>
          <a:xfrm>
            <a:off x="10876889" y="5292119"/>
            <a:ext cx="1224000" cy="1224000"/>
          </a:xfrm>
          <a:prstGeom prst="ellipse">
            <a:avLst/>
          </a:prstGeom>
          <a:blipFill>
            <a:blip r:embed="rId22">
              <a:alphaModFix amt="20000"/>
              <a:extLst>
                <a:ext uri="{BEBA8EAE-BF5A-486C-A8C5-ECC9F3942E4B}">
                  <a14:imgProps xmlns:a14="http://schemas.microsoft.com/office/drawing/2010/main">
                    <a14:imgLayer r:embed="rId23">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50" name="Owal 149">
            <a:extLst>
              <a:ext uri="{FF2B5EF4-FFF2-40B4-BE49-F238E27FC236}">
                <a16:creationId xmlns:a16="http://schemas.microsoft.com/office/drawing/2014/main" id="{F2CA86DE-8CD5-B7CA-E5B3-0024BC2A5D47}"/>
              </a:ext>
            </a:extLst>
          </p:cNvPr>
          <p:cNvSpPr/>
          <p:nvPr/>
        </p:nvSpPr>
        <p:spPr>
          <a:xfrm>
            <a:off x="8738196" y="3478345"/>
            <a:ext cx="1224000" cy="1224000"/>
          </a:xfrm>
          <a:prstGeom prst="ellipse">
            <a:avLst/>
          </a:prstGeom>
          <a:blipFill>
            <a:blip r:embed="rId24">
              <a:alphaModFix amt="20000"/>
              <a:extLst>
                <a:ext uri="{BEBA8EAE-BF5A-486C-A8C5-ECC9F3942E4B}">
                  <a14:imgProps xmlns:a14="http://schemas.microsoft.com/office/drawing/2010/main">
                    <a14:imgLayer r:embed="rId25">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52" name="Owal 151">
            <a:extLst>
              <a:ext uri="{FF2B5EF4-FFF2-40B4-BE49-F238E27FC236}">
                <a16:creationId xmlns:a16="http://schemas.microsoft.com/office/drawing/2014/main" id="{3885BF81-C0A5-41CC-B908-B47DC3AEE572}"/>
              </a:ext>
            </a:extLst>
          </p:cNvPr>
          <p:cNvSpPr/>
          <p:nvPr/>
        </p:nvSpPr>
        <p:spPr>
          <a:xfrm>
            <a:off x="9872351" y="4404676"/>
            <a:ext cx="1224000" cy="1224000"/>
          </a:xfrm>
          <a:prstGeom prst="ellipse">
            <a:avLst/>
          </a:prstGeom>
          <a:blipFill>
            <a:blip r:embed="rId26" cstate="hqprint">
              <a:alphaModFix amt="20000"/>
              <a:extLst>
                <a:ext uri="{BEBA8EAE-BF5A-486C-A8C5-ECC9F3942E4B}">
                  <a14:imgProps xmlns:a14="http://schemas.microsoft.com/office/drawing/2010/main">
                    <a14:imgLayer r:embed="rId27">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153" name="Grafika 152" descr="Profil męski kontur">
            <a:extLst>
              <a:ext uri="{FF2B5EF4-FFF2-40B4-BE49-F238E27FC236}">
                <a16:creationId xmlns:a16="http://schemas.microsoft.com/office/drawing/2014/main" id="{2C71D447-A244-F7D0-BDE6-64B27A99E25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94918" y="1068179"/>
            <a:ext cx="448047" cy="448047"/>
          </a:xfrm>
          <a:prstGeom prst="rect">
            <a:avLst/>
          </a:prstGeom>
        </p:spPr>
      </p:pic>
      <p:sp>
        <p:nvSpPr>
          <p:cNvPr id="154" name="pole tekstowe 153">
            <a:extLst>
              <a:ext uri="{FF2B5EF4-FFF2-40B4-BE49-F238E27FC236}">
                <a16:creationId xmlns:a16="http://schemas.microsoft.com/office/drawing/2014/main" id="{F164FDF7-D932-1287-8D86-85BDFB90525F}"/>
              </a:ext>
            </a:extLst>
          </p:cNvPr>
          <p:cNvSpPr txBox="1"/>
          <p:nvPr/>
        </p:nvSpPr>
        <p:spPr>
          <a:xfrm>
            <a:off x="3594895" y="1455928"/>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55" name="Grafika 154" descr="Uczeń kontur">
            <a:extLst>
              <a:ext uri="{FF2B5EF4-FFF2-40B4-BE49-F238E27FC236}">
                <a16:creationId xmlns:a16="http://schemas.microsoft.com/office/drawing/2014/main" id="{6CB8BDA7-D7CA-4FAD-A388-CC4A940029C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65661" y="1036658"/>
            <a:ext cx="479971" cy="479971"/>
          </a:xfrm>
          <a:prstGeom prst="rect">
            <a:avLst/>
          </a:prstGeom>
        </p:spPr>
      </p:pic>
      <p:sp>
        <p:nvSpPr>
          <p:cNvPr id="156" name="Prostokąt: zaokrąglone rogi 155">
            <a:extLst>
              <a:ext uri="{FF2B5EF4-FFF2-40B4-BE49-F238E27FC236}">
                <a16:creationId xmlns:a16="http://schemas.microsoft.com/office/drawing/2014/main" id="{9AB66245-8FAC-C6C7-88C6-54359C6E749A}"/>
              </a:ext>
            </a:extLst>
          </p:cNvPr>
          <p:cNvSpPr/>
          <p:nvPr/>
        </p:nvSpPr>
        <p:spPr>
          <a:xfrm>
            <a:off x="74267" y="1027210"/>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158" name="Obraz 157">
            <a:extLst>
              <a:ext uri="{FF2B5EF4-FFF2-40B4-BE49-F238E27FC236}">
                <a16:creationId xmlns:a16="http://schemas.microsoft.com/office/drawing/2014/main" id="{A111AD79-79C4-3F59-28EF-0DDAF9445CF2}"/>
              </a:ext>
            </a:extLst>
          </p:cNvPr>
          <p:cNvPicPr>
            <a:picLocks noChangeAspect="1"/>
          </p:cNvPicPr>
          <p:nvPr/>
        </p:nvPicPr>
        <p:blipFill rotWithShape="1">
          <a:blip r:embed="rId32">
            <a:grayscl/>
          </a:blip>
          <a:srcRect b="3538"/>
          <a:stretch/>
        </p:blipFill>
        <p:spPr>
          <a:xfrm>
            <a:off x="5156182" y="2128589"/>
            <a:ext cx="648471" cy="347992"/>
          </a:xfrm>
          <a:prstGeom prst="rect">
            <a:avLst/>
          </a:prstGeom>
        </p:spPr>
      </p:pic>
      <p:pic>
        <p:nvPicPr>
          <p:cNvPr id="159" name="Obraz 158">
            <a:extLst>
              <a:ext uri="{FF2B5EF4-FFF2-40B4-BE49-F238E27FC236}">
                <a16:creationId xmlns:a16="http://schemas.microsoft.com/office/drawing/2014/main" id="{B16BAB5C-7157-49F4-618E-46269737BFEA}"/>
              </a:ext>
            </a:extLst>
          </p:cNvPr>
          <p:cNvPicPr>
            <a:picLocks noChangeAspect="1"/>
          </p:cNvPicPr>
          <p:nvPr/>
        </p:nvPicPr>
        <p:blipFill>
          <a:blip r:embed="rId33">
            <a:grayscl/>
          </a:blip>
          <a:stretch>
            <a:fillRect/>
          </a:stretch>
        </p:blipFill>
        <p:spPr>
          <a:xfrm>
            <a:off x="7357332" y="2095607"/>
            <a:ext cx="597138" cy="335982"/>
          </a:xfrm>
          <a:prstGeom prst="rect">
            <a:avLst/>
          </a:prstGeom>
        </p:spPr>
      </p:pic>
      <p:pic>
        <p:nvPicPr>
          <p:cNvPr id="3" name="Obraz 2">
            <a:extLst>
              <a:ext uri="{FF2B5EF4-FFF2-40B4-BE49-F238E27FC236}">
                <a16:creationId xmlns:a16="http://schemas.microsoft.com/office/drawing/2014/main" id="{D57E15D7-AB5D-202F-9243-1595ADA9DD63}"/>
              </a:ext>
            </a:extLst>
          </p:cNvPr>
          <p:cNvPicPr>
            <a:picLocks noChangeAspect="1"/>
          </p:cNvPicPr>
          <p:nvPr/>
        </p:nvPicPr>
        <p:blipFill>
          <a:blip r:embed="rId34">
            <a:extLst>
              <a:ext uri="{BEBA8EAE-BF5A-486C-A8C5-ECC9F3942E4B}">
                <a14:imgProps xmlns:a14="http://schemas.microsoft.com/office/drawing/2010/main">
                  <a14:imgLayer r:embed="rId35">
                    <a14:imgEffect>
                      <a14:saturation sat="0"/>
                    </a14:imgEffect>
                  </a14:imgLayer>
                </a14:imgProps>
              </a:ext>
            </a:extLst>
          </a:blip>
          <a:stretch>
            <a:fillRect/>
          </a:stretch>
        </p:blipFill>
        <p:spPr>
          <a:xfrm>
            <a:off x="2935846" y="2079452"/>
            <a:ext cx="659049" cy="430254"/>
          </a:xfrm>
          <a:prstGeom prst="rect">
            <a:avLst/>
          </a:prstGeom>
        </p:spPr>
      </p:pic>
      <p:pic>
        <p:nvPicPr>
          <p:cNvPr id="90" name="Obraz 89">
            <a:extLst>
              <a:ext uri="{FF2B5EF4-FFF2-40B4-BE49-F238E27FC236}">
                <a16:creationId xmlns:a16="http://schemas.microsoft.com/office/drawing/2014/main" id="{1C1A91E6-48D2-74CE-A399-11F4D271AB5E}"/>
              </a:ext>
            </a:extLst>
          </p:cNvPr>
          <p:cNvPicPr>
            <a:picLocks noChangeAspect="1"/>
          </p:cNvPicPr>
          <p:nvPr/>
        </p:nvPicPr>
        <p:blipFill>
          <a:blip r:embed="rId36">
            <a:extLst>
              <a:ext uri="{BEBA8EAE-BF5A-486C-A8C5-ECC9F3942E4B}">
                <a14:imgProps xmlns:a14="http://schemas.microsoft.com/office/drawing/2010/main">
                  <a14:imgLayer r:embed="rId37">
                    <a14:imgEffect>
                      <a14:saturation sat="0"/>
                    </a14:imgEffect>
                  </a14:imgLayer>
                </a14:imgProps>
              </a:ext>
            </a:extLst>
          </a:blip>
          <a:stretch>
            <a:fillRect/>
          </a:stretch>
        </p:blipFill>
        <p:spPr>
          <a:xfrm>
            <a:off x="828586" y="2125822"/>
            <a:ext cx="611956" cy="346261"/>
          </a:xfrm>
          <a:prstGeom prst="rect">
            <a:avLst/>
          </a:prstGeom>
        </p:spPr>
      </p:pic>
    </p:spTree>
    <p:extLst>
      <p:ext uri="{BB962C8B-B14F-4D97-AF65-F5344CB8AC3E}">
        <p14:creationId xmlns:p14="http://schemas.microsoft.com/office/powerpoint/2010/main" val="1960089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2"/>
          <a:stretch>
            <a:fillRect/>
          </a:stretch>
        </p:blipFill>
        <p:spPr>
          <a:xfrm>
            <a:off x="270053" y="146853"/>
            <a:ext cx="1163691" cy="606529"/>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35" name="pole tekstowe 34">
            <a:extLst>
              <a:ext uri="{FF2B5EF4-FFF2-40B4-BE49-F238E27FC236}">
                <a16:creationId xmlns:a16="http://schemas.microsoft.com/office/drawing/2014/main" id="{35DC908C-789E-6DA1-B91C-1205204E144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grpSp>
        <p:nvGrpSpPr>
          <p:cNvPr id="92" name="Group 55">
            <a:extLst>
              <a:ext uri="{FF2B5EF4-FFF2-40B4-BE49-F238E27FC236}">
                <a16:creationId xmlns:a16="http://schemas.microsoft.com/office/drawing/2014/main" id="{E843B0DA-2EC1-0C04-0900-0922DC8B9D3A}"/>
              </a:ext>
            </a:extLst>
          </p:cNvPr>
          <p:cNvGrpSpPr/>
          <p:nvPr/>
        </p:nvGrpSpPr>
        <p:grpSpPr>
          <a:xfrm rot="9405059">
            <a:off x="12559109" y="4561081"/>
            <a:ext cx="1890056" cy="1604374"/>
            <a:chOff x="611419" y="4359426"/>
            <a:chExt cx="4439199" cy="3119400"/>
          </a:xfrm>
          <a:solidFill>
            <a:schemeClr val="bg2"/>
          </a:solidFill>
        </p:grpSpPr>
        <p:grpSp>
          <p:nvGrpSpPr>
            <p:cNvPr id="93" name="Group 56">
              <a:extLst>
                <a:ext uri="{FF2B5EF4-FFF2-40B4-BE49-F238E27FC236}">
                  <a16:creationId xmlns:a16="http://schemas.microsoft.com/office/drawing/2014/main" id="{6DE7C5B4-F662-0E8D-A09B-98C9C66355A1}"/>
                </a:ext>
              </a:extLst>
            </p:cNvPr>
            <p:cNvGrpSpPr/>
            <p:nvPr/>
          </p:nvGrpSpPr>
          <p:grpSpPr>
            <a:xfrm rot="11976916">
              <a:off x="707365" y="4359426"/>
              <a:ext cx="4019957" cy="3119400"/>
              <a:chOff x="2438400" y="1005871"/>
              <a:chExt cx="6414912" cy="4977833"/>
            </a:xfrm>
            <a:grpFill/>
          </p:grpSpPr>
          <p:cxnSp>
            <p:nvCxnSpPr>
              <p:cNvPr id="109" name="Straight Connector 66">
                <a:extLst>
                  <a:ext uri="{FF2B5EF4-FFF2-40B4-BE49-F238E27FC236}">
                    <a16:creationId xmlns:a16="http://schemas.microsoft.com/office/drawing/2014/main" id="{4FD72A4F-91B1-7DB2-C892-B906DEE0542A}"/>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67">
                <a:extLst>
                  <a:ext uri="{FF2B5EF4-FFF2-40B4-BE49-F238E27FC236}">
                    <a16:creationId xmlns:a16="http://schemas.microsoft.com/office/drawing/2014/main" id="{5393402B-17E8-288E-3FA3-DB4F21CF9E3C}"/>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68">
                <a:extLst>
                  <a:ext uri="{FF2B5EF4-FFF2-40B4-BE49-F238E27FC236}">
                    <a16:creationId xmlns:a16="http://schemas.microsoft.com/office/drawing/2014/main" id="{2C407A86-4A65-BEAD-3656-74DBD6866540}"/>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69">
                <a:extLst>
                  <a:ext uri="{FF2B5EF4-FFF2-40B4-BE49-F238E27FC236}">
                    <a16:creationId xmlns:a16="http://schemas.microsoft.com/office/drawing/2014/main" id="{259EF603-EDF8-886E-B367-BE532F95FDD1}"/>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70">
                <a:extLst>
                  <a:ext uri="{FF2B5EF4-FFF2-40B4-BE49-F238E27FC236}">
                    <a16:creationId xmlns:a16="http://schemas.microsoft.com/office/drawing/2014/main" id="{FE2AE099-8395-087B-C5BE-86A17D1A0F4C}"/>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71">
                <a:extLst>
                  <a:ext uri="{FF2B5EF4-FFF2-40B4-BE49-F238E27FC236}">
                    <a16:creationId xmlns:a16="http://schemas.microsoft.com/office/drawing/2014/main" id="{52D9EB63-2864-12D2-0F72-BA16D1653076}"/>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72">
                <a:extLst>
                  <a:ext uri="{FF2B5EF4-FFF2-40B4-BE49-F238E27FC236}">
                    <a16:creationId xmlns:a16="http://schemas.microsoft.com/office/drawing/2014/main" id="{F898FB86-9C12-1B25-1031-EF55486FF668}"/>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73">
                <a:extLst>
                  <a:ext uri="{FF2B5EF4-FFF2-40B4-BE49-F238E27FC236}">
                    <a16:creationId xmlns:a16="http://schemas.microsoft.com/office/drawing/2014/main" id="{DD22505F-F8C9-4009-9072-C7B74F5112ED}"/>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74">
                <a:extLst>
                  <a:ext uri="{FF2B5EF4-FFF2-40B4-BE49-F238E27FC236}">
                    <a16:creationId xmlns:a16="http://schemas.microsoft.com/office/drawing/2014/main" id="{55B153C3-5051-F995-1114-9840DB8BD487}"/>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Straight Connector 75">
                <a:extLst>
                  <a:ext uri="{FF2B5EF4-FFF2-40B4-BE49-F238E27FC236}">
                    <a16:creationId xmlns:a16="http://schemas.microsoft.com/office/drawing/2014/main" id="{919475F5-6EE7-8DD8-1B0B-0EBEA7FBFB9A}"/>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76">
                <a:extLst>
                  <a:ext uri="{FF2B5EF4-FFF2-40B4-BE49-F238E27FC236}">
                    <a16:creationId xmlns:a16="http://schemas.microsoft.com/office/drawing/2014/main" id="{0F70A65E-1B67-6005-A393-09745419D3D2}"/>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4" name="Straight Connector 77">
                <a:extLst>
                  <a:ext uri="{FF2B5EF4-FFF2-40B4-BE49-F238E27FC236}">
                    <a16:creationId xmlns:a16="http://schemas.microsoft.com/office/drawing/2014/main" id="{A622C7F9-651B-CD5D-C857-762328244C51}"/>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5" name="Straight Connector 78">
                <a:extLst>
                  <a:ext uri="{FF2B5EF4-FFF2-40B4-BE49-F238E27FC236}">
                    <a16:creationId xmlns:a16="http://schemas.microsoft.com/office/drawing/2014/main" id="{BA24F166-FB40-3C83-3E4A-5D5587FEFACA}"/>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79">
                <a:extLst>
                  <a:ext uri="{FF2B5EF4-FFF2-40B4-BE49-F238E27FC236}">
                    <a16:creationId xmlns:a16="http://schemas.microsoft.com/office/drawing/2014/main" id="{A4DA0DDE-9757-62C3-B623-AEEB50597B14}"/>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80">
                <a:extLst>
                  <a:ext uri="{FF2B5EF4-FFF2-40B4-BE49-F238E27FC236}">
                    <a16:creationId xmlns:a16="http://schemas.microsoft.com/office/drawing/2014/main" id="{FF27D1EE-600E-7BBD-F537-8C557DFCBC3C}"/>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8" name="Straight Connector 81">
                <a:extLst>
                  <a:ext uri="{FF2B5EF4-FFF2-40B4-BE49-F238E27FC236}">
                    <a16:creationId xmlns:a16="http://schemas.microsoft.com/office/drawing/2014/main" id="{8E483CA8-B387-3B35-BBB8-52E10FD4F242}"/>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82">
                <a:extLst>
                  <a:ext uri="{FF2B5EF4-FFF2-40B4-BE49-F238E27FC236}">
                    <a16:creationId xmlns:a16="http://schemas.microsoft.com/office/drawing/2014/main" id="{599F2D6B-1C08-2BB3-AD5F-C871B886E9DA}"/>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4" name="Oval 57">
              <a:extLst>
                <a:ext uri="{FF2B5EF4-FFF2-40B4-BE49-F238E27FC236}">
                  <a16:creationId xmlns:a16="http://schemas.microsoft.com/office/drawing/2014/main" id="{B313B034-583F-6F59-7C5E-23B8FF954833}"/>
                </a:ext>
              </a:extLst>
            </p:cNvPr>
            <p:cNvSpPr/>
            <p:nvPr/>
          </p:nvSpPr>
          <p:spPr>
            <a:xfrm rot="11976916">
              <a:off x="1995373" y="7229135"/>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58">
              <a:extLst>
                <a:ext uri="{FF2B5EF4-FFF2-40B4-BE49-F238E27FC236}">
                  <a16:creationId xmlns:a16="http://schemas.microsoft.com/office/drawing/2014/main" id="{D4F61292-56B7-9024-6B45-9732B0C3C06F}"/>
                </a:ext>
              </a:extLst>
            </p:cNvPr>
            <p:cNvSpPr/>
            <p:nvPr/>
          </p:nvSpPr>
          <p:spPr>
            <a:xfrm rot="11976916">
              <a:off x="2160308" y="6080614"/>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59">
              <a:extLst>
                <a:ext uri="{FF2B5EF4-FFF2-40B4-BE49-F238E27FC236}">
                  <a16:creationId xmlns:a16="http://schemas.microsoft.com/office/drawing/2014/main" id="{7FDA7FE7-ABFA-E03A-AE5A-D7CE2EEDCE7F}"/>
                </a:ext>
              </a:extLst>
            </p:cNvPr>
            <p:cNvSpPr/>
            <p:nvPr/>
          </p:nvSpPr>
          <p:spPr>
            <a:xfrm rot="11976916">
              <a:off x="611419" y="584014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60">
              <a:extLst>
                <a:ext uri="{FF2B5EF4-FFF2-40B4-BE49-F238E27FC236}">
                  <a16:creationId xmlns:a16="http://schemas.microsoft.com/office/drawing/2014/main" id="{C5F5954A-3D6A-A456-15A2-9A30560881AC}"/>
                </a:ext>
              </a:extLst>
            </p:cNvPr>
            <p:cNvSpPr/>
            <p:nvPr/>
          </p:nvSpPr>
          <p:spPr>
            <a:xfrm rot="11976916">
              <a:off x="1776603" y="460107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61">
              <a:extLst>
                <a:ext uri="{FF2B5EF4-FFF2-40B4-BE49-F238E27FC236}">
                  <a16:creationId xmlns:a16="http://schemas.microsoft.com/office/drawing/2014/main" id="{6D078B1A-F566-DC4B-E76D-A40E8400E47F}"/>
                </a:ext>
              </a:extLst>
            </p:cNvPr>
            <p:cNvSpPr/>
            <p:nvPr/>
          </p:nvSpPr>
          <p:spPr>
            <a:xfrm rot="11976916">
              <a:off x="3118274" y="517289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62">
              <a:extLst>
                <a:ext uri="{FF2B5EF4-FFF2-40B4-BE49-F238E27FC236}">
                  <a16:creationId xmlns:a16="http://schemas.microsoft.com/office/drawing/2014/main" id="{92001149-B7C6-02FB-2797-3E032D9B0520}"/>
                </a:ext>
              </a:extLst>
            </p:cNvPr>
            <p:cNvSpPr/>
            <p:nvPr/>
          </p:nvSpPr>
          <p:spPr>
            <a:xfrm rot="11976916">
              <a:off x="3658581" y="5951836"/>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63">
              <a:extLst>
                <a:ext uri="{FF2B5EF4-FFF2-40B4-BE49-F238E27FC236}">
                  <a16:creationId xmlns:a16="http://schemas.microsoft.com/office/drawing/2014/main" id="{1BA69407-BEBC-3FE7-A8D3-3E51E189A0B1}"/>
                </a:ext>
              </a:extLst>
            </p:cNvPr>
            <p:cNvSpPr/>
            <p:nvPr/>
          </p:nvSpPr>
          <p:spPr>
            <a:xfrm rot="11976916">
              <a:off x="4924261" y="50333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64">
              <a:extLst>
                <a:ext uri="{FF2B5EF4-FFF2-40B4-BE49-F238E27FC236}">
                  <a16:creationId xmlns:a16="http://schemas.microsoft.com/office/drawing/2014/main" id="{215B2BD0-A3B2-3903-17D3-960CEAEE72D8}"/>
                </a:ext>
              </a:extLst>
            </p:cNvPr>
            <p:cNvSpPr/>
            <p:nvPr/>
          </p:nvSpPr>
          <p:spPr>
            <a:xfrm rot="11976916">
              <a:off x="4558229" y="62944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65">
              <a:extLst>
                <a:ext uri="{FF2B5EF4-FFF2-40B4-BE49-F238E27FC236}">
                  <a16:creationId xmlns:a16="http://schemas.microsoft.com/office/drawing/2014/main" id="{0631DEBB-B4DC-C9AC-D482-A679646232C6}"/>
                </a:ext>
              </a:extLst>
            </p:cNvPr>
            <p:cNvSpPr/>
            <p:nvPr/>
          </p:nvSpPr>
          <p:spPr>
            <a:xfrm rot="11976916">
              <a:off x="2971179" y="682695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6" name="Prostokąt: zaokrąglone rogi 65">
            <a:extLst>
              <a:ext uri="{FF2B5EF4-FFF2-40B4-BE49-F238E27FC236}">
                <a16:creationId xmlns:a16="http://schemas.microsoft.com/office/drawing/2014/main" id="{4C04F63C-35D0-D98B-706C-8948D9072DDA}"/>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cxnSp>
        <p:nvCxnSpPr>
          <p:cNvPr id="142" name="Łącznik prosty 141">
            <a:extLst>
              <a:ext uri="{FF2B5EF4-FFF2-40B4-BE49-F238E27FC236}">
                <a16:creationId xmlns:a16="http://schemas.microsoft.com/office/drawing/2014/main" id="{4DA39702-4FAA-F2A8-BE34-B24B4D63677D}"/>
              </a:ext>
            </a:extLst>
          </p:cNvPr>
          <p:cNvCxnSpPr/>
          <p:nvPr/>
        </p:nvCxnSpPr>
        <p:spPr>
          <a:xfrm>
            <a:off x="8675158" y="1714131"/>
            <a:ext cx="0" cy="5081047"/>
          </a:xfrm>
          <a:prstGeom prst="line">
            <a:avLst/>
          </a:prstGeom>
        </p:spPr>
        <p:style>
          <a:lnRef idx="2">
            <a:schemeClr val="dk1"/>
          </a:lnRef>
          <a:fillRef idx="0">
            <a:schemeClr val="dk1"/>
          </a:fillRef>
          <a:effectRef idx="1">
            <a:schemeClr val="dk1"/>
          </a:effectRef>
          <a:fontRef idx="minor">
            <a:schemeClr val="tx1"/>
          </a:fontRef>
        </p:style>
      </p:cxnSp>
      <p:sp>
        <p:nvSpPr>
          <p:cNvPr id="143" name="Prostokąt: zaokrąglone rogi 142">
            <a:extLst>
              <a:ext uri="{FF2B5EF4-FFF2-40B4-BE49-F238E27FC236}">
                <a16:creationId xmlns:a16="http://schemas.microsoft.com/office/drawing/2014/main" id="{D738DEC2-99A6-264E-E3AB-C01F559B8E4B}"/>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144" name="Grafika 143" descr="Części układanki z wypełnieniem pełnym">
            <a:extLst>
              <a:ext uri="{FF2B5EF4-FFF2-40B4-BE49-F238E27FC236}">
                <a16:creationId xmlns:a16="http://schemas.microsoft.com/office/drawing/2014/main" id="{1DC9E45C-7D18-60ED-D786-4C1F15FFAB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5576" y="1317810"/>
            <a:ext cx="352304" cy="352304"/>
          </a:xfrm>
          <a:prstGeom prst="rect">
            <a:avLst/>
          </a:prstGeom>
        </p:spPr>
      </p:pic>
      <p:pic>
        <p:nvPicPr>
          <p:cNvPr id="145" name="Grafika 144" descr="Przepływ pracy z wypełnieniem pełnym">
            <a:extLst>
              <a:ext uri="{FF2B5EF4-FFF2-40B4-BE49-F238E27FC236}">
                <a16:creationId xmlns:a16="http://schemas.microsoft.com/office/drawing/2014/main" id="{645C043F-8085-9597-618C-4C232FE712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9278" y="1334693"/>
            <a:ext cx="339222" cy="317859"/>
          </a:xfrm>
          <a:prstGeom prst="rect">
            <a:avLst/>
          </a:prstGeom>
        </p:spPr>
      </p:pic>
      <p:sp>
        <p:nvSpPr>
          <p:cNvPr id="90" name="Owal 89">
            <a:extLst>
              <a:ext uri="{FF2B5EF4-FFF2-40B4-BE49-F238E27FC236}">
                <a16:creationId xmlns:a16="http://schemas.microsoft.com/office/drawing/2014/main" id="{1FA186FF-614A-3F78-1033-74AFC5600911}"/>
              </a:ext>
            </a:extLst>
          </p:cNvPr>
          <p:cNvSpPr/>
          <p:nvPr/>
        </p:nvSpPr>
        <p:spPr>
          <a:xfrm>
            <a:off x="9875472" y="2052871"/>
            <a:ext cx="1224000" cy="1224000"/>
          </a:xfrm>
          <a:prstGeom prst="ellipse">
            <a:avLst/>
          </a:prstGeom>
          <a:blipFill dpi="0" rotWithShape="1">
            <a:blip r:embed="rId7">
              <a:alphaModFix amt="20000"/>
              <a:extLst>
                <a:ext uri="{28A0092B-C50C-407E-A947-70E740481C1C}">
                  <a14:useLocalDpi xmlns:a14="http://schemas.microsoft.com/office/drawing/2010/main" val="0"/>
                </a:ext>
              </a:extLst>
            </a:blip>
            <a:srcRect/>
            <a:stretch>
              <a:fillRect/>
            </a:stretch>
          </a:blip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rgbClr val="7030A0"/>
                </a:solidFill>
              </a:rPr>
              <a:t>4 </a:t>
            </a:r>
            <a:br>
              <a:rPr lang="pl-PL" sz="4400">
                <a:solidFill>
                  <a:srgbClr val="7030A0"/>
                </a:solidFill>
              </a:rPr>
            </a:br>
            <a:r>
              <a:rPr lang="pl-PL" sz="900" b="1">
                <a:solidFill>
                  <a:srgbClr val="7030A0"/>
                </a:solidFill>
              </a:rPr>
              <a:t>Aplikacje</a:t>
            </a:r>
            <a:br>
              <a:rPr lang="pl-PL" sz="900" b="1">
                <a:solidFill>
                  <a:srgbClr val="7030A0"/>
                </a:solidFill>
              </a:rPr>
            </a:br>
            <a:r>
              <a:rPr lang="pl-PL" sz="900" b="1">
                <a:solidFill>
                  <a:srgbClr val="7030A0"/>
                </a:solidFill>
              </a:rPr>
              <a:t>Power </a:t>
            </a:r>
            <a:r>
              <a:rPr lang="pl-PL" sz="900" b="1" err="1">
                <a:solidFill>
                  <a:srgbClr val="7030A0"/>
                </a:solidFill>
              </a:rPr>
              <a:t>Apps</a:t>
            </a:r>
            <a:endParaRPr lang="pl-PL" sz="900" b="1">
              <a:solidFill>
                <a:srgbClr val="7030A0"/>
              </a:solidFill>
            </a:endParaRPr>
          </a:p>
        </p:txBody>
      </p:sp>
      <p:sp>
        <p:nvSpPr>
          <p:cNvPr id="91" name="Owal 90">
            <a:extLst>
              <a:ext uri="{FF2B5EF4-FFF2-40B4-BE49-F238E27FC236}">
                <a16:creationId xmlns:a16="http://schemas.microsoft.com/office/drawing/2014/main" id="{E12106DA-EC25-D8E5-4412-6C4E7D2A1958}"/>
              </a:ext>
            </a:extLst>
          </p:cNvPr>
          <p:cNvSpPr/>
          <p:nvPr/>
        </p:nvSpPr>
        <p:spPr>
          <a:xfrm>
            <a:off x="8805742" y="5331007"/>
            <a:ext cx="1224000" cy="1224000"/>
          </a:xfrm>
          <a:prstGeom prst="ellipse">
            <a:avLst/>
          </a:prstGeom>
          <a:blipFill dpi="0" rotWithShape="1">
            <a:blip r:embed="rId8">
              <a:alphaModFix amt="2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98" name="Owal 97">
            <a:extLst>
              <a:ext uri="{FF2B5EF4-FFF2-40B4-BE49-F238E27FC236}">
                <a16:creationId xmlns:a16="http://schemas.microsoft.com/office/drawing/2014/main" id="{1D63651F-4573-1C8C-3AD7-D096A9D7A6DF}"/>
              </a:ext>
            </a:extLst>
          </p:cNvPr>
          <p:cNvSpPr/>
          <p:nvPr/>
        </p:nvSpPr>
        <p:spPr>
          <a:xfrm>
            <a:off x="10876889" y="5292119"/>
            <a:ext cx="1224000" cy="1224000"/>
          </a:xfrm>
          <a:prstGeom prst="ellipse">
            <a:avLst/>
          </a:prstGeom>
          <a:blipFill>
            <a:blip r:embed="rId10">
              <a:alphaModFix amt="20000"/>
              <a:extLst>
                <a:ext uri="{BEBA8EAE-BF5A-486C-A8C5-ECC9F3942E4B}">
                  <a14:imgProps xmlns:a14="http://schemas.microsoft.com/office/drawing/2010/main">
                    <a14:imgLayer r:embed="rId11">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12" name="Owal 111">
            <a:extLst>
              <a:ext uri="{FF2B5EF4-FFF2-40B4-BE49-F238E27FC236}">
                <a16:creationId xmlns:a16="http://schemas.microsoft.com/office/drawing/2014/main" id="{80CC6B47-EC48-ECBF-54AF-A17898F30156}"/>
              </a:ext>
            </a:extLst>
          </p:cNvPr>
          <p:cNvSpPr/>
          <p:nvPr/>
        </p:nvSpPr>
        <p:spPr>
          <a:xfrm>
            <a:off x="8738196" y="3478345"/>
            <a:ext cx="1224000" cy="1224000"/>
          </a:xfrm>
          <a:prstGeom prst="ellipse">
            <a:avLst/>
          </a:prstGeom>
          <a:blipFill>
            <a:blip r:embed="rId12">
              <a:alphaModFix amt="20000"/>
              <a:extLst>
                <a:ext uri="{BEBA8EAE-BF5A-486C-A8C5-ECC9F3942E4B}">
                  <a14:imgProps xmlns:a14="http://schemas.microsoft.com/office/drawing/2010/main">
                    <a14:imgLayer r:embed="rId13">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14" name="Owal 113">
            <a:extLst>
              <a:ext uri="{FF2B5EF4-FFF2-40B4-BE49-F238E27FC236}">
                <a16:creationId xmlns:a16="http://schemas.microsoft.com/office/drawing/2014/main" id="{0D839FEA-22CB-FA9E-7768-085EBD9C70AC}"/>
              </a:ext>
            </a:extLst>
          </p:cNvPr>
          <p:cNvSpPr/>
          <p:nvPr/>
        </p:nvSpPr>
        <p:spPr>
          <a:xfrm>
            <a:off x="9872351" y="4404676"/>
            <a:ext cx="1224000" cy="1224000"/>
          </a:xfrm>
          <a:prstGeom prst="ellipse">
            <a:avLst/>
          </a:prstGeom>
          <a:blipFill>
            <a:blip r:embed="rId14" cstate="hqprint">
              <a:alphaModFix amt="20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115" name="Grafika 114" descr="Laptop kontur">
            <a:extLst>
              <a:ext uri="{FF2B5EF4-FFF2-40B4-BE49-F238E27FC236}">
                <a16:creationId xmlns:a16="http://schemas.microsoft.com/office/drawing/2014/main" id="{17ED7735-E844-FEF5-2F2E-B814E46B032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57215" y="1714603"/>
            <a:ext cx="1246336" cy="1246336"/>
          </a:xfrm>
          <a:prstGeom prst="rect">
            <a:avLst/>
          </a:prstGeom>
        </p:spPr>
      </p:pic>
      <p:pic>
        <p:nvPicPr>
          <p:cNvPr id="118" name="Grafika 117" descr="Baza danych kontur">
            <a:extLst>
              <a:ext uri="{FF2B5EF4-FFF2-40B4-BE49-F238E27FC236}">
                <a16:creationId xmlns:a16="http://schemas.microsoft.com/office/drawing/2014/main" id="{CFBE2509-60B2-8EB1-2683-6235B4CC6C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07126" y="4941527"/>
            <a:ext cx="718190" cy="718190"/>
          </a:xfrm>
          <a:prstGeom prst="rect">
            <a:avLst/>
          </a:prstGeom>
        </p:spPr>
      </p:pic>
      <p:pic>
        <p:nvPicPr>
          <p:cNvPr id="132" name="Grafika 131" descr="Wykres słupkowy z wypełnieniem pełnym">
            <a:extLst>
              <a:ext uri="{FF2B5EF4-FFF2-40B4-BE49-F238E27FC236}">
                <a16:creationId xmlns:a16="http://schemas.microsoft.com/office/drawing/2014/main" id="{A31CDD71-BEE0-87EC-9591-B99C00968A9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2593" y="5063798"/>
            <a:ext cx="1087972" cy="766327"/>
          </a:xfrm>
          <a:prstGeom prst="rect">
            <a:avLst/>
          </a:prstGeom>
        </p:spPr>
      </p:pic>
      <p:pic>
        <p:nvPicPr>
          <p:cNvPr id="139" name="Grafika 138" descr="Koła zębate kontur">
            <a:extLst>
              <a:ext uri="{FF2B5EF4-FFF2-40B4-BE49-F238E27FC236}">
                <a16:creationId xmlns:a16="http://schemas.microsoft.com/office/drawing/2014/main" id="{03B96C8F-7D06-A8F7-7DE0-F114F2105C4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780376" y="4893483"/>
            <a:ext cx="960298" cy="960298"/>
          </a:xfrm>
          <a:prstGeom prst="rect">
            <a:avLst/>
          </a:prstGeom>
        </p:spPr>
      </p:pic>
      <p:pic>
        <p:nvPicPr>
          <p:cNvPr id="140" name="Grafika 139" descr="Kalkulator kontur">
            <a:extLst>
              <a:ext uri="{FF2B5EF4-FFF2-40B4-BE49-F238E27FC236}">
                <a16:creationId xmlns:a16="http://schemas.microsoft.com/office/drawing/2014/main" id="{922D9C93-1F2E-C432-C6A5-ADFEE04B534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74693" y="5299782"/>
            <a:ext cx="553999" cy="553999"/>
          </a:xfrm>
          <a:prstGeom prst="rect">
            <a:avLst/>
          </a:prstGeom>
        </p:spPr>
      </p:pic>
      <p:sp>
        <p:nvSpPr>
          <p:cNvPr id="141" name="pole tekstowe 140">
            <a:extLst>
              <a:ext uri="{FF2B5EF4-FFF2-40B4-BE49-F238E27FC236}">
                <a16:creationId xmlns:a16="http://schemas.microsoft.com/office/drawing/2014/main" id="{1FF86142-C904-473D-A7B5-A5D7621BB762}"/>
              </a:ext>
            </a:extLst>
          </p:cNvPr>
          <p:cNvSpPr txBox="1"/>
          <p:nvPr/>
        </p:nvSpPr>
        <p:spPr>
          <a:xfrm>
            <a:off x="2371269" y="2816482"/>
            <a:ext cx="1575537" cy="430887"/>
          </a:xfrm>
          <a:prstGeom prst="rect">
            <a:avLst/>
          </a:prstGeom>
          <a:noFill/>
        </p:spPr>
        <p:txBody>
          <a:bodyPr wrap="square" rtlCol="0">
            <a:spAutoFit/>
          </a:bodyPr>
          <a:lstStyle/>
          <a:p>
            <a:pPr algn="ctr"/>
            <a:r>
              <a:rPr lang="pl-PL" sz="1100">
                <a:solidFill>
                  <a:srgbClr val="7030A0"/>
                </a:solidFill>
              </a:rPr>
              <a:t>Aplikacja do wprowadzania danych</a:t>
            </a:r>
          </a:p>
        </p:txBody>
      </p:sp>
      <p:pic>
        <p:nvPicPr>
          <p:cNvPr id="160" name="Grafika 159" descr="Baza danych kontur">
            <a:extLst>
              <a:ext uri="{FF2B5EF4-FFF2-40B4-BE49-F238E27FC236}">
                <a16:creationId xmlns:a16="http://schemas.microsoft.com/office/drawing/2014/main" id="{A17B65DE-C72C-B90C-D847-C8A2CF8524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66141" y="5068378"/>
            <a:ext cx="718190" cy="718190"/>
          </a:xfrm>
          <a:prstGeom prst="rect">
            <a:avLst/>
          </a:prstGeom>
        </p:spPr>
      </p:pic>
      <p:pic>
        <p:nvPicPr>
          <p:cNvPr id="161" name="Grafika 160" descr="Baza danych kontur">
            <a:extLst>
              <a:ext uri="{FF2B5EF4-FFF2-40B4-BE49-F238E27FC236}">
                <a16:creationId xmlns:a16="http://schemas.microsoft.com/office/drawing/2014/main" id="{65B1A19A-9EF3-22DC-8106-D98D8756CF9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26569" y="5177355"/>
            <a:ext cx="718190" cy="718190"/>
          </a:xfrm>
          <a:prstGeom prst="rect">
            <a:avLst/>
          </a:prstGeom>
        </p:spPr>
      </p:pic>
      <p:sp>
        <p:nvSpPr>
          <p:cNvPr id="162" name="pole tekstowe 161">
            <a:extLst>
              <a:ext uri="{FF2B5EF4-FFF2-40B4-BE49-F238E27FC236}">
                <a16:creationId xmlns:a16="http://schemas.microsoft.com/office/drawing/2014/main" id="{ED18D690-A071-6A39-6F21-5C62066E6FE4}"/>
              </a:ext>
            </a:extLst>
          </p:cNvPr>
          <p:cNvSpPr txBox="1"/>
          <p:nvPr/>
        </p:nvSpPr>
        <p:spPr>
          <a:xfrm>
            <a:off x="1122862" y="5963537"/>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163" name="pole tekstowe 162">
            <a:extLst>
              <a:ext uri="{FF2B5EF4-FFF2-40B4-BE49-F238E27FC236}">
                <a16:creationId xmlns:a16="http://schemas.microsoft.com/office/drawing/2014/main" id="{BB5CB73F-73BF-8D59-190F-B0941D04BBFE}"/>
              </a:ext>
            </a:extLst>
          </p:cNvPr>
          <p:cNvSpPr txBox="1"/>
          <p:nvPr/>
        </p:nvSpPr>
        <p:spPr>
          <a:xfrm>
            <a:off x="6561159" y="6000440"/>
            <a:ext cx="1876218" cy="276999"/>
          </a:xfrm>
          <a:prstGeom prst="rect">
            <a:avLst/>
          </a:prstGeom>
          <a:noFill/>
        </p:spPr>
        <p:txBody>
          <a:bodyPr wrap="square" rtlCol="0">
            <a:spAutoFit/>
          </a:bodyPr>
          <a:lstStyle/>
          <a:p>
            <a:pPr algn="ctr"/>
            <a:r>
              <a:rPr lang="pl-PL" sz="1200"/>
              <a:t>Dashboard ESG</a:t>
            </a:r>
          </a:p>
        </p:txBody>
      </p:sp>
      <p:sp>
        <p:nvSpPr>
          <p:cNvPr id="164" name="pole tekstowe 163">
            <a:extLst>
              <a:ext uri="{FF2B5EF4-FFF2-40B4-BE49-F238E27FC236}">
                <a16:creationId xmlns:a16="http://schemas.microsoft.com/office/drawing/2014/main" id="{C9A21E88-59BD-47AF-FDC8-A22B08235233}"/>
              </a:ext>
            </a:extLst>
          </p:cNvPr>
          <p:cNvSpPr txBox="1"/>
          <p:nvPr/>
        </p:nvSpPr>
        <p:spPr>
          <a:xfrm>
            <a:off x="4539019" y="5964218"/>
            <a:ext cx="1876218" cy="276999"/>
          </a:xfrm>
          <a:prstGeom prst="rect">
            <a:avLst/>
          </a:prstGeom>
          <a:noFill/>
        </p:spPr>
        <p:txBody>
          <a:bodyPr wrap="square" rtlCol="0">
            <a:spAutoFit/>
          </a:bodyPr>
          <a:lstStyle/>
          <a:p>
            <a:pPr algn="ctr"/>
            <a:r>
              <a:rPr lang="pl-PL" sz="1200"/>
              <a:t>Obliczenia </a:t>
            </a:r>
          </a:p>
        </p:txBody>
      </p:sp>
      <p:sp>
        <p:nvSpPr>
          <p:cNvPr id="165" name="pole tekstowe 164">
            <a:extLst>
              <a:ext uri="{FF2B5EF4-FFF2-40B4-BE49-F238E27FC236}">
                <a16:creationId xmlns:a16="http://schemas.microsoft.com/office/drawing/2014/main" id="{F6F9E06D-7FAF-3E57-3545-5C6DF43C1566}"/>
              </a:ext>
            </a:extLst>
          </p:cNvPr>
          <p:cNvSpPr txBox="1"/>
          <p:nvPr/>
        </p:nvSpPr>
        <p:spPr>
          <a:xfrm>
            <a:off x="4627998" y="2837504"/>
            <a:ext cx="1504422" cy="430887"/>
          </a:xfrm>
          <a:prstGeom prst="rect">
            <a:avLst/>
          </a:prstGeom>
          <a:noFill/>
        </p:spPr>
        <p:txBody>
          <a:bodyPr wrap="square" rtlCol="0">
            <a:spAutoFit/>
          </a:bodyPr>
          <a:lstStyle/>
          <a:p>
            <a:pPr algn="ctr"/>
            <a:r>
              <a:rPr lang="pl-PL" sz="1100">
                <a:solidFill>
                  <a:srgbClr val="7030A0"/>
                </a:solidFill>
              </a:rPr>
              <a:t>Aplikacja dla kontrolera ESG</a:t>
            </a:r>
          </a:p>
        </p:txBody>
      </p:sp>
      <p:pic>
        <p:nvPicPr>
          <p:cNvPr id="166" name="Grafika 165" descr="Laptop kontur">
            <a:extLst>
              <a:ext uri="{FF2B5EF4-FFF2-40B4-BE49-F238E27FC236}">
                <a16:creationId xmlns:a16="http://schemas.microsoft.com/office/drawing/2014/main" id="{C1FBBE8B-859D-DF25-45BD-DB02CCFE8AC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0060" y="1769026"/>
            <a:ext cx="1182526" cy="1182526"/>
          </a:xfrm>
          <a:prstGeom prst="rect">
            <a:avLst/>
          </a:prstGeom>
        </p:spPr>
      </p:pic>
      <p:sp>
        <p:nvSpPr>
          <p:cNvPr id="167" name="pole tekstowe 166">
            <a:extLst>
              <a:ext uri="{FF2B5EF4-FFF2-40B4-BE49-F238E27FC236}">
                <a16:creationId xmlns:a16="http://schemas.microsoft.com/office/drawing/2014/main" id="{4E43D45A-2656-1EFA-9A68-102D353268B5}"/>
              </a:ext>
            </a:extLst>
          </p:cNvPr>
          <p:cNvSpPr txBox="1"/>
          <p:nvPr/>
        </p:nvSpPr>
        <p:spPr>
          <a:xfrm>
            <a:off x="6803059" y="2816482"/>
            <a:ext cx="1504422" cy="430887"/>
          </a:xfrm>
          <a:prstGeom prst="rect">
            <a:avLst/>
          </a:prstGeom>
          <a:noFill/>
        </p:spPr>
        <p:txBody>
          <a:bodyPr wrap="square" rtlCol="0">
            <a:spAutoFit/>
          </a:bodyPr>
          <a:lstStyle/>
          <a:p>
            <a:pPr algn="ctr"/>
            <a:r>
              <a:rPr lang="pl-PL" sz="1100">
                <a:solidFill>
                  <a:srgbClr val="7030A0"/>
                </a:solidFill>
              </a:rPr>
              <a:t>Aplikacja do potwierdzania danych</a:t>
            </a:r>
          </a:p>
        </p:txBody>
      </p:sp>
      <p:pic>
        <p:nvPicPr>
          <p:cNvPr id="168" name="Grafika 167" descr="Laptop kontur">
            <a:extLst>
              <a:ext uri="{FF2B5EF4-FFF2-40B4-BE49-F238E27FC236}">
                <a16:creationId xmlns:a16="http://schemas.microsoft.com/office/drawing/2014/main" id="{C6818F1E-89AE-1656-C5EF-C37BCEA2A7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75121" y="1698170"/>
            <a:ext cx="1232360" cy="1232360"/>
          </a:xfrm>
          <a:prstGeom prst="rect">
            <a:avLst/>
          </a:prstGeom>
        </p:spPr>
      </p:pic>
      <p:sp>
        <p:nvSpPr>
          <p:cNvPr id="169" name="pole tekstowe 168">
            <a:extLst>
              <a:ext uri="{FF2B5EF4-FFF2-40B4-BE49-F238E27FC236}">
                <a16:creationId xmlns:a16="http://schemas.microsoft.com/office/drawing/2014/main" id="{015CD2DB-56D3-2165-64E3-D7B32D1CEF39}"/>
              </a:ext>
            </a:extLst>
          </p:cNvPr>
          <p:cNvSpPr txBox="1"/>
          <p:nvPr/>
        </p:nvSpPr>
        <p:spPr>
          <a:xfrm>
            <a:off x="95751" y="2835553"/>
            <a:ext cx="1780012" cy="430887"/>
          </a:xfrm>
          <a:prstGeom prst="rect">
            <a:avLst/>
          </a:prstGeom>
          <a:noFill/>
        </p:spPr>
        <p:txBody>
          <a:bodyPr wrap="square" rtlCol="0">
            <a:spAutoFit/>
          </a:bodyPr>
          <a:lstStyle/>
          <a:p>
            <a:pPr algn="ctr"/>
            <a:r>
              <a:rPr lang="pl-PL" sz="1100">
                <a:solidFill>
                  <a:srgbClr val="7030A0"/>
                </a:solidFill>
              </a:rPr>
              <a:t>Aplikacja do tworzenia nowych okresów / KPI-ów</a:t>
            </a:r>
          </a:p>
        </p:txBody>
      </p:sp>
      <p:pic>
        <p:nvPicPr>
          <p:cNvPr id="170" name="Grafika 169" descr="Laptop kontur">
            <a:extLst>
              <a:ext uri="{FF2B5EF4-FFF2-40B4-BE49-F238E27FC236}">
                <a16:creationId xmlns:a16="http://schemas.microsoft.com/office/drawing/2014/main" id="{5BCBDF09-659A-238C-B3C4-902D7D0A3F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0507" y="1744750"/>
            <a:ext cx="1231823" cy="1231823"/>
          </a:xfrm>
          <a:prstGeom prst="rect">
            <a:avLst/>
          </a:prstGeom>
        </p:spPr>
      </p:pic>
      <p:cxnSp>
        <p:nvCxnSpPr>
          <p:cNvPr id="171" name="Łącznik: łamany 170">
            <a:extLst>
              <a:ext uri="{FF2B5EF4-FFF2-40B4-BE49-F238E27FC236}">
                <a16:creationId xmlns:a16="http://schemas.microsoft.com/office/drawing/2014/main" id="{9F3CA5C1-9493-7953-4605-23DB4125DD83}"/>
              </a:ext>
            </a:extLst>
          </p:cNvPr>
          <p:cNvCxnSpPr>
            <a:cxnSpLocks/>
          </p:cNvCxnSpPr>
          <p:nvPr/>
        </p:nvCxnSpPr>
        <p:spPr>
          <a:xfrm rot="16200000" flipH="1">
            <a:off x="635682" y="3683021"/>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72" name="Łącznik: łamany 171">
            <a:extLst>
              <a:ext uri="{FF2B5EF4-FFF2-40B4-BE49-F238E27FC236}">
                <a16:creationId xmlns:a16="http://schemas.microsoft.com/office/drawing/2014/main" id="{C2BE751E-D6CF-6AA9-E395-99AA80DD033E}"/>
              </a:ext>
            </a:extLst>
          </p:cNvPr>
          <p:cNvCxnSpPr>
            <a:cxnSpLocks/>
          </p:cNvCxnSpPr>
          <p:nvPr/>
        </p:nvCxnSpPr>
        <p:spPr>
          <a:xfrm rot="5400000" flipH="1" flipV="1">
            <a:off x="1460198" y="3654561"/>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73" name="Łącznik: łamany 172">
            <a:extLst>
              <a:ext uri="{FF2B5EF4-FFF2-40B4-BE49-F238E27FC236}">
                <a16:creationId xmlns:a16="http://schemas.microsoft.com/office/drawing/2014/main" id="{82BD14D6-BD04-734A-23CC-5C385A45EF6E}"/>
              </a:ext>
            </a:extLst>
          </p:cNvPr>
          <p:cNvCxnSpPr>
            <a:cxnSpLocks/>
            <a:stCxn id="141" idx="2"/>
          </p:cNvCxnSpPr>
          <p:nvPr/>
        </p:nvCxnSpPr>
        <p:spPr>
          <a:xfrm rot="5400000">
            <a:off x="2152219" y="3853302"/>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74" name="Łącznik prosty ze strzałką 173">
            <a:extLst>
              <a:ext uri="{FF2B5EF4-FFF2-40B4-BE49-F238E27FC236}">
                <a16:creationId xmlns:a16="http://schemas.microsoft.com/office/drawing/2014/main" id="{2190C7BA-3CD8-D14D-4EBD-99298B768B45}"/>
              </a:ext>
            </a:extLst>
          </p:cNvPr>
          <p:cNvCxnSpPr/>
          <p:nvPr/>
        </p:nvCxnSpPr>
        <p:spPr>
          <a:xfrm>
            <a:off x="3204939" y="5576781"/>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75" name="Łącznik: łamany 174">
            <a:extLst>
              <a:ext uri="{FF2B5EF4-FFF2-40B4-BE49-F238E27FC236}">
                <a16:creationId xmlns:a16="http://schemas.microsoft.com/office/drawing/2014/main" id="{F7E81189-C91C-1580-39D1-D583BAF57E24}"/>
              </a:ext>
            </a:extLst>
          </p:cNvPr>
          <p:cNvCxnSpPr>
            <a:cxnSpLocks/>
          </p:cNvCxnSpPr>
          <p:nvPr/>
        </p:nvCxnSpPr>
        <p:spPr>
          <a:xfrm rot="5400000">
            <a:off x="3083528" y="3327154"/>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6" name="Łącznik prosty ze strzałką 175">
            <a:extLst>
              <a:ext uri="{FF2B5EF4-FFF2-40B4-BE49-F238E27FC236}">
                <a16:creationId xmlns:a16="http://schemas.microsoft.com/office/drawing/2014/main" id="{621C5779-7A65-FE3F-5F84-E09AD51C886C}"/>
              </a:ext>
            </a:extLst>
          </p:cNvPr>
          <p:cNvCxnSpPr>
            <a:cxnSpLocks/>
          </p:cNvCxnSpPr>
          <p:nvPr/>
        </p:nvCxnSpPr>
        <p:spPr>
          <a:xfrm>
            <a:off x="5728444" y="3266440"/>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7" name="Łącznik prosty ze strzałką 176">
            <a:extLst>
              <a:ext uri="{FF2B5EF4-FFF2-40B4-BE49-F238E27FC236}">
                <a16:creationId xmlns:a16="http://schemas.microsoft.com/office/drawing/2014/main" id="{20F365A7-A979-CBC6-7EA5-A2F22D6D7254}"/>
              </a:ext>
            </a:extLst>
          </p:cNvPr>
          <p:cNvCxnSpPr/>
          <p:nvPr/>
        </p:nvCxnSpPr>
        <p:spPr>
          <a:xfrm>
            <a:off x="6185832" y="2337771"/>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8" name="Łącznik prosty ze strzałką 177">
            <a:extLst>
              <a:ext uri="{FF2B5EF4-FFF2-40B4-BE49-F238E27FC236}">
                <a16:creationId xmlns:a16="http://schemas.microsoft.com/office/drawing/2014/main" id="{2225E4F7-C69F-0C15-B39E-F354900E01D2}"/>
              </a:ext>
            </a:extLst>
          </p:cNvPr>
          <p:cNvCxnSpPr/>
          <p:nvPr/>
        </p:nvCxnSpPr>
        <p:spPr>
          <a:xfrm>
            <a:off x="7555270" y="3501907"/>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79" name="Łącznik: łamany 178">
            <a:extLst>
              <a:ext uri="{FF2B5EF4-FFF2-40B4-BE49-F238E27FC236}">
                <a16:creationId xmlns:a16="http://schemas.microsoft.com/office/drawing/2014/main" id="{8EE7F689-E115-6EE3-5B14-BD78E046B0C8}"/>
              </a:ext>
            </a:extLst>
          </p:cNvPr>
          <p:cNvCxnSpPr/>
          <p:nvPr/>
        </p:nvCxnSpPr>
        <p:spPr>
          <a:xfrm rot="5400000" flipH="1" flipV="1">
            <a:off x="6074040" y="3500587"/>
            <a:ext cx="1257318" cy="110445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80" name="Łącznik prosty ze strzałką 179">
            <a:extLst>
              <a:ext uri="{FF2B5EF4-FFF2-40B4-BE49-F238E27FC236}">
                <a16:creationId xmlns:a16="http://schemas.microsoft.com/office/drawing/2014/main" id="{C376C486-33B3-EE4B-D1BE-04E8D4006C4D}"/>
              </a:ext>
            </a:extLst>
          </p:cNvPr>
          <p:cNvCxnSpPr/>
          <p:nvPr/>
        </p:nvCxnSpPr>
        <p:spPr>
          <a:xfrm>
            <a:off x="4023550" y="2360289"/>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1" name="Grafika 180" descr="Baza danych kontur">
            <a:extLst>
              <a:ext uri="{FF2B5EF4-FFF2-40B4-BE49-F238E27FC236}">
                <a16:creationId xmlns:a16="http://schemas.microsoft.com/office/drawing/2014/main" id="{53C89ED2-E187-2130-0E39-50D682E60C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68696" y="4887034"/>
            <a:ext cx="718190" cy="718190"/>
          </a:xfrm>
          <a:prstGeom prst="rect">
            <a:avLst/>
          </a:prstGeom>
        </p:spPr>
      </p:pic>
      <p:pic>
        <p:nvPicPr>
          <p:cNvPr id="183" name="Grafika 182" descr="Profil męski kontur">
            <a:extLst>
              <a:ext uri="{FF2B5EF4-FFF2-40B4-BE49-F238E27FC236}">
                <a16:creationId xmlns:a16="http://schemas.microsoft.com/office/drawing/2014/main" id="{33F45555-FD2A-DDD9-0A7D-E251A608BDF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016402" y="1064438"/>
            <a:ext cx="448047" cy="448047"/>
          </a:xfrm>
          <a:prstGeom prst="rect">
            <a:avLst/>
          </a:prstGeom>
        </p:spPr>
      </p:pic>
      <p:sp>
        <p:nvSpPr>
          <p:cNvPr id="184" name="pole tekstowe 183">
            <a:extLst>
              <a:ext uri="{FF2B5EF4-FFF2-40B4-BE49-F238E27FC236}">
                <a16:creationId xmlns:a16="http://schemas.microsoft.com/office/drawing/2014/main" id="{3E813A84-408A-11C7-46B4-7B619C808B0D}"/>
              </a:ext>
            </a:extLst>
          </p:cNvPr>
          <p:cNvSpPr txBox="1"/>
          <p:nvPr/>
        </p:nvSpPr>
        <p:spPr>
          <a:xfrm>
            <a:off x="3616379" y="1452187"/>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85" name="Grafika 184" descr="Uczeń kontur">
            <a:extLst>
              <a:ext uri="{FF2B5EF4-FFF2-40B4-BE49-F238E27FC236}">
                <a16:creationId xmlns:a16="http://schemas.microsoft.com/office/drawing/2014/main" id="{20C97C8B-1625-BF81-CE24-26B7FA1460F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87145" y="1032917"/>
            <a:ext cx="479971" cy="479971"/>
          </a:xfrm>
          <a:prstGeom prst="rect">
            <a:avLst/>
          </a:prstGeom>
        </p:spPr>
      </p:pic>
      <p:sp>
        <p:nvSpPr>
          <p:cNvPr id="186" name="Prostokąt: zaokrąglone rogi 185">
            <a:extLst>
              <a:ext uri="{FF2B5EF4-FFF2-40B4-BE49-F238E27FC236}">
                <a16:creationId xmlns:a16="http://schemas.microsoft.com/office/drawing/2014/main" id="{A2B5E2CE-B4CB-DFB0-6F5C-DCA6AD44E91E}"/>
              </a:ext>
            </a:extLst>
          </p:cNvPr>
          <p:cNvSpPr/>
          <p:nvPr/>
        </p:nvSpPr>
        <p:spPr>
          <a:xfrm>
            <a:off x="95751" y="1023469"/>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189" name="Obraz 188">
            <a:extLst>
              <a:ext uri="{FF2B5EF4-FFF2-40B4-BE49-F238E27FC236}">
                <a16:creationId xmlns:a16="http://schemas.microsoft.com/office/drawing/2014/main" id="{5257775E-F611-64C5-23C5-F99BDFB3F003}"/>
              </a:ext>
            </a:extLst>
          </p:cNvPr>
          <p:cNvPicPr>
            <a:picLocks noChangeAspect="1"/>
          </p:cNvPicPr>
          <p:nvPr/>
        </p:nvPicPr>
        <p:blipFill>
          <a:blip r:embed="rId30">
            <a:grayscl/>
          </a:blip>
          <a:stretch>
            <a:fillRect/>
          </a:stretch>
        </p:blipFill>
        <p:spPr>
          <a:xfrm>
            <a:off x="7378816" y="2091865"/>
            <a:ext cx="617553" cy="347469"/>
          </a:xfrm>
          <a:prstGeom prst="rect">
            <a:avLst/>
          </a:prstGeom>
        </p:spPr>
      </p:pic>
      <p:pic>
        <p:nvPicPr>
          <p:cNvPr id="190" name="Obraz 189">
            <a:extLst>
              <a:ext uri="{FF2B5EF4-FFF2-40B4-BE49-F238E27FC236}">
                <a16:creationId xmlns:a16="http://schemas.microsoft.com/office/drawing/2014/main" id="{6A1ABC9B-5C16-060C-EDE7-C04F8897D34A}"/>
              </a:ext>
            </a:extLst>
          </p:cNvPr>
          <p:cNvPicPr>
            <a:picLocks noChangeAspect="1"/>
          </p:cNvPicPr>
          <p:nvPr/>
        </p:nvPicPr>
        <p:blipFill>
          <a:blip r:embed="rId31"/>
          <a:stretch>
            <a:fillRect/>
          </a:stretch>
        </p:blipFill>
        <p:spPr>
          <a:xfrm>
            <a:off x="9851177" y="116958"/>
            <a:ext cx="1728797" cy="886183"/>
          </a:xfrm>
          <a:prstGeom prst="rect">
            <a:avLst/>
          </a:prstGeom>
        </p:spPr>
      </p:pic>
      <p:pic>
        <p:nvPicPr>
          <p:cNvPr id="83" name="Obraz 82">
            <a:extLst>
              <a:ext uri="{FF2B5EF4-FFF2-40B4-BE49-F238E27FC236}">
                <a16:creationId xmlns:a16="http://schemas.microsoft.com/office/drawing/2014/main" id="{E274C89B-B25A-B1FA-DD11-69A887CF6B15}"/>
              </a:ext>
            </a:extLst>
          </p:cNvPr>
          <p:cNvPicPr>
            <a:picLocks noChangeAspect="1"/>
          </p:cNvPicPr>
          <p:nvPr/>
        </p:nvPicPr>
        <p:blipFill>
          <a:blip r:embed="rId32">
            <a:extLst>
              <a:ext uri="{BEBA8EAE-BF5A-486C-A8C5-ECC9F3942E4B}">
                <a14:imgProps xmlns:a14="http://schemas.microsoft.com/office/drawing/2010/main">
                  <a14:imgLayer r:embed="rId33">
                    <a14:imgEffect>
                      <a14:saturation sat="0"/>
                    </a14:imgEffect>
                  </a14:imgLayer>
                </a14:imgProps>
              </a:ext>
            </a:extLst>
          </a:blip>
          <a:stretch>
            <a:fillRect/>
          </a:stretch>
        </p:blipFill>
        <p:spPr>
          <a:xfrm>
            <a:off x="2935846" y="2079452"/>
            <a:ext cx="659049" cy="430254"/>
          </a:xfrm>
          <a:prstGeom prst="rect">
            <a:avLst/>
          </a:prstGeom>
        </p:spPr>
      </p:pic>
      <p:pic>
        <p:nvPicPr>
          <p:cNvPr id="84" name="Obraz 83">
            <a:extLst>
              <a:ext uri="{FF2B5EF4-FFF2-40B4-BE49-F238E27FC236}">
                <a16:creationId xmlns:a16="http://schemas.microsoft.com/office/drawing/2014/main" id="{6FC7867C-B6F4-F5CD-BAA3-59426171A4A6}"/>
              </a:ext>
            </a:extLst>
          </p:cNvPr>
          <p:cNvPicPr>
            <a:picLocks noChangeAspect="1"/>
          </p:cNvPicPr>
          <p:nvPr/>
        </p:nvPicPr>
        <p:blipFill rotWithShape="1">
          <a:blip r:embed="rId34">
            <a:grayscl/>
          </a:blip>
          <a:srcRect b="3538"/>
          <a:stretch/>
        </p:blipFill>
        <p:spPr>
          <a:xfrm>
            <a:off x="5156182" y="2128589"/>
            <a:ext cx="648471" cy="347992"/>
          </a:xfrm>
          <a:prstGeom prst="rect">
            <a:avLst/>
          </a:prstGeom>
        </p:spPr>
      </p:pic>
      <p:pic>
        <p:nvPicPr>
          <p:cNvPr id="85" name="Obraz 84">
            <a:extLst>
              <a:ext uri="{FF2B5EF4-FFF2-40B4-BE49-F238E27FC236}">
                <a16:creationId xmlns:a16="http://schemas.microsoft.com/office/drawing/2014/main" id="{3468B9DC-F27F-5B2E-A70E-B081DA195EEA}"/>
              </a:ext>
            </a:extLst>
          </p:cNvPr>
          <p:cNvPicPr>
            <a:picLocks noChangeAspect="1"/>
          </p:cNvPicPr>
          <p:nvPr/>
        </p:nvPicPr>
        <p:blipFill>
          <a:blip r:embed="rId35">
            <a:extLst>
              <a:ext uri="{BEBA8EAE-BF5A-486C-A8C5-ECC9F3942E4B}">
                <a14:imgProps xmlns:a14="http://schemas.microsoft.com/office/drawing/2010/main">
                  <a14:imgLayer r:embed="rId36">
                    <a14:imgEffect>
                      <a14:saturation sat="0"/>
                    </a14:imgEffect>
                  </a14:imgLayer>
                </a14:imgProps>
              </a:ext>
            </a:extLst>
          </a:blip>
          <a:stretch>
            <a:fillRect/>
          </a:stretch>
        </p:blipFill>
        <p:spPr>
          <a:xfrm>
            <a:off x="828586" y="2125822"/>
            <a:ext cx="611956" cy="346261"/>
          </a:xfrm>
          <a:prstGeom prst="rect">
            <a:avLst/>
          </a:prstGeom>
        </p:spPr>
      </p:pic>
    </p:spTree>
    <p:extLst>
      <p:ext uri="{BB962C8B-B14F-4D97-AF65-F5344CB8AC3E}">
        <p14:creationId xmlns:p14="http://schemas.microsoft.com/office/powerpoint/2010/main" val="63492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55">
            <a:extLst>
              <a:ext uri="{FF2B5EF4-FFF2-40B4-BE49-F238E27FC236}">
                <a16:creationId xmlns:a16="http://schemas.microsoft.com/office/drawing/2014/main" id="{E843B0DA-2EC1-0C04-0900-0922DC8B9D3A}"/>
              </a:ext>
            </a:extLst>
          </p:cNvPr>
          <p:cNvGrpSpPr/>
          <p:nvPr/>
        </p:nvGrpSpPr>
        <p:grpSpPr>
          <a:xfrm rot="9405059">
            <a:off x="12559109" y="4561081"/>
            <a:ext cx="1890056" cy="1604374"/>
            <a:chOff x="611419" y="4359426"/>
            <a:chExt cx="4439199" cy="3119400"/>
          </a:xfrm>
          <a:solidFill>
            <a:schemeClr val="bg2"/>
          </a:solidFill>
        </p:grpSpPr>
        <p:grpSp>
          <p:nvGrpSpPr>
            <p:cNvPr id="93" name="Group 56">
              <a:extLst>
                <a:ext uri="{FF2B5EF4-FFF2-40B4-BE49-F238E27FC236}">
                  <a16:creationId xmlns:a16="http://schemas.microsoft.com/office/drawing/2014/main" id="{6DE7C5B4-F662-0E8D-A09B-98C9C66355A1}"/>
                </a:ext>
              </a:extLst>
            </p:cNvPr>
            <p:cNvGrpSpPr/>
            <p:nvPr/>
          </p:nvGrpSpPr>
          <p:grpSpPr>
            <a:xfrm rot="11976916">
              <a:off x="707365" y="4359426"/>
              <a:ext cx="4019957" cy="3119400"/>
              <a:chOff x="2438400" y="1005871"/>
              <a:chExt cx="6414912" cy="4977833"/>
            </a:xfrm>
            <a:grpFill/>
          </p:grpSpPr>
          <p:cxnSp>
            <p:nvCxnSpPr>
              <p:cNvPr id="109" name="Straight Connector 66">
                <a:extLst>
                  <a:ext uri="{FF2B5EF4-FFF2-40B4-BE49-F238E27FC236}">
                    <a16:creationId xmlns:a16="http://schemas.microsoft.com/office/drawing/2014/main" id="{4FD72A4F-91B1-7DB2-C892-B906DEE0542A}"/>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67">
                <a:extLst>
                  <a:ext uri="{FF2B5EF4-FFF2-40B4-BE49-F238E27FC236}">
                    <a16:creationId xmlns:a16="http://schemas.microsoft.com/office/drawing/2014/main" id="{5393402B-17E8-288E-3FA3-DB4F21CF9E3C}"/>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68">
                <a:extLst>
                  <a:ext uri="{FF2B5EF4-FFF2-40B4-BE49-F238E27FC236}">
                    <a16:creationId xmlns:a16="http://schemas.microsoft.com/office/drawing/2014/main" id="{2C407A86-4A65-BEAD-3656-74DBD6866540}"/>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69">
                <a:extLst>
                  <a:ext uri="{FF2B5EF4-FFF2-40B4-BE49-F238E27FC236}">
                    <a16:creationId xmlns:a16="http://schemas.microsoft.com/office/drawing/2014/main" id="{259EF603-EDF8-886E-B367-BE532F95FDD1}"/>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70">
                <a:extLst>
                  <a:ext uri="{FF2B5EF4-FFF2-40B4-BE49-F238E27FC236}">
                    <a16:creationId xmlns:a16="http://schemas.microsoft.com/office/drawing/2014/main" id="{FE2AE099-8395-087B-C5BE-86A17D1A0F4C}"/>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71">
                <a:extLst>
                  <a:ext uri="{FF2B5EF4-FFF2-40B4-BE49-F238E27FC236}">
                    <a16:creationId xmlns:a16="http://schemas.microsoft.com/office/drawing/2014/main" id="{52D9EB63-2864-12D2-0F72-BA16D1653076}"/>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72">
                <a:extLst>
                  <a:ext uri="{FF2B5EF4-FFF2-40B4-BE49-F238E27FC236}">
                    <a16:creationId xmlns:a16="http://schemas.microsoft.com/office/drawing/2014/main" id="{F898FB86-9C12-1B25-1031-EF55486FF668}"/>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73">
                <a:extLst>
                  <a:ext uri="{FF2B5EF4-FFF2-40B4-BE49-F238E27FC236}">
                    <a16:creationId xmlns:a16="http://schemas.microsoft.com/office/drawing/2014/main" id="{DD22505F-F8C9-4009-9072-C7B74F5112ED}"/>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74">
                <a:extLst>
                  <a:ext uri="{FF2B5EF4-FFF2-40B4-BE49-F238E27FC236}">
                    <a16:creationId xmlns:a16="http://schemas.microsoft.com/office/drawing/2014/main" id="{55B153C3-5051-F995-1114-9840DB8BD487}"/>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Straight Connector 75">
                <a:extLst>
                  <a:ext uri="{FF2B5EF4-FFF2-40B4-BE49-F238E27FC236}">
                    <a16:creationId xmlns:a16="http://schemas.microsoft.com/office/drawing/2014/main" id="{919475F5-6EE7-8DD8-1B0B-0EBEA7FBFB9A}"/>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76">
                <a:extLst>
                  <a:ext uri="{FF2B5EF4-FFF2-40B4-BE49-F238E27FC236}">
                    <a16:creationId xmlns:a16="http://schemas.microsoft.com/office/drawing/2014/main" id="{0F70A65E-1B67-6005-A393-09745419D3D2}"/>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4" name="Straight Connector 77">
                <a:extLst>
                  <a:ext uri="{FF2B5EF4-FFF2-40B4-BE49-F238E27FC236}">
                    <a16:creationId xmlns:a16="http://schemas.microsoft.com/office/drawing/2014/main" id="{A622C7F9-651B-CD5D-C857-762328244C51}"/>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5" name="Straight Connector 78">
                <a:extLst>
                  <a:ext uri="{FF2B5EF4-FFF2-40B4-BE49-F238E27FC236}">
                    <a16:creationId xmlns:a16="http://schemas.microsoft.com/office/drawing/2014/main" id="{BA24F166-FB40-3C83-3E4A-5D5587FEFACA}"/>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79">
                <a:extLst>
                  <a:ext uri="{FF2B5EF4-FFF2-40B4-BE49-F238E27FC236}">
                    <a16:creationId xmlns:a16="http://schemas.microsoft.com/office/drawing/2014/main" id="{A4DA0DDE-9757-62C3-B623-AEEB50597B14}"/>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80">
                <a:extLst>
                  <a:ext uri="{FF2B5EF4-FFF2-40B4-BE49-F238E27FC236}">
                    <a16:creationId xmlns:a16="http://schemas.microsoft.com/office/drawing/2014/main" id="{FF27D1EE-600E-7BBD-F537-8C557DFCBC3C}"/>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8" name="Straight Connector 81">
                <a:extLst>
                  <a:ext uri="{FF2B5EF4-FFF2-40B4-BE49-F238E27FC236}">
                    <a16:creationId xmlns:a16="http://schemas.microsoft.com/office/drawing/2014/main" id="{8E483CA8-B387-3B35-BBB8-52E10FD4F242}"/>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82">
                <a:extLst>
                  <a:ext uri="{FF2B5EF4-FFF2-40B4-BE49-F238E27FC236}">
                    <a16:creationId xmlns:a16="http://schemas.microsoft.com/office/drawing/2014/main" id="{599F2D6B-1C08-2BB3-AD5F-C871B886E9DA}"/>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4" name="Oval 57">
              <a:extLst>
                <a:ext uri="{FF2B5EF4-FFF2-40B4-BE49-F238E27FC236}">
                  <a16:creationId xmlns:a16="http://schemas.microsoft.com/office/drawing/2014/main" id="{B313B034-583F-6F59-7C5E-23B8FF954833}"/>
                </a:ext>
              </a:extLst>
            </p:cNvPr>
            <p:cNvSpPr/>
            <p:nvPr/>
          </p:nvSpPr>
          <p:spPr>
            <a:xfrm rot="11976916">
              <a:off x="1995373" y="7229135"/>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58">
              <a:extLst>
                <a:ext uri="{FF2B5EF4-FFF2-40B4-BE49-F238E27FC236}">
                  <a16:creationId xmlns:a16="http://schemas.microsoft.com/office/drawing/2014/main" id="{D4F61292-56B7-9024-6B45-9732B0C3C06F}"/>
                </a:ext>
              </a:extLst>
            </p:cNvPr>
            <p:cNvSpPr/>
            <p:nvPr/>
          </p:nvSpPr>
          <p:spPr>
            <a:xfrm rot="11976916">
              <a:off x="2160308" y="6080614"/>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59">
              <a:extLst>
                <a:ext uri="{FF2B5EF4-FFF2-40B4-BE49-F238E27FC236}">
                  <a16:creationId xmlns:a16="http://schemas.microsoft.com/office/drawing/2014/main" id="{7FDA7FE7-ABFA-E03A-AE5A-D7CE2EEDCE7F}"/>
                </a:ext>
              </a:extLst>
            </p:cNvPr>
            <p:cNvSpPr/>
            <p:nvPr/>
          </p:nvSpPr>
          <p:spPr>
            <a:xfrm rot="11976916">
              <a:off x="611419" y="584014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60">
              <a:extLst>
                <a:ext uri="{FF2B5EF4-FFF2-40B4-BE49-F238E27FC236}">
                  <a16:creationId xmlns:a16="http://schemas.microsoft.com/office/drawing/2014/main" id="{C5F5954A-3D6A-A456-15A2-9A30560881AC}"/>
                </a:ext>
              </a:extLst>
            </p:cNvPr>
            <p:cNvSpPr/>
            <p:nvPr/>
          </p:nvSpPr>
          <p:spPr>
            <a:xfrm rot="11976916">
              <a:off x="1776603" y="460107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61">
              <a:extLst>
                <a:ext uri="{FF2B5EF4-FFF2-40B4-BE49-F238E27FC236}">
                  <a16:creationId xmlns:a16="http://schemas.microsoft.com/office/drawing/2014/main" id="{6D078B1A-F566-DC4B-E76D-A40E8400E47F}"/>
                </a:ext>
              </a:extLst>
            </p:cNvPr>
            <p:cNvSpPr/>
            <p:nvPr/>
          </p:nvSpPr>
          <p:spPr>
            <a:xfrm rot="11976916">
              <a:off x="3118274" y="517289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62">
              <a:extLst>
                <a:ext uri="{FF2B5EF4-FFF2-40B4-BE49-F238E27FC236}">
                  <a16:creationId xmlns:a16="http://schemas.microsoft.com/office/drawing/2014/main" id="{92001149-B7C6-02FB-2797-3E032D9B0520}"/>
                </a:ext>
              </a:extLst>
            </p:cNvPr>
            <p:cNvSpPr/>
            <p:nvPr/>
          </p:nvSpPr>
          <p:spPr>
            <a:xfrm rot="11976916">
              <a:off x="3658581" y="5951836"/>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63">
              <a:extLst>
                <a:ext uri="{FF2B5EF4-FFF2-40B4-BE49-F238E27FC236}">
                  <a16:creationId xmlns:a16="http://schemas.microsoft.com/office/drawing/2014/main" id="{1BA69407-BEBC-3FE7-A8D3-3E51E189A0B1}"/>
                </a:ext>
              </a:extLst>
            </p:cNvPr>
            <p:cNvSpPr/>
            <p:nvPr/>
          </p:nvSpPr>
          <p:spPr>
            <a:xfrm rot="11976916">
              <a:off x="4924261" y="50333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64">
              <a:extLst>
                <a:ext uri="{FF2B5EF4-FFF2-40B4-BE49-F238E27FC236}">
                  <a16:creationId xmlns:a16="http://schemas.microsoft.com/office/drawing/2014/main" id="{215B2BD0-A3B2-3903-17D3-960CEAEE72D8}"/>
                </a:ext>
              </a:extLst>
            </p:cNvPr>
            <p:cNvSpPr/>
            <p:nvPr/>
          </p:nvSpPr>
          <p:spPr>
            <a:xfrm rot="11976916">
              <a:off x="4558229" y="62944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65">
              <a:extLst>
                <a:ext uri="{FF2B5EF4-FFF2-40B4-BE49-F238E27FC236}">
                  <a16:creationId xmlns:a16="http://schemas.microsoft.com/office/drawing/2014/main" id="{0631DEBB-B4DC-C9AC-D482-A679646232C6}"/>
                </a:ext>
              </a:extLst>
            </p:cNvPr>
            <p:cNvSpPr/>
            <p:nvPr/>
          </p:nvSpPr>
          <p:spPr>
            <a:xfrm rot="11976916">
              <a:off x="2971179" y="682695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42" name="Łącznik prosty 141">
            <a:extLst>
              <a:ext uri="{FF2B5EF4-FFF2-40B4-BE49-F238E27FC236}">
                <a16:creationId xmlns:a16="http://schemas.microsoft.com/office/drawing/2014/main" id="{4DA39702-4FAA-F2A8-BE34-B24B4D63677D}"/>
              </a:ext>
            </a:extLst>
          </p:cNvPr>
          <p:cNvCxnSpPr/>
          <p:nvPr/>
        </p:nvCxnSpPr>
        <p:spPr>
          <a:xfrm>
            <a:off x="8675158" y="1714131"/>
            <a:ext cx="0" cy="5081047"/>
          </a:xfrm>
          <a:prstGeom prst="line">
            <a:avLst/>
          </a:prstGeom>
        </p:spPr>
        <p:style>
          <a:lnRef idx="2">
            <a:schemeClr val="dk1"/>
          </a:lnRef>
          <a:fillRef idx="0">
            <a:schemeClr val="dk1"/>
          </a:fillRef>
          <a:effectRef idx="1">
            <a:schemeClr val="dk1"/>
          </a:effectRef>
          <a:fontRef idx="minor">
            <a:schemeClr val="tx1"/>
          </a:fontRef>
        </p:style>
      </p:cxnSp>
      <p:sp>
        <p:nvSpPr>
          <p:cNvPr id="90" name="Owal 89">
            <a:extLst>
              <a:ext uri="{FF2B5EF4-FFF2-40B4-BE49-F238E27FC236}">
                <a16:creationId xmlns:a16="http://schemas.microsoft.com/office/drawing/2014/main" id="{1FA186FF-614A-3F78-1033-74AFC5600911}"/>
              </a:ext>
            </a:extLst>
          </p:cNvPr>
          <p:cNvSpPr/>
          <p:nvPr/>
        </p:nvSpPr>
        <p:spPr>
          <a:xfrm>
            <a:off x="9875472" y="2052871"/>
            <a:ext cx="1224000" cy="1224000"/>
          </a:xfrm>
          <a:prstGeom prst="ellipse">
            <a:avLst/>
          </a:prstGeom>
          <a:blipFill dpi="0" rotWithShape="1">
            <a:blip r:embed="rId2">
              <a:alphaModFix amt="20000"/>
              <a:extLst>
                <a:ext uri="{28A0092B-C50C-407E-A947-70E740481C1C}">
                  <a14:useLocalDpi xmlns:a14="http://schemas.microsoft.com/office/drawing/2010/main" val="0"/>
                </a:ext>
              </a:extLst>
            </a:blip>
            <a:srcRect/>
            <a:stretch>
              <a:fillRect/>
            </a:stretch>
          </a:blip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rgbClr val="7030A0"/>
                </a:solidFill>
              </a:rPr>
              <a:t>4 </a:t>
            </a:r>
            <a:br>
              <a:rPr lang="pl-PL" sz="4400">
                <a:solidFill>
                  <a:srgbClr val="7030A0"/>
                </a:solidFill>
              </a:rPr>
            </a:br>
            <a:r>
              <a:rPr lang="pl-PL" sz="900" b="1">
                <a:solidFill>
                  <a:srgbClr val="7030A0"/>
                </a:solidFill>
              </a:rPr>
              <a:t>Aplikacje</a:t>
            </a:r>
            <a:br>
              <a:rPr lang="pl-PL" sz="900" b="1">
                <a:solidFill>
                  <a:srgbClr val="7030A0"/>
                </a:solidFill>
              </a:rPr>
            </a:br>
            <a:r>
              <a:rPr lang="pl-PL" sz="900" b="1">
                <a:solidFill>
                  <a:srgbClr val="7030A0"/>
                </a:solidFill>
              </a:rPr>
              <a:t>Power </a:t>
            </a:r>
            <a:r>
              <a:rPr lang="pl-PL" sz="900" b="1" err="1">
                <a:solidFill>
                  <a:srgbClr val="7030A0"/>
                </a:solidFill>
              </a:rPr>
              <a:t>Apps</a:t>
            </a:r>
            <a:endParaRPr lang="pl-PL" sz="900" b="1">
              <a:solidFill>
                <a:srgbClr val="7030A0"/>
              </a:solidFill>
            </a:endParaRPr>
          </a:p>
        </p:txBody>
      </p:sp>
      <p:sp>
        <p:nvSpPr>
          <p:cNvPr id="91" name="Owal 90">
            <a:extLst>
              <a:ext uri="{FF2B5EF4-FFF2-40B4-BE49-F238E27FC236}">
                <a16:creationId xmlns:a16="http://schemas.microsoft.com/office/drawing/2014/main" id="{E12106DA-EC25-D8E5-4412-6C4E7D2A1958}"/>
              </a:ext>
            </a:extLst>
          </p:cNvPr>
          <p:cNvSpPr/>
          <p:nvPr/>
        </p:nvSpPr>
        <p:spPr>
          <a:xfrm>
            <a:off x="8805742" y="5331007"/>
            <a:ext cx="1224000" cy="1224000"/>
          </a:xfrm>
          <a:prstGeom prst="ellipse">
            <a:avLst/>
          </a:prstGeom>
          <a:blipFill dpi="0" rotWithShape="1">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98" name="Owal 97">
            <a:extLst>
              <a:ext uri="{FF2B5EF4-FFF2-40B4-BE49-F238E27FC236}">
                <a16:creationId xmlns:a16="http://schemas.microsoft.com/office/drawing/2014/main" id="{1D63651F-4573-1C8C-3AD7-D096A9D7A6DF}"/>
              </a:ext>
            </a:extLst>
          </p:cNvPr>
          <p:cNvSpPr/>
          <p:nvPr/>
        </p:nvSpPr>
        <p:spPr>
          <a:xfrm>
            <a:off x="10876889" y="5292119"/>
            <a:ext cx="1224000" cy="1224000"/>
          </a:xfrm>
          <a:prstGeom prst="ellipse">
            <a:avLst/>
          </a:prstGeom>
          <a:blipFill>
            <a:blip r:embed="rId5">
              <a:alphaModFix amt="20000"/>
              <a:extLst>
                <a:ext uri="{BEBA8EAE-BF5A-486C-A8C5-ECC9F3942E4B}">
                  <a14:imgProps xmlns:a14="http://schemas.microsoft.com/office/drawing/2010/main">
                    <a14:imgLayer r:embed="rId6">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12" name="Owal 111">
            <a:extLst>
              <a:ext uri="{FF2B5EF4-FFF2-40B4-BE49-F238E27FC236}">
                <a16:creationId xmlns:a16="http://schemas.microsoft.com/office/drawing/2014/main" id="{80CC6B47-EC48-ECBF-54AF-A17898F30156}"/>
              </a:ext>
            </a:extLst>
          </p:cNvPr>
          <p:cNvSpPr/>
          <p:nvPr/>
        </p:nvSpPr>
        <p:spPr>
          <a:xfrm>
            <a:off x="8738196" y="3478345"/>
            <a:ext cx="1224000" cy="1224000"/>
          </a:xfrm>
          <a:prstGeom prst="ellipse">
            <a:avLst/>
          </a:prstGeom>
          <a:blipFill>
            <a:blip r:embed="rId7">
              <a:alphaModFix amt="20000"/>
              <a:extLst>
                <a:ext uri="{BEBA8EAE-BF5A-486C-A8C5-ECC9F3942E4B}">
                  <a14:imgProps xmlns:a14="http://schemas.microsoft.com/office/drawing/2010/main">
                    <a14:imgLayer r:embed="rId8">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14" name="Owal 113">
            <a:extLst>
              <a:ext uri="{FF2B5EF4-FFF2-40B4-BE49-F238E27FC236}">
                <a16:creationId xmlns:a16="http://schemas.microsoft.com/office/drawing/2014/main" id="{0D839FEA-22CB-FA9E-7768-085EBD9C70AC}"/>
              </a:ext>
            </a:extLst>
          </p:cNvPr>
          <p:cNvSpPr/>
          <p:nvPr/>
        </p:nvSpPr>
        <p:spPr>
          <a:xfrm>
            <a:off x="9872351" y="4404676"/>
            <a:ext cx="1224000" cy="1224000"/>
          </a:xfrm>
          <a:prstGeom prst="ellipse">
            <a:avLst/>
          </a:prstGeom>
          <a:blipFill>
            <a:blip r:embed="rId9" cstate="hqprint">
              <a:alphaModFix amt="2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84" name="Grafika 83" descr="Laptop kontur">
            <a:extLst>
              <a:ext uri="{FF2B5EF4-FFF2-40B4-BE49-F238E27FC236}">
                <a16:creationId xmlns:a16="http://schemas.microsoft.com/office/drawing/2014/main" id="{ACF71A26-958F-157C-C3C1-70F2216784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6236" y="3195620"/>
            <a:ext cx="3960000" cy="3960000"/>
          </a:xfrm>
          <a:prstGeom prst="rect">
            <a:avLst/>
          </a:prstGeom>
        </p:spPr>
      </p:pic>
      <p:sp>
        <p:nvSpPr>
          <p:cNvPr id="85" name="pole tekstowe 84">
            <a:extLst>
              <a:ext uri="{FF2B5EF4-FFF2-40B4-BE49-F238E27FC236}">
                <a16:creationId xmlns:a16="http://schemas.microsoft.com/office/drawing/2014/main" id="{BE4057E8-AB02-1F6E-003C-7EAF4C7D29E9}"/>
              </a:ext>
            </a:extLst>
          </p:cNvPr>
          <p:cNvSpPr txBox="1"/>
          <p:nvPr/>
        </p:nvSpPr>
        <p:spPr>
          <a:xfrm>
            <a:off x="14313" y="6300675"/>
            <a:ext cx="4253969" cy="338554"/>
          </a:xfrm>
          <a:prstGeom prst="rect">
            <a:avLst/>
          </a:prstGeom>
          <a:noFill/>
        </p:spPr>
        <p:txBody>
          <a:bodyPr wrap="square" rtlCol="0">
            <a:spAutoFit/>
          </a:bodyPr>
          <a:lstStyle>
            <a:defPPr>
              <a:defRPr lang="en-US"/>
            </a:defPPr>
            <a:lvl1pPr algn="ctr">
              <a:defRPr sz="1600"/>
            </a:lvl1pPr>
          </a:lstStyle>
          <a:p>
            <a:r>
              <a:rPr lang="pl-PL" b="1">
                <a:solidFill>
                  <a:schemeClr val="tx1">
                    <a:lumMod val="75000"/>
                  </a:schemeClr>
                </a:solidFill>
              </a:rPr>
              <a:t>Aplikacja do wprowadzania danych</a:t>
            </a:r>
          </a:p>
        </p:txBody>
      </p:sp>
      <p:sp>
        <p:nvSpPr>
          <p:cNvPr id="86" name="pole tekstowe 85">
            <a:extLst>
              <a:ext uri="{FF2B5EF4-FFF2-40B4-BE49-F238E27FC236}">
                <a16:creationId xmlns:a16="http://schemas.microsoft.com/office/drawing/2014/main" id="{D2CB7093-3A12-5C8D-3378-2DF5314B37EE}"/>
              </a:ext>
            </a:extLst>
          </p:cNvPr>
          <p:cNvSpPr txBox="1"/>
          <p:nvPr/>
        </p:nvSpPr>
        <p:spPr>
          <a:xfrm>
            <a:off x="4375872" y="3538403"/>
            <a:ext cx="3950302" cy="338554"/>
          </a:xfrm>
          <a:prstGeom prst="rect">
            <a:avLst/>
          </a:prstGeom>
          <a:noFill/>
        </p:spPr>
        <p:txBody>
          <a:bodyPr wrap="square" rtlCol="0">
            <a:spAutoFit/>
          </a:bodyPr>
          <a:lstStyle/>
          <a:p>
            <a:pPr algn="ctr"/>
            <a:r>
              <a:rPr lang="pl-PL" sz="1600" b="1">
                <a:solidFill>
                  <a:schemeClr val="tx1">
                    <a:lumMod val="75000"/>
                  </a:schemeClr>
                </a:solidFill>
              </a:rPr>
              <a:t>Aplikacja dla kontrolera ESG</a:t>
            </a:r>
          </a:p>
        </p:txBody>
      </p:sp>
      <p:pic>
        <p:nvPicPr>
          <p:cNvPr id="87" name="Grafika 86" descr="Laptop kontur">
            <a:extLst>
              <a:ext uri="{FF2B5EF4-FFF2-40B4-BE49-F238E27FC236}">
                <a16:creationId xmlns:a16="http://schemas.microsoft.com/office/drawing/2014/main" id="{9BDF5ECE-5F87-90B3-D093-45FEE1EC1B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97711" y="269727"/>
            <a:ext cx="3960000" cy="3960000"/>
          </a:xfrm>
          <a:prstGeom prst="rect">
            <a:avLst/>
          </a:prstGeom>
        </p:spPr>
      </p:pic>
      <p:sp>
        <p:nvSpPr>
          <p:cNvPr id="88" name="pole tekstowe 87">
            <a:extLst>
              <a:ext uri="{FF2B5EF4-FFF2-40B4-BE49-F238E27FC236}">
                <a16:creationId xmlns:a16="http://schemas.microsoft.com/office/drawing/2014/main" id="{F4FCC386-CB9B-38FB-9CF9-F3CC76DE4841}"/>
              </a:ext>
            </a:extLst>
          </p:cNvPr>
          <p:cNvSpPr txBox="1"/>
          <p:nvPr/>
        </p:nvSpPr>
        <p:spPr>
          <a:xfrm>
            <a:off x="4387836" y="6254509"/>
            <a:ext cx="4002466" cy="261610"/>
          </a:xfrm>
          <a:prstGeom prst="rect">
            <a:avLst/>
          </a:prstGeom>
          <a:noFill/>
        </p:spPr>
        <p:txBody>
          <a:bodyPr wrap="square" rtlCol="0">
            <a:spAutoFit/>
          </a:bodyPr>
          <a:lstStyle>
            <a:defPPr>
              <a:defRPr lang="en-US"/>
            </a:defPPr>
            <a:lvl1pPr algn="ctr">
              <a:defRPr sz="1600"/>
            </a:lvl1pPr>
          </a:lstStyle>
          <a:p>
            <a:r>
              <a:rPr lang="pl-PL" b="1">
                <a:solidFill>
                  <a:schemeClr val="tx1">
                    <a:lumMod val="75000"/>
                  </a:schemeClr>
                </a:solidFill>
              </a:rPr>
              <a:t>Aplikacja do potwierdzania danych</a:t>
            </a:r>
          </a:p>
        </p:txBody>
      </p:sp>
      <p:pic>
        <p:nvPicPr>
          <p:cNvPr id="89" name="Grafika 88" descr="Laptop kontur">
            <a:extLst>
              <a:ext uri="{FF2B5EF4-FFF2-40B4-BE49-F238E27FC236}">
                <a16:creationId xmlns:a16="http://schemas.microsoft.com/office/drawing/2014/main" id="{5E759906-BCFA-2FB3-3C49-417A23FE9F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71451" y="3012964"/>
            <a:ext cx="3960000" cy="3960000"/>
          </a:xfrm>
          <a:prstGeom prst="rect">
            <a:avLst/>
          </a:prstGeom>
        </p:spPr>
      </p:pic>
      <p:sp>
        <p:nvSpPr>
          <p:cNvPr id="100" name="pole tekstowe 99">
            <a:extLst>
              <a:ext uri="{FF2B5EF4-FFF2-40B4-BE49-F238E27FC236}">
                <a16:creationId xmlns:a16="http://schemas.microsoft.com/office/drawing/2014/main" id="{AC0101FE-BD98-6420-329E-B550248173BC}"/>
              </a:ext>
            </a:extLst>
          </p:cNvPr>
          <p:cNvSpPr txBox="1"/>
          <p:nvPr/>
        </p:nvSpPr>
        <p:spPr>
          <a:xfrm>
            <a:off x="-25276" y="3521859"/>
            <a:ext cx="4390447" cy="338554"/>
          </a:xfrm>
          <a:prstGeom prst="rect">
            <a:avLst/>
          </a:prstGeom>
          <a:noFill/>
        </p:spPr>
        <p:txBody>
          <a:bodyPr wrap="square" rtlCol="0">
            <a:spAutoFit/>
          </a:bodyPr>
          <a:lstStyle/>
          <a:p>
            <a:pPr algn="ctr"/>
            <a:r>
              <a:rPr lang="pl-PL" sz="1600" b="1">
                <a:solidFill>
                  <a:schemeClr val="tx1">
                    <a:lumMod val="75000"/>
                  </a:schemeClr>
                </a:solidFill>
              </a:rPr>
              <a:t>Aplikacja do tworzenia nowych okresów / KPI-ów</a:t>
            </a:r>
          </a:p>
        </p:txBody>
      </p:sp>
      <p:pic>
        <p:nvPicPr>
          <p:cNvPr id="103" name="Grafika 102" descr="Laptop kontur">
            <a:extLst>
              <a:ext uri="{FF2B5EF4-FFF2-40B4-BE49-F238E27FC236}">
                <a16:creationId xmlns:a16="http://schemas.microsoft.com/office/drawing/2014/main" id="{6D24F816-A187-F660-5BD9-204C415428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945" y="247312"/>
            <a:ext cx="3960000" cy="3960000"/>
          </a:xfrm>
          <a:prstGeom prst="rect">
            <a:avLst/>
          </a:prstGeom>
        </p:spPr>
      </p:pic>
      <p:pic>
        <p:nvPicPr>
          <p:cNvPr id="131" name="Obraz 130">
            <a:extLst>
              <a:ext uri="{FF2B5EF4-FFF2-40B4-BE49-F238E27FC236}">
                <a16:creationId xmlns:a16="http://schemas.microsoft.com/office/drawing/2014/main" id="{FFEDCE80-3164-3AA5-488C-AE7B93FE5BF8}"/>
              </a:ext>
            </a:extLst>
          </p:cNvPr>
          <p:cNvPicPr>
            <a:picLocks noChangeAspect="1"/>
          </p:cNvPicPr>
          <p:nvPr/>
        </p:nvPicPr>
        <p:blipFill>
          <a:blip r:embed="rId13"/>
          <a:stretch>
            <a:fillRect/>
          </a:stretch>
        </p:blipFill>
        <p:spPr>
          <a:xfrm>
            <a:off x="5447670" y="4179113"/>
            <a:ext cx="2156372" cy="1213293"/>
          </a:xfrm>
          <a:prstGeom prst="rect">
            <a:avLst/>
          </a:prstGeom>
        </p:spPr>
      </p:pic>
      <p:grpSp>
        <p:nvGrpSpPr>
          <p:cNvPr id="2" name="Grupa 1">
            <a:extLst>
              <a:ext uri="{FF2B5EF4-FFF2-40B4-BE49-F238E27FC236}">
                <a16:creationId xmlns:a16="http://schemas.microsoft.com/office/drawing/2014/main" id="{F0FD21E1-35B4-4A96-514C-E357A82E286E}"/>
              </a:ext>
            </a:extLst>
          </p:cNvPr>
          <p:cNvGrpSpPr/>
          <p:nvPr/>
        </p:nvGrpSpPr>
        <p:grpSpPr>
          <a:xfrm>
            <a:off x="207391" y="116958"/>
            <a:ext cx="11608498" cy="1553156"/>
            <a:chOff x="207391" y="116958"/>
            <a:chExt cx="11608498" cy="1553156"/>
          </a:xfrm>
        </p:grpSpPr>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14"/>
            <a:stretch>
              <a:fillRect/>
            </a:stretch>
          </p:blipFill>
          <p:spPr>
            <a:xfrm>
              <a:off x="270053" y="146853"/>
              <a:ext cx="1163691" cy="606529"/>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35" name="pole tekstowe 34">
              <a:extLst>
                <a:ext uri="{FF2B5EF4-FFF2-40B4-BE49-F238E27FC236}">
                  <a16:creationId xmlns:a16="http://schemas.microsoft.com/office/drawing/2014/main" id="{35DC908C-789E-6DA1-B91C-1205204E144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6" name="Prostokąt: zaokrąglone rogi 65">
              <a:extLst>
                <a:ext uri="{FF2B5EF4-FFF2-40B4-BE49-F238E27FC236}">
                  <a16:creationId xmlns:a16="http://schemas.microsoft.com/office/drawing/2014/main" id="{4C04F63C-35D0-D98B-706C-8948D9072DDA}"/>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sp>
          <p:nvSpPr>
            <p:cNvPr id="143" name="Prostokąt: zaokrąglone rogi 142">
              <a:extLst>
                <a:ext uri="{FF2B5EF4-FFF2-40B4-BE49-F238E27FC236}">
                  <a16:creationId xmlns:a16="http://schemas.microsoft.com/office/drawing/2014/main" id="{D738DEC2-99A6-264E-E3AB-C01F559B8E4B}"/>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144" name="Grafika 143" descr="Części układanki z wypełnieniem pełnym">
              <a:extLst>
                <a:ext uri="{FF2B5EF4-FFF2-40B4-BE49-F238E27FC236}">
                  <a16:creationId xmlns:a16="http://schemas.microsoft.com/office/drawing/2014/main" id="{1DC9E45C-7D18-60ED-D786-4C1F15FFABA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15576" y="1317810"/>
              <a:ext cx="352304" cy="352304"/>
            </a:xfrm>
            <a:prstGeom prst="rect">
              <a:avLst/>
            </a:prstGeom>
          </p:spPr>
        </p:pic>
        <p:pic>
          <p:nvPicPr>
            <p:cNvPr id="145" name="Grafika 144" descr="Przepływ pracy z wypełnieniem pełnym">
              <a:extLst>
                <a:ext uri="{FF2B5EF4-FFF2-40B4-BE49-F238E27FC236}">
                  <a16:creationId xmlns:a16="http://schemas.microsoft.com/office/drawing/2014/main" id="{645C043F-8085-9597-618C-4C232FE712B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19278" y="1334693"/>
              <a:ext cx="339222" cy="317859"/>
            </a:xfrm>
            <a:prstGeom prst="rect">
              <a:avLst/>
            </a:prstGeom>
          </p:spPr>
        </p:pic>
        <p:pic>
          <p:nvPicPr>
            <p:cNvPr id="133" name="Obraz 132">
              <a:extLst>
                <a:ext uri="{FF2B5EF4-FFF2-40B4-BE49-F238E27FC236}">
                  <a16:creationId xmlns:a16="http://schemas.microsoft.com/office/drawing/2014/main" id="{F55A6076-0718-F1A5-097D-84383A1710C7}"/>
                </a:ext>
              </a:extLst>
            </p:cNvPr>
            <p:cNvPicPr>
              <a:picLocks noChangeAspect="1"/>
            </p:cNvPicPr>
            <p:nvPr/>
          </p:nvPicPr>
          <p:blipFill>
            <a:blip r:embed="rId19"/>
            <a:stretch>
              <a:fillRect/>
            </a:stretch>
          </p:blipFill>
          <p:spPr>
            <a:xfrm>
              <a:off x="9851177" y="116958"/>
              <a:ext cx="1728797" cy="886183"/>
            </a:xfrm>
            <a:prstGeom prst="rect">
              <a:avLst/>
            </a:prstGeom>
          </p:spPr>
        </p:pic>
      </p:grpSp>
      <p:pic>
        <p:nvPicPr>
          <p:cNvPr id="4" name="Obraz 3">
            <a:extLst>
              <a:ext uri="{FF2B5EF4-FFF2-40B4-BE49-F238E27FC236}">
                <a16:creationId xmlns:a16="http://schemas.microsoft.com/office/drawing/2014/main" id="{2185B510-E936-7263-6F6C-A6EF39D4E594}"/>
              </a:ext>
            </a:extLst>
          </p:cNvPr>
          <p:cNvPicPr>
            <a:picLocks noChangeAspect="1"/>
          </p:cNvPicPr>
          <p:nvPr/>
        </p:nvPicPr>
        <p:blipFill>
          <a:blip r:embed="rId20"/>
          <a:stretch>
            <a:fillRect/>
          </a:stretch>
        </p:blipFill>
        <p:spPr>
          <a:xfrm>
            <a:off x="1146672" y="4383711"/>
            <a:ext cx="2162029" cy="1206675"/>
          </a:xfrm>
          <a:prstGeom prst="rect">
            <a:avLst/>
          </a:prstGeom>
        </p:spPr>
      </p:pic>
      <p:pic>
        <p:nvPicPr>
          <p:cNvPr id="62" name="Obraz 61">
            <a:extLst>
              <a:ext uri="{FF2B5EF4-FFF2-40B4-BE49-F238E27FC236}">
                <a16:creationId xmlns:a16="http://schemas.microsoft.com/office/drawing/2014/main" id="{52AE9B6B-8520-DC1E-01A4-8522903A354A}"/>
              </a:ext>
            </a:extLst>
          </p:cNvPr>
          <p:cNvPicPr>
            <a:picLocks noChangeAspect="1"/>
          </p:cNvPicPr>
          <p:nvPr/>
        </p:nvPicPr>
        <p:blipFill rotWithShape="1">
          <a:blip r:embed="rId21"/>
          <a:srcRect b="3538"/>
          <a:stretch/>
        </p:blipFill>
        <p:spPr>
          <a:xfrm>
            <a:off x="5223260" y="1499694"/>
            <a:ext cx="2319796" cy="1244883"/>
          </a:xfrm>
          <a:prstGeom prst="rect">
            <a:avLst/>
          </a:prstGeom>
        </p:spPr>
      </p:pic>
      <p:pic>
        <p:nvPicPr>
          <p:cNvPr id="6" name="Obraz 5">
            <a:extLst>
              <a:ext uri="{FF2B5EF4-FFF2-40B4-BE49-F238E27FC236}">
                <a16:creationId xmlns:a16="http://schemas.microsoft.com/office/drawing/2014/main" id="{F79A2B6B-D2D8-F6B8-85D9-73D5774EFBD1}"/>
              </a:ext>
            </a:extLst>
          </p:cNvPr>
          <p:cNvPicPr>
            <a:picLocks noChangeAspect="1"/>
          </p:cNvPicPr>
          <p:nvPr/>
        </p:nvPicPr>
        <p:blipFill>
          <a:blip r:embed="rId22"/>
          <a:stretch>
            <a:fillRect/>
          </a:stretch>
        </p:blipFill>
        <p:spPr>
          <a:xfrm>
            <a:off x="1146672" y="1499694"/>
            <a:ext cx="2076814" cy="1175116"/>
          </a:xfrm>
          <a:prstGeom prst="rect">
            <a:avLst/>
          </a:prstGeom>
        </p:spPr>
      </p:pic>
    </p:spTree>
    <p:extLst>
      <p:ext uri="{BB962C8B-B14F-4D97-AF65-F5344CB8AC3E}">
        <p14:creationId xmlns:p14="http://schemas.microsoft.com/office/powerpoint/2010/main" val="4228015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rostokąt 55">
            <a:extLst>
              <a:ext uri="{FF2B5EF4-FFF2-40B4-BE49-F238E27FC236}">
                <a16:creationId xmlns:a16="http://schemas.microsoft.com/office/drawing/2014/main" id="{39AF7E84-E29D-40BA-934F-2A0E5EC1C4F4}"/>
              </a:ext>
            </a:extLst>
          </p:cNvPr>
          <p:cNvSpPr/>
          <p:nvPr/>
        </p:nvSpPr>
        <p:spPr>
          <a:xfrm>
            <a:off x="72312" y="626108"/>
            <a:ext cx="8603714" cy="6181976"/>
          </a:xfrm>
          <a:prstGeom prst="rect">
            <a:avLst/>
          </a:prstGeom>
          <a:solidFill>
            <a:srgbClr val="FDFDF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4" name="Prostokąt: zaokrąglone rogi 143">
            <a:extLst>
              <a:ext uri="{FF2B5EF4-FFF2-40B4-BE49-F238E27FC236}">
                <a16:creationId xmlns:a16="http://schemas.microsoft.com/office/drawing/2014/main" id="{5EAA7A6B-F372-41A1-A33E-FF14480ECF42}"/>
              </a:ext>
            </a:extLst>
          </p:cNvPr>
          <p:cNvSpPr/>
          <p:nvPr/>
        </p:nvSpPr>
        <p:spPr>
          <a:xfrm>
            <a:off x="9507043" y="1326531"/>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37" y="1778907"/>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5648" y="5005831"/>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1115" y="5128102"/>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8898" y="4957787"/>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215" y="5364086"/>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39791" y="2880786"/>
            <a:ext cx="1575537" cy="430887"/>
          </a:xfrm>
          <a:prstGeom prst="rect">
            <a:avLst/>
          </a:prstGeom>
          <a:noFill/>
        </p:spPr>
        <p:txBody>
          <a:bodyPr wrap="square" rtlCol="0">
            <a:spAutoFit/>
          </a:bodyPr>
          <a:lstStyle/>
          <a:p>
            <a:pPr algn="ctr"/>
            <a:r>
              <a:rPr lang="pl-PL" sz="1100"/>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4663" y="5132682"/>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5091" y="5241659"/>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91384" y="6027841"/>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29681" y="6064744"/>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507541" y="6028522"/>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96520" y="2901808"/>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8582" y="1833330"/>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71581" y="2880786"/>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3643" y="1762474"/>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64273" y="2899857"/>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029" y="1809054"/>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604204" y="3747325"/>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28720" y="3718865"/>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120741" y="3917606"/>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173461" y="5641085"/>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52050" y="3391458"/>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96966" y="3330744"/>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54354" y="2402075"/>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523792" y="3566211"/>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92072" y="2424593"/>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730111" y="1362945"/>
            <a:ext cx="0" cy="5081047"/>
          </a:xfrm>
          <a:prstGeom prst="line">
            <a:avLst/>
          </a:prstGeom>
        </p:spPr>
        <p:style>
          <a:lnRef idx="2">
            <a:schemeClr val="accent1"/>
          </a:lnRef>
          <a:fillRef idx="0">
            <a:schemeClr val="accent1"/>
          </a:fillRef>
          <a:effectRef idx="1">
            <a:schemeClr val="accent1"/>
          </a:effectRef>
          <a:fontRef idx="minor">
            <a:schemeClr val="tx1"/>
          </a:fontRef>
        </p:style>
      </p:cxnSp>
      <p:sp>
        <p:nvSpPr>
          <p:cNvPr id="143" name="Prostokąt: zaokrąglone rogi 142">
            <a:extLst>
              <a:ext uri="{FF2B5EF4-FFF2-40B4-BE49-F238E27FC236}">
                <a16:creationId xmlns:a16="http://schemas.microsoft.com/office/drawing/2014/main" id="{859C490F-DFC8-4426-B3E6-CA58CC7FE752}"/>
              </a:ext>
            </a:extLst>
          </p:cNvPr>
          <p:cNvSpPr/>
          <p:nvPr/>
        </p:nvSpPr>
        <p:spPr>
          <a:xfrm>
            <a:off x="8922625" y="1326531"/>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150" name="Grafika 149" descr="Części układanki z wypełnieniem pełnym">
            <a:extLst>
              <a:ext uri="{FF2B5EF4-FFF2-40B4-BE49-F238E27FC236}">
                <a16:creationId xmlns:a16="http://schemas.microsoft.com/office/drawing/2014/main" id="{4BB40E21-35B3-4F64-A6FC-8B32689F30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08090" y="1326869"/>
            <a:ext cx="352304" cy="352304"/>
          </a:xfrm>
          <a:prstGeom prst="rect">
            <a:avLst/>
          </a:prstGeom>
        </p:spPr>
      </p:pic>
      <p:pic>
        <p:nvPicPr>
          <p:cNvPr id="152" name="Grafika 151" descr="Przepływ pracy z wypełnieniem pełnym">
            <a:extLst>
              <a:ext uri="{FF2B5EF4-FFF2-40B4-BE49-F238E27FC236}">
                <a16:creationId xmlns:a16="http://schemas.microsoft.com/office/drawing/2014/main" id="{F89850A4-BE47-40A5-876C-424F904C54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66126" y="1348580"/>
            <a:ext cx="339222" cy="317859"/>
          </a:xfrm>
          <a:prstGeom prst="rect">
            <a:avLst/>
          </a:prstGeom>
        </p:spPr>
      </p:pic>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7218" y="4951338"/>
            <a:ext cx="718190" cy="718190"/>
          </a:xfrm>
          <a:prstGeom prst="rect">
            <a:avLst/>
          </a:prstGeom>
        </p:spPr>
      </p:pic>
      <p:sp>
        <p:nvSpPr>
          <p:cNvPr id="172" name="Owal 171">
            <a:extLst>
              <a:ext uri="{FF2B5EF4-FFF2-40B4-BE49-F238E27FC236}">
                <a16:creationId xmlns:a16="http://schemas.microsoft.com/office/drawing/2014/main" id="{3C739A46-8A81-4824-93E1-CB67D503174E}"/>
              </a:ext>
            </a:extLst>
          </p:cNvPr>
          <p:cNvSpPr/>
          <p:nvPr/>
        </p:nvSpPr>
        <p:spPr>
          <a:xfrm>
            <a:off x="10876889" y="3390083"/>
            <a:ext cx="1224000" cy="1224000"/>
          </a:xfrm>
          <a:prstGeom prst="ellipse">
            <a:avLst/>
          </a:prstGeom>
          <a:blipFill dpi="0" rotWithShape="1">
            <a:blip r:embed="rId16">
              <a:alphaModFix amt="20000"/>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73" name="Owal 172">
            <a:extLst>
              <a:ext uri="{FF2B5EF4-FFF2-40B4-BE49-F238E27FC236}">
                <a16:creationId xmlns:a16="http://schemas.microsoft.com/office/drawing/2014/main" id="{720FD7A0-17AA-4027-82DC-E489B2B4FCF8}"/>
              </a:ext>
            </a:extLst>
          </p:cNvPr>
          <p:cNvSpPr/>
          <p:nvPr/>
        </p:nvSpPr>
        <p:spPr>
          <a:xfrm>
            <a:off x="8805742" y="5331007"/>
            <a:ext cx="1224000" cy="1224000"/>
          </a:xfrm>
          <a:prstGeom prst="ellipse">
            <a:avLst/>
          </a:prstGeom>
          <a:blipFill dpi="0" rotWithShape="1">
            <a:blip r:embed="rId18">
              <a:alphaModFix amt="20000"/>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0" name="Owal 179">
            <a:extLst>
              <a:ext uri="{FF2B5EF4-FFF2-40B4-BE49-F238E27FC236}">
                <a16:creationId xmlns:a16="http://schemas.microsoft.com/office/drawing/2014/main" id="{E34284AD-DA0F-4865-A73D-A74BDBE41D69}"/>
              </a:ext>
            </a:extLst>
          </p:cNvPr>
          <p:cNvSpPr/>
          <p:nvPr/>
        </p:nvSpPr>
        <p:spPr>
          <a:xfrm>
            <a:off x="10876889" y="5292119"/>
            <a:ext cx="1224000" cy="1224000"/>
          </a:xfrm>
          <a:prstGeom prst="ellipse">
            <a:avLst/>
          </a:prstGeom>
          <a:blipFill>
            <a:blip r:embed="rId20">
              <a:alphaModFix amt="20000"/>
              <a:extLst>
                <a:ext uri="{BEBA8EAE-BF5A-486C-A8C5-ECC9F3942E4B}">
                  <a14:imgProps xmlns:a14="http://schemas.microsoft.com/office/drawing/2010/main">
                    <a14:imgLayer r:embed="rId21">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1" name="Owal 180">
            <a:extLst>
              <a:ext uri="{FF2B5EF4-FFF2-40B4-BE49-F238E27FC236}">
                <a16:creationId xmlns:a16="http://schemas.microsoft.com/office/drawing/2014/main" id="{617C05DF-DC06-4CE1-86A8-D9BA94FBA12F}"/>
              </a:ext>
            </a:extLst>
          </p:cNvPr>
          <p:cNvSpPr/>
          <p:nvPr/>
        </p:nvSpPr>
        <p:spPr>
          <a:xfrm>
            <a:off x="8738196" y="3478345"/>
            <a:ext cx="1224000" cy="1224000"/>
          </a:xfrm>
          <a:prstGeom prst="ellipse">
            <a:avLst/>
          </a:prstGeom>
          <a:blipFill>
            <a:blip r:embed="rId22">
              <a:alphaModFix amt="20000"/>
              <a:extLst>
                <a:ext uri="{BEBA8EAE-BF5A-486C-A8C5-ECC9F3942E4B}">
                  <a14:imgProps xmlns:a14="http://schemas.microsoft.com/office/drawing/2010/main">
                    <a14:imgLayer r:embed="rId23">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84" name="Owal 183">
            <a:extLst>
              <a:ext uri="{FF2B5EF4-FFF2-40B4-BE49-F238E27FC236}">
                <a16:creationId xmlns:a16="http://schemas.microsoft.com/office/drawing/2014/main" id="{D48452C2-544A-4B43-92A3-AAB80A21AB2F}"/>
              </a:ext>
            </a:extLst>
          </p:cNvPr>
          <p:cNvSpPr/>
          <p:nvPr/>
        </p:nvSpPr>
        <p:spPr>
          <a:xfrm>
            <a:off x="9872351" y="4404676"/>
            <a:ext cx="1224000" cy="1224000"/>
          </a:xfrm>
          <a:prstGeom prst="ellipse">
            <a:avLst/>
          </a:prstGeom>
          <a:blipFill>
            <a:blip r:embed="rId24" cstate="hqprint">
              <a:alphaModFix amt="20000"/>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984924" y="1128742"/>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84901" y="1516491"/>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55667" y="1097221"/>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64273" y="1087773"/>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57" name="Obraz 56">
            <a:extLst>
              <a:ext uri="{FF2B5EF4-FFF2-40B4-BE49-F238E27FC236}">
                <a16:creationId xmlns:a16="http://schemas.microsoft.com/office/drawing/2014/main" id="{7E97A8B0-62D5-681E-B83B-AB45D2607D20}"/>
              </a:ext>
            </a:extLst>
          </p:cNvPr>
          <p:cNvPicPr>
            <a:picLocks noChangeAspect="1"/>
          </p:cNvPicPr>
          <p:nvPr/>
        </p:nvPicPr>
        <p:blipFill>
          <a:blip r:embed="rId30"/>
          <a:stretch>
            <a:fillRect/>
          </a:stretch>
        </p:blipFill>
        <p:spPr>
          <a:xfrm>
            <a:off x="204932" y="141669"/>
            <a:ext cx="1163691" cy="606529"/>
          </a:xfrm>
          <a:prstGeom prst="rect">
            <a:avLst/>
          </a:prstGeom>
        </p:spPr>
      </p:pic>
      <p:grpSp>
        <p:nvGrpSpPr>
          <p:cNvPr id="59" name="Grupa 58">
            <a:extLst>
              <a:ext uri="{FF2B5EF4-FFF2-40B4-BE49-F238E27FC236}">
                <a16:creationId xmlns:a16="http://schemas.microsoft.com/office/drawing/2014/main" id="{A1EB590B-3AC3-AECF-671E-10BC15590842}"/>
              </a:ext>
            </a:extLst>
          </p:cNvPr>
          <p:cNvGrpSpPr/>
          <p:nvPr/>
        </p:nvGrpSpPr>
        <p:grpSpPr>
          <a:xfrm>
            <a:off x="207391" y="851488"/>
            <a:ext cx="11608498" cy="267401"/>
            <a:chOff x="653143" y="807773"/>
            <a:chExt cx="11002945" cy="267401"/>
          </a:xfrm>
        </p:grpSpPr>
        <p:cxnSp>
          <p:nvCxnSpPr>
            <p:cNvPr id="60" name="Łącznik prosty 59">
              <a:extLst>
                <a:ext uri="{FF2B5EF4-FFF2-40B4-BE49-F238E27FC236}">
                  <a16:creationId xmlns:a16="http://schemas.microsoft.com/office/drawing/2014/main" id="{5986D8D6-68B6-1EDA-FDDF-32631DAB72E5}"/>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1" name="Łącznik prosty 60">
              <a:extLst>
                <a:ext uri="{FF2B5EF4-FFF2-40B4-BE49-F238E27FC236}">
                  <a16:creationId xmlns:a16="http://schemas.microsoft.com/office/drawing/2014/main" id="{8C24B050-2936-5E37-25DD-8F91A298A2FE}"/>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62" name="Łącznik prosty 61">
              <a:extLst>
                <a:ext uri="{FF2B5EF4-FFF2-40B4-BE49-F238E27FC236}">
                  <a16:creationId xmlns:a16="http://schemas.microsoft.com/office/drawing/2014/main" id="{C3476E4B-0C5B-AA26-434E-E0DB559A3A57}"/>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3" name="pole tekstowe 62">
            <a:extLst>
              <a:ext uri="{FF2B5EF4-FFF2-40B4-BE49-F238E27FC236}">
                <a16:creationId xmlns:a16="http://schemas.microsoft.com/office/drawing/2014/main" id="{63FFEFCB-EE17-AE5F-8422-67F6852D022F}"/>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pic>
        <p:nvPicPr>
          <p:cNvPr id="64" name="Obraz 63">
            <a:extLst>
              <a:ext uri="{FF2B5EF4-FFF2-40B4-BE49-F238E27FC236}">
                <a16:creationId xmlns:a16="http://schemas.microsoft.com/office/drawing/2014/main" id="{E1940DBE-3109-AE23-5B38-BA9E057B2B5E}"/>
              </a:ext>
            </a:extLst>
          </p:cNvPr>
          <p:cNvPicPr>
            <a:picLocks noChangeAspect="1"/>
          </p:cNvPicPr>
          <p:nvPr/>
        </p:nvPicPr>
        <p:blipFill>
          <a:blip r:embed="rId31"/>
          <a:stretch>
            <a:fillRect/>
          </a:stretch>
        </p:blipFill>
        <p:spPr>
          <a:xfrm>
            <a:off x="9851177" y="116958"/>
            <a:ext cx="1728797" cy="886183"/>
          </a:xfrm>
          <a:prstGeom prst="rect">
            <a:avLst/>
          </a:prstGeom>
        </p:spPr>
      </p:pic>
      <p:cxnSp>
        <p:nvCxnSpPr>
          <p:cNvPr id="65" name="Łącznik: łamany 64">
            <a:extLst>
              <a:ext uri="{FF2B5EF4-FFF2-40B4-BE49-F238E27FC236}">
                <a16:creationId xmlns:a16="http://schemas.microsoft.com/office/drawing/2014/main" id="{C2F97467-2963-CE79-8A30-570DBB886AE2}"/>
              </a:ext>
            </a:extLst>
          </p:cNvPr>
          <p:cNvCxnSpPr>
            <a:cxnSpLocks/>
          </p:cNvCxnSpPr>
          <p:nvPr/>
        </p:nvCxnSpPr>
        <p:spPr>
          <a:xfrm flipV="1">
            <a:off x="2844246" y="337966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818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2575" y="1889763"/>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2486" y="5116687"/>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7953" y="5238958"/>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5736" y="5068643"/>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0053" y="5474942"/>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66629" y="2991642"/>
            <a:ext cx="1575537" cy="430887"/>
          </a:xfrm>
          <a:prstGeom prst="rect">
            <a:avLst/>
          </a:prstGeom>
          <a:noFill/>
        </p:spPr>
        <p:txBody>
          <a:bodyPr wrap="square" rtlCol="0">
            <a:spAutoFit/>
          </a:bodyPr>
          <a:lstStyle/>
          <a:p>
            <a:pPr algn="ctr"/>
            <a:r>
              <a:rPr lang="pl-PL" sz="1100"/>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1501" y="5243538"/>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1929" y="5352515"/>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118222" y="6138697"/>
            <a:ext cx="1876218" cy="276999"/>
          </a:xfrm>
          <a:prstGeom prst="rect">
            <a:avLst/>
          </a:prstGeom>
          <a:noFill/>
        </p:spPr>
        <p:txBody>
          <a:bodyPr wrap="square" rtlCol="0">
            <a:spAutoFit/>
          </a:bodyPr>
          <a:lstStyle/>
          <a:p>
            <a:pPr algn="ctr"/>
            <a:r>
              <a:rPr lang="pl-PL" sz="1200" b="1">
                <a:solidFill>
                  <a:srgbClr val="5D9845"/>
                </a:solidFill>
              </a:rPr>
              <a:t>Tabele „</a:t>
            </a:r>
            <a:r>
              <a:rPr lang="pl-PL" sz="1200" b="1" err="1">
                <a:solidFill>
                  <a:srgbClr val="5D9845"/>
                </a:solidFill>
              </a:rPr>
              <a:t>Dataverse</a:t>
            </a:r>
            <a:r>
              <a:rPr lang="pl-PL" sz="1200" b="1">
                <a:solidFill>
                  <a:srgbClr val="5D9845"/>
                </a:solidFill>
              </a:rPr>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56519" y="6175600"/>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534379" y="6139378"/>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623358" y="3012664"/>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5420" y="1944186"/>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98419" y="2991642"/>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0481" y="1873330"/>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91111" y="3010713"/>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867" y="1919910"/>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631042" y="3858181"/>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55558" y="3829721"/>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147579" y="4028462"/>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200299" y="5751941"/>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78888" y="3502314"/>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723804" y="3441600"/>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81192" y="2512931"/>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550630" y="3677067"/>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4018910" y="2535449"/>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92002" y="1885550"/>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4056" y="5062194"/>
            <a:ext cx="718190" cy="718190"/>
          </a:xfrm>
          <a:prstGeom prst="rect">
            <a:avLst/>
          </a:prstGeom>
        </p:spPr>
      </p:pic>
      <p:sp>
        <p:nvSpPr>
          <p:cNvPr id="172" name="Owal 171">
            <a:extLst>
              <a:ext uri="{FF2B5EF4-FFF2-40B4-BE49-F238E27FC236}">
                <a16:creationId xmlns:a16="http://schemas.microsoft.com/office/drawing/2014/main" id="{3C739A46-8A81-4824-93E1-CB67D503174E}"/>
              </a:ext>
            </a:extLst>
          </p:cNvPr>
          <p:cNvSpPr/>
          <p:nvPr/>
        </p:nvSpPr>
        <p:spPr>
          <a:xfrm>
            <a:off x="10876889" y="3390083"/>
            <a:ext cx="1224000" cy="1224000"/>
          </a:xfrm>
          <a:prstGeom prst="ellipse">
            <a:avLst/>
          </a:prstGeom>
          <a:blipFill dpi="0" rotWithShape="1">
            <a:blip r:embed="rId12">
              <a:alphaModFix amt="2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0" name="Owal 179">
            <a:extLst>
              <a:ext uri="{FF2B5EF4-FFF2-40B4-BE49-F238E27FC236}">
                <a16:creationId xmlns:a16="http://schemas.microsoft.com/office/drawing/2014/main" id="{E34284AD-DA0F-4865-A73D-A74BDBE41D69}"/>
              </a:ext>
            </a:extLst>
          </p:cNvPr>
          <p:cNvSpPr/>
          <p:nvPr/>
        </p:nvSpPr>
        <p:spPr>
          <a:xfrm>
            <a:off x="10876889" y="5292119"/>
            <a:ext cx="1224000" cy="1224000"/>
          </a:xfrm>
          <a:prstGeom prst="ellipse">
            <a:avLst/>
          </a:prstGeom>
          <a:blipFill>
            <a:blip r:embed="rId14">
              <a:alphaModFix amt="20000"/>
              <a:extLst>
                <a:ext uri="{BEBA8EAE-BF5A-486C-A8C5-ECC9F3942E4B}">
                  <a14:imgProps xmlns:a14="http://schemas.microsoft.com/office/drawing/2010/main">
                    <a14:imgLayer r:embed="rId15">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1" name="Owal 180">
            <a:extLst>
              <a:ext uri="{FF2B5EF4-FFF2-40B4-BE49-F238E27FC236}">
                <a16:creationId xmlns:a16="http://schemas.microsoft.com/office/drawing/2014/main" id="{617C05DF-DC06-4CE1-86A8-D9BA94FBA12F}"/>
              </a:ext>
            </a:extLst>
          </p:cNvPr>
          <p:cNvSpPr/>
          <p:nvPr/>
        </p:nvSpPr>
        <p:spPr>
          <a:xfrm>
            <a:off x="8738196" y="3478345"/>
            <a:ext cx="1224000" cy="1224000"/>
          </a:xfrm>
          <a:prstGeom prst="ellipse">
            <a:avLst/>
          </a:prstGeom>
          <a:blipFill>
            <a:blip r:embed="rId16">
              <a:alphaModFix amt="20000"/>
              <a:extLst>
                <a:ext uri="{BEBA8EAE-BF5A-486C-A8C5-ECC9F3942E4B}">
                  <a14:imgProps xmlns:a14="http://schemas.microsoft.com/office/drawing/2010/main">
                    <a14:imgLayer r:embed="rId17">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84" name="Owal 183">
            <a:extLst>
              <a:ext uri="{FF2B5EF4-FFF2-40B4-BE49-F238E27FC236}">
                <a16:creationId xmlns:a16="http://schemas.microsoft.com/office/drawing/2014/main" id="{D48452C2-544A-4B43-92A3-AAB80A21AB2F}"/>
              </a:ext>
            </a:extLst>
          </p:cNvPr>
          <p:cNvSpPr/>
          <p:nvPr/>
        </p:nvSpPr>
        <p:spPr>
          <a:xfrm>
            <a:off x="9872351" y="4404676"/>
            <a:ext cx="1224000" cy="1224000"/>
          </a:xfrm>
          <a:prstGeom prst="ellipse">
            <a:avLst/>
          </a:prstGeom>
          <a:blipFill>
            <a:blip r:embed="rId18" cstate="hqprint">
              <a:alphaModFix amt="20000"/>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11762" y="1239598"/>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611739" y="1627347"/>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82505" y="1208077"/>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91111" y="1198629"/>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56" name="Owal 55">
            <a:extLst>
              <a:ext uri="{FF2B5EF4-FFF2-40B4-BE49-F238E27FC236}">
                <a16:creationId xmlns:a16="http://schemas.microsoft.com/office/drawing/2014/main" id="{22EE06D2-F3B8-474D-BD64-ECEFA4406B57}"/>
              </a:ext>
            </a:extLst>
          </p:cNvPr>
          <p:cNvSpPr/>
          <p:nvPr/>
        </p:nvSpPr>
        <p:spPr>
          <a:xfrm>
            <a:off x="9820924" y="1890640"/>
            <a:ext cx="1224000" cy="1224000"/>
          </a:xfrm>
          <a:prstGeom prst="ellipse">
            <a:avLst/>
          </a:prstGeom>
          <a:blipFill dpi="0" rotWithShape="1">
            <a:blip r:embed="rId24">
              <a:alphaModFix amt="20000"/>
              <a:extLst>
                <a:ext uri="{BEBA8EAE-BF5A-486C-A8C5-ECC9F3942E4B}">
                  <a14:imgProps xmlns:a14="http://schemas.microsoft.com/office/drawing/2010/main">
                    <a14:imgLayer r:embed="rId25">
                      <a14:imgEffect>
                        <a14:saturation sat="200000"/>
                      </a14:imgEffect>
                    </a14:imgLayer>
                  </a14:imgProps>
                </a:ext>
                <a:ext uri="{28A0092B-C50C-407E-A947-70E740481C1C}">
                  <a14:useLocalDpi xmlns:a14="http://schemas.microsoft.com/office/drawing/2010/main" val="0"/>
                </a:ext>
              </a:extLst>
            </a:blip>
            <a:srcRect/>
            <a:stretch>
              <a:fillRect/>
            </a:stretch>
          </a:blipFill>
          <a:ln>
            <a:solidFill>
              <a:srgbClr val="5D984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rgbClr val="5D9845"/>
                </a:solidFill>
              </a:rPr>
              <a:t>10</a:t>
            </a:r>
            <a:r>
              <a:rPr lang="pl-PL">
                <a:solidFill>
                  <a:srgbClr val="5D9845"/>
                </a:solidFill>
              </a:rPr>
              <a:t> </a:t>
            </a:r>
            <a:br>
              <a:rPr lang="pl-PL">
                <a:solidFill>
                  <a:srgbClr val="5D9845"/>
                </a:solidFill>
              </a:rPr>
            </a:br>
            <a:r>
              <a:rPr lang="pl-PL" sz="900" b="1" i="1">
                <a:solidFill>
                  <a:srgbClr val="5D9845"/>
                </a:solidFill>
                <a:latin typeface="Calibri" panose="020F0502020204030204" pitchFamily="34" charset="0"/>
                <a:cs typeface="Calibri" panose="020F0502020204030204" pitchFamily="34" charset="0"/>
              </a:rPr>
              <a:t>Tabel z danymi w </a:t>
            </a:r>
            <a:r>
              <a:rPr lang="pl-PL" sz="900" b="1" i="1" err="1">
                <a:solidFill>
                  <a:srgbClr val="5D9845"/>
                </a:solidFill>
                <a:latin typeface="Calibri" panose="020F0502020204030204" pitchFamily="34" charset="0"/>
                <a:cs typeface="Calibri" panose="020F0502020204030204" pitchFamily="34" charset="0"/>
              </a:rPr>
              <a:t>Dataverse</a:t>
            </a:r>
            <a:endParaRPr lang="pl-PL" sz="1200" b="1" i="1">
              <a:solidFill>
                <a:srgbClr val="5D9845"/>
              </a:solidFill>
              <a:latin typeface="Calibri" panose="020F0502020204030204" pitchFamily="34" charset="0"/>
              <a:cs typeface="Calibri" panose="020F0502020204030204" pitchFamily="34" charset="0"/>
            </a:endParaRPr>
          </a:p>
        </p:txBody>
      </p:sp>
      <p:grpSp>
        <p:nvGrpSpPr>
          <p:cNvPr id="58" name="Grupa 57">
            <a:extLst>
              <a:ext uri="{FF2B5EF4-FFF2-40B4-BE49-F238E27FC236}">
                <a16:creationId xmlns:a16="http://schemas.microsoft.com/office/drawing/2014/main" id="{0543F4F8-AAF3-414C-56EC-66F5D7AB0A2C}"/>
              </a:ext>
            </a:extLst>
          </p:cNvPr>
          <p:cNvGrpSpPr/>
          <p:nvPr/>
        </p:nvGrpSpPr>
        <p:grpSpPr>
          <a:xfrm>
            <a:off x="207391" y="116958"/>
            <a:ext cx="11608498" cy="1553156"/>
            <a:chOff x="207391" y="116958"/>
            <a:chExt cx="11608498" cy="1553156"/>
          </a:xfrm>
        </p:grpSpPr>
        <p:pic>
          <p:nvPicPr>
            <p:cNvPr id="59" name="Obraz 58">
              <a:extLst>
                <a:ext uri="{FF2B5EF4-FFF2-40B4-BE49-F238E27FC236}">
                  <a16:creationId xmlns:a16="http://schemas.microsoft.com/office/drawing/2014/main" id="{38A8E15B-45C4-32ED-C4EC-BCF205D5FEE0}"/>
                </a:ext>
              </a:extLst>
            </p:cNvPr>
            <p:cNvPicPr>
              <a:picLocks noChangeAspect="1"/>
            </p:cNvPicPr>
            <p:nvPr/>
          </p:nvPicPr>
          <p:blipFill>
            <a:blip r:embed="rId26"/>
            <a:stretch>
              <a:fillRect/>
            </a:stretch>
          </p:blipFill>
          <p:spPr>
            <a:xfrm>
              <a:off x="270053" y="146853"/>
              <a:ext cx="1163691" cy="606529"/>
            </a:xfrm>
            <a:prstGeom prst="rect">
              <a:avLst/>
            </a:prstGeom>
          </p:spPr>
        </p:pic>
        <p:grpSp>
          <p:nvGrpSpPr>
            <p:cNvPr id="60" name="Grupa 59">
              <a:extLst>
                <a:ext uri="{FF2B5EF4-FFF2-40B4-BE49-F238E27FC236}">
                  <a16:creationId xmlns:a16="http://schemas.microsoft.com/office/drawing/2014/main" id="{A41D8467-E022-0506-169D-D2A989B1EE33}"/>
                </a:ext>
              </a:extLst>
            </p:cNvPr>
            <p:cNvGrpSpPr/>
            <p:nvPr/>
          </p:nvGrpSpPr>
          <p:grpSpPr>
            <a:xfrm>
              <a:off x="207391" y="851488"/>
              <a:ext cx="11608498" cy="267401"/>
              <a:chOff x="653143" y="807773"/>
              <a:chExt cx="11002945" cy="267401"/>
            </a:xfrm>
          </p:grpSpPr>
          <p:cxnSp>
            <p:nvCxnSpPr>
              <p:cNvPr id="68" name="Łącznik prosty 67">
                <a:extLst>
                  <a:ext uri="{FF2B5EF4-FFF2-40B4-BE49-F238E27FC236}">
                    <a16:creationId xmlns:a16="http://schemas.microsoft.com/office/drawing/2014/main" id="{67872AAA-906E-F9A8-0FEC-1F1F6E9684A1}"/>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Łącznik prosty 68">
                <a:extLst>
                  <a:ext uri="{FF2B5EF4-FFF2-40B4-BE49-F238E27FC236}">
                    <a16:creationId xmlns:a16="http://schemas.microsoft.com/office/drawing/2014/main" id="{BB4CA7D7-B65F-11AC-FF67-74F16325F42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0" name="Łącznik prosty 69">
                <a:extLst>
                  <a:ext uri="{FF2B5EF4-FFF2-40B4-BE49-F238E27FC236}">
                    <a16:creationId xmlns:a16="http://schemas.microsoft.com/office/drawing/2014/main" id="{BD464817-7B1B-FA69-7D42-F5DDF3EDFB81}"/>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1" name="pole tekstowe 60">
              <a:extLst>
                <a:ext uri="{FF2B5EF4-FFF2-40B4-BE49-F238E27FC236}">
                  <a16:creationId xmlns:a16="http://schemas.microsoft.com/office/drawing/2014/main" id="{28CFF103-62AE-6015-088F-E882C2D478AA}"/>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2" name="Prostokąt: zaokrąglone rogi 61">
              <a:extLst>
                <a:ext uri="{FF2B5EF4-FFF2-40B4-BE49-F238E27FC236}">
                  <a16:creationId xmlns:a16="http://schemas.microsoft.com/office/drawing/2014/main" id="{B52F5ECD-801F-49BA-3049-FCFF6C343EAA}"/>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sp>
          <p:nvSpPr>
            <p:cNvPr id="63" name="Prostokąt: zaokrąglone rogi 62">
              <a:extLst>
                <a:ext uri="{FF2B5EF4-FFF2-40B4-BE49-F238E27FC236}">
                  <a16:creationId xmlns:a16="http://schemas.microsoft.com/office/drawing/2014/main" id="{257C3DE7-F6B7-9E97-482A-91D486655917}"/>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4" name="Grafika 63" descr="Części układanki z wypełnieniem pełnym">
              <a:extLst>
                <a:ext uri="{FF2B5EF4-FFF2-40B4-BE49-F238E27FC236}">
                  <a16:creationId xmlns:a16="http://schemas.microsoft.com/office/drawing/2014/main" id="{F1595DE8-2795-3B6F-CF68-0EFBDD7BE2F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5576" y="1317810"/>
              <a:ext cx="352304" cy="352304"/>
            </a:xfrm>
            <a:prstGeom prst="rect">
              <a:avLst/>
            </a:prstGeom>
          </p:spPr>
        </p:pic>
        <p:pic>
          <p:nvPicPr>
            <p:cNvPr id="65" name="Grafika 64" descr="Przepływ pracy z wypełnieniem pełnym">
              <a:extLst>
                <a:ext uri="{FF2B5EF4-FFF2-40B4-BE49-F238E27FC236}">
                  <a16:creationId xmlns:a16="http://schemas.microsoft.com/office/drawing/2014/main" id="{17E1DFB4-D493-1058-7667-680166E99E3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319278" y="1334693"/>
              <a:ext cx="339222" cy="317859"/>
            </a:xfrm>
            <a:prstGeom prst="rect">
              <a:avLst/>
            </a:prstGeom>
          </p:spPr>
        </p:pic>
        <p:pic>
          <p:nvPicPr>
            <p:cNvPr id="66" name="Obraz 65">
              <a:extLst>
                <a:ext uri="{FF2B5EF4-FFF2-40B4-BE49-F238E27FC236}">
                  <a16:creationId xmlns:a16="http://schemas.microsoft.com/office/drawing/2014/main" id="{F474C971-B117-0205-4DA7-77F38B7673CA}"/>
                </a:ext>
              </a:extLst>
            </p:cNvPr>
            <p:cNvPicPr>
              <a:picLocks noChangeAspect="1"/>
            </p:cNvPicPr>
            <p:nvPr/>
          </p:nvPicPr>
          <p:blipFill>
            <a:blip r:embed="rId31"/>
            <a:stretch>
              <a:fillRect/>
            </a:stretch>
          </p:blipFill>
          <p:spPr>
            <a:xfrm>
              <a:off x="9851177" y="116958"/>
              <a:ext cx="1728797" cy="886183"/>
            </a:xfrm>
            <a:prstGeom prst="rect">
              <a:avLst/>
            </a:prstGeom>
          </p:spPr>
        </p:pic>
      </p:grpSp>
      <p:cxnSp>
        <p:nvCxnSpPr>
          <p:cNvPr id="71" name="Łącznik: łamany 70">
            <a:extLst>
              <a:ext uri="{FF2B5EF4-FFF2-40B4-BE49-F238E27FC236}">
                <a16:creationId xmlns:a16="http://schemas.microsoft.com/office/drawing/2014/main" id="{2714B21F-69D3-5C5C-38C3-C15B09150122}"/>
              </a:ext>
            </a:extLst>
          </p:cNvPr>
          <p:cNvCxnSpPr>
            <a:cxnSpLocks/>
          </p:cNvCxnSpPr>
          <p:nvPr/>
        </p:nvCxnSpPr>
        <p:spPr>
          <a:xfrm flipV="1">
            <a:off x="2892923" y="3490521"/>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720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1C1C-B7BF-4F25-B944-3E580E0E2347}"/>
              </a:ext>
            </a:extLst>
          </p:cNvPr>
          <p:cNvSpPr>
            <a:spLocks noGrp="1"/>
          </p:cNvSpPr>
          <p:nvPr>
            <p:ph type="title"/>
          </p:nvPr>
        </p:nvSpPr>
        <p:spPr>
          <a:xfrm>
            <a:off x="844550" y="3089276"/>
            <a:ext cx="10650764" cy="1500187"/>
          </a:xfrm>
        </p:spPr>
        <p:txBody>
          <a:bodyPr anchor="ctr">
            <a:normAutofit/>
          </a:bodyPr>
          <a:lstStyle/>
          <a:p>
            <a:pPr algn="l"/>
            <a:r>
              <a:rPr lang="pl-PL" sz="3200" b="1">
                <a:solidFill>
                  <a:srgbClr val="FF8705"/>
                </a:solidFill>
                <a:effectLst/>
                <a:latin typeface="Roboto Condensed" panose="02000000000000000000" pitchFamily="2" charset="0"/>
              </a:rPr>
              <a:t>Raportowanie wskaźników niefinansowych w Power Platform - wyzwania i rozwiązania</a:t>
            </a:r>
          </a:p>
        </p:txBody>
      </p:sp>
      <p:sp>
        <p:nvSpPr>
          <p:cNvPr id="3" name="Subtitle 2">
            <a:extLst>
              <a:ext uri="{FF2B5EF4-FFF2-40B4-BE49-F238E27FC236}">
                <a16:creationId xmlns:a16="http://schemas.microsoft.com/office/drawing/2014/main" id="{63FF0BA1-7FD7-4635-A1B3-C8B210391325}"/>
              </a:ext>
            </a:extLst>
          </p:cNvPr>
          <p:cNvSpPr>
            <a:spLocks noGrp="1"/>
          </p:cNvSpPr>
          <p:nvPr>
            <p:ph type="body" idx="1"/>
          </p:nvPr>
        </p:nvSpPr>
        <p:spPr>
          <a:xfrm>
            <a:off x="844550" y="1920585"/>
            <a:ext cx="10515600" cy="1168691"/>
          </a:xfrm>
        </p:spPr>
        <p:txBody>
          <a:bodyPr anchor="ctr"/>
          <a:lstStyle/>
          <a:p>
            <a:r>
              <a:rPr lang="pl-PL">
                <a:latin typeface="+mj-lt"/>
              </a:rPr>
              <a:t>Daniel Korzeniowski</a:t>
            </a:r>
          </a:p>
          <a:p>
            <a:r>
              <a:rPr lang="pl-PL">
                <a:latin typeface="+mj-lt"/>
              </a:rPr>
              <a:t>Emil Gościniak</a:t>
            </a:r>
          </a:p>
        </p:txBody>
      </p:sp>
      <p:sp>
        <p:nvSpPr>
          <p:cNvPr id="4" name="Footer Placeholder 3">
            <a:extLst>
              <a:ext uri="{FF2B5EF4-FFF2-40B4-BE49-F238E27FC236}">
                <a16:creationId xmlns:a16="http://schemas.microsoft.com/office/drawing/2014/main" id="{CD1594EE-13B1-4192-B3BD-2C8D42B556B9}"/>
              </a:ext>
            </a:extLst>
          </p:cNvPr>
          <p:cNvSpPr>
            <a:spLocks noGrp="1"/>
          </p:cNvSpPr>
          <p:nvPr>
            <p:ph type="ftr" sz="quarter" idx="11"/>
          </p:nvPr>
        </p:nvSpPr>
        <p:spPr/>
        <p:txBody>
          <a:bodyPr/>
          <a:lstStyle/>
          <a:p>
            <a:r>
              <a:rPr lang="en-US" err="1"/>
              <a:t>SQLDay</a:t>
            </a:r>
            <a:r>
              <a:rPr lang="en-US"/>
              <a:t> 202</a:t>
            </a:r>
            <a:r>
              <a:rPr lang="pl-PL"/>
              <a:t>2</a:t>
            </a:r>
            <a:endParaRPr lang="en-US"/>
          </a:p>
        </p:txBody>
      </p:sp>
      <p:cxnSp>
        <p:nvCxnSpPr>
          <p:cNvPr id="27" name="Straight Connector 26">
            <a:extLst>
              <a:ext uri="{FF2B5EF4-FFF2-40B4-BE49-F238E27FC236}">
                <a16:creationId xmlns:a16="http://schemas.microsoft.com/office/drawing/2014/main" id="{E6BAD6B7-3F70-452E-98A3-4E4C9A74B810}"/>
              </a:ext>
            </a:extLst>
          </p:cNvPr>
          <p:cNvCxnSpPr/>
          <p:nvPr/>
        </p:nvCxnSpPr>
        <p:spPr>
          <a:xfrm>
            <a:off x="1006764" y="4589463"/>
            <a:ext cx="5089236" cy="0"/>
          </a:xfrm>
          <a:prstGeom prst="line">
            <a:avLst/>
          </a:prstGeom>
          <a:ln>
            <a:solidFill>
              <a:srgbClr val="FBAB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04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8372" y="1725065"/>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8283" y="4951989"/>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3750" y="5074260"/>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533" y="4903945"/>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35850" y="5310244"/>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32426" y="2826944"/>
            <a:ext cx="1575537" cy="430887"/>
          </a:xfrm>
          <a:prstGeom prst="rect">
            <a:avLst/>
          </a:prstGeom>
          <a:noFill/>
        </p:spPr>
        <p:txBody>
          <a:bodyPr wrap="square" rtlCol="0">
            <a:spAutoFit/>
          </a:bodyPr>
          <a:lstStyle/>
          <a:p>
            <a:pPr algn="ctr"/>
            <a:r>
              <a:rPr lang="pl-PL" sz="1100"/>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7298" y="5078840"/>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7726" y="5187817"/>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84019" y="5973999"/>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22316" y="6010902"/>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500176" y="5974680"/>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89155" y="2847966"/>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1217" y="1779488"/>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64216" y="2826944"/>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6278" y="1708632"/>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56908" y="2846015"/>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1664" y="1755212"/>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596839" y="3693483"/>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21355" y="3665023"/>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113376" y="3863764"/>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166096" y="5587243"/>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44685" y="3337616"/>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89601" y="3276902"/>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46989" y="2348233"/>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516427" y="3512369"/>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84707" y="2370751"/>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57799" y="1720852"/>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9853" y="4897496"/>
            <a:ext cx="718190" cy="718190"/>
          </a:xfrm>
          <a:prstGeom prst="rect">
            <a:avLst/>
          </a:prstGeom>
        </p:spPr>
      </p:pic>
      <p:sp>
        <p:nvSpPr>
          <p:cNvPr id="172" name="Owal 171">
            <a:extLst>
              <a:ext uri="{FF2B5EF4-FFF2-40B4-BE49-F238E27FC236}">
                <a16:creationId xmlns:a16="http://schemas.microsoft.com/office/drawing/2014/main" id="{3C739A46-8A81-4824-93E1-CB67D503174E}"/>
              </a:ext>
            </a:extLst>
          </p:cNvPr>
          <p:cNvSpPr/>
          <p:nvPr/>
        </p:nvSpPr>
        <p:spPr>
          <a:xfrm>
            <a:off x="10876889" y="3390083"/>
            <a:ext cx="1224000" cy="1224000"/>
          </a:xfrm>
          <a:prstGeom prst="ellipse">
            <a:avLst/>
          </a:prstGeom>
          <a:blipFill dpi="0" rotWithShape="1">
            <a:blip r:embed="rId12">
              <a:alphaModFix amt="2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73" name="Owal 172">
            <a:extLst>
              <a:ext uri="{FF2B5EF4-FFF2-40B4-BE49-F238E27FC236}">
                <a16:creationId xmlns:a16="http://schemas.microsoft.com/office/drawing/2014/main" id="{720FD7A0-17AA-4027-82DC-E489B2B4FCF8}"/>
              </a:ext>
            </a:extLst>
          </p:cNvPr>
          <p:cNvSpPr/>
          <p:nvPr/>
        </p:nvSpPr>
        <p:spPr>
          <a:xfrm>
            <a:off x="8805742" y="5331007"/>
            <a:ext cx="1224000" cy="1224000"/>
          </a:xfrm>
          <a:prstGeom prst="ellipse">
            <a:avLst/>
          </a:prstGeom>
          <a:blipFill dpi="0" rotWithShape="1">
            <a:blip r:embed="rId14">
              <a:alphaModFix amt="20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0" name="Owal 179">
            <a:extLst>
              <a:ext uri="{FF2B5EF4-FFF2-40B4-BE49-F238E27FC236}">
                <a16:creationId xmlns:a16="http://schemas.microsoft.com/office/drawing/2014/main" id="{E34284AD-DA0F-4865-A73D-A74BDBE41D69}"/>
              </a:ext>
            </a:extLst>
          </p:cNvPr>
          <p:cNvSpPr/>
          <p:nvPr/>
        </p:nvSpPr>
        <p:spPr>
          <a:xfrm>
            <a:off x="10876889" y="5292119"/>
            <a:ext cx="1224000" cy="1224000"/>
          </a:xfrm>
          <a:prstGeom prst="ellipse">
            <a:avLst/>
          </a:prstGeom>
          <a:blipFill>
            <a:blip r:embed="rId16">
              <a:alphaModFix amt="20000"/>
              <a:extLst>
                <a:ext uri="{BEBA8EAE-BF5A-486C-A8C5-ECC9F3942E4B}">
                  <a14:imgProps xmlns:a14="http://schemas.microsoft.com/office/drawing/2010/main">
                    <a14:imgLayer r:embed="rId17">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1" name="Owal 180">
            <a:extLst>
              <a:ext uri="{FF2B5EF4-FFF2-40B4-BE49-F238E27FC236}">
                <a16:creationId xmlns:a16="http://schemas.microsoft.com/office/drawing/2014/main" id="{617C05DF-DC06-4CE1-86A8-D9BA94FBA12F}"/>
              </a:ext>
            </a:extLst>
          </p:cNvPr>
          <p:cNvSpPr/>
          <p:nvPr/>
        </p:nvSpPr>
        <p:spPr>
          <a:xfrm>
            <a:off x="8738196" y="3478345"/>
            <a:ext cx="1224000" cy="1224000"/>
          </a:xfrm>
          <a:prstGeom prst="ellipse">
            <a:avLst/>
          </a:prstGeom>
          <a:blipFill>
            <a:blip r:embed="rId18">
              <a:alphaModFix amt="20000"/>
              <a:extLst>
                <a:ext uri="{BEBA8EAE-BF5A-486C-A8C5-ECC9F3942E4B}">
                  <a14:imgProps xmlns:a14="http://schemas.microsoft.com/office/drawing/2010/main">
                    <a14:imgLayer r:embed="rId19">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84" name="Owal 183">
            <a:extLst>
              <a:ext uri="{FF2B5EF4-FFF2-40B4-BE49-F238E27FC236}">
                <a16:creationId xmlns:a16="http://schemas.microsoft.com/office/drawing/2014/main" id="{D48452C2-544A-4B43-92A3-AAB80A21AB2F}"/>
              </a:ext>
            </a:extLst>
          </p:cNvPr>
          <p:cNvSpPr/>
          <p:nvPr/>
        </p:nvSpPr>
        <p:spPr>
          <a:xfrm>
            <a:off x="9872351" y="4404676"/>
            <a:ext cx="1224000" cy="1224000"/>
          </a:xfrm>
          <a:prstGeom prst="ellipse">
            <a:avLst/>
          </a:prstGeom>
          <a:blipFill>
            <a:blip r:embed="rId20" cstate="hqprint">
              <a:alphaModFix amt="20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977559" y="1074900"/>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77536" y="1462649"/>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48302" y="1043379"/>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56908" y="1033931"/>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grpSp>
        <p:nvGrpSpPr>
          <p:cNvPr id="58" name="Grupa 57">
            <a:extLst>
              <a:ext uri="{FF2B5EF4-FFF2-40B4-BE49-F238E27FC236}">
                <a16:creationId xmlns:a16="http://schemas.microsoft.com/office/drawing/2014/main" id="{C8E3DC27-D36F-9B6F-DE2C-F55F8647C88F}"/>
              </a:ext>
            </a:extLst>
          </p:cNvPr>
          <p:cNvGrpSpPr/>
          <p:nvPr/>
        </p:nvGrpSpPr>
        <p:grpSpPr>
          <a:xfrm>
            <a:off x="207391" y="116958"/>
            <a:ext cx="11608498" cy="1553156"/>
            <a:chOff x="207391" y="116958"/>
            <a:chExt cx="11608498" cy="1553156"/>
          </a:xfrm>
        </p:grpSpPr>
        <p:pic>
          <p:nvPicPr>
            <p:cNvPr id="59" name="Obraz 58">
              <a:extLst>
                <a:ext uri="{FF2B5EF4-FFF2-40B4-BE49-F238E27FC236}">
                  <a16:creationId xmlns:a16="http://schemas.microsoft.com/office/drawing/2014/main" id="{E49E0266-495B-2D67-EDEA-87CC0B9A4E52}"/>
                </a:ext>
              </a:extLst>
            </p:cNvPr>
            <p:cNvPicPr>
              <a:picLocks noChangeAspect="1"/>
            </p:cNvPicPr>
            <p:nvPr/>
          </p:nvPicPr>
          <p:blipFill>
            <a:blip r:embed="rId26"/>
            <a:stretch>
              <a:fillRect/>
            </a:stretch>
          </p:blipFill>
          <p:spPr>
            <a:xfrm>
              <a:off x="270053" y="146853"/>
              <a:ext cx="1163691" cy="606529"/>
            </a:xfrm>
            <a:prstGeom prst="rect">
              <a:avLst/>
            </a:prstGeom>
          </p:spPr>
        </p:pic>
        <p:grpSp>
          <p:nvGrpSpPr>
            <p:cNvPr id="60" name="Grupa 59">
              <a:extLst>
                <a:ext uri="{FF2B5EF4-FFF2-40B4-BE49-F238E27FC236}">
                  <a16:creationId xmlns:a16="http://schemas.microsoft.com/office/drawing/2014/main" id="{4E14D06D-39E6-B456-605A-E07EEECF76C7}"/>
                </a:ext>
              </a:extLst>
            </p:cNvPr>
            <p:cNvGrpSpPr/>
            <p:nvPr/>
          </p:nvGrpSpPr>
          <p:grpSpPr>
            <a:xfrm>
              <a:off x="207391" y="851488"/>
              <a:ext cx="11608498" cy="267401"/>
              <a:chOff x="653143" y="807773"/>
              <a:chExt cx="11002945" cy="267401"/>
            </a:xfrm>
          </p:grpSpPr>
          <p:cxnSp>
            <p:nvCxnSpPr>
              <p:cNvPr id="68" name="Łącznik prosty 67">
                <a:extLst>
                  <a:ext uri="{FF2B5EF4-FFF2-40B4-BE49-F238E27FC236}">
                    <a16:creationId xmlns:a16="http://schemas.microsoft.com/office/drawing/2014/main" id="{E1C569E0-2E6A-E85B-A1E2-C02CF2919125}"/>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Łącznik prosty 68">
                <a:extLst>
                  <a:ext uri="{FF2B5EF4-FFF2-40B4-BE49-F238E27FC236}">
                    <a16:creationId xmlns:a16="http://schemas.microsoft.com/office/drawing/2014/main" id="{266B773F-3499-0C7C-C161-6F41D3E571C9}"/>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0" name="Łącznik prosty 69">
                <a:extLst>
                  <a:ext uri="{FF2B5EF4-FFF2-40B4-BE49-F238E27FC236}">
                    <a16:creationId xmlns:a16="http://schemas.microsoft.com/office/drawing/2014/main" id="{812D99D6-5C7C-9582-CC79-48D1A027031C}"/>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1" name="pole tekstowe 60">
              <a:extLst>
                <a:ext uri="{FF2B5EF4-FFF2-40B4-BE49-F238E27FC236}">
                  <a16:creationId xmlns:a16="http://schemas.microsoft.com/office/drawing/2014/main" id="{50E489ED-99D4-5231-9291-F6F79A678A3A}"/>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2" name="Prostokąt: zaokrąglone rogi 61">
              <a:extLst>
                <a:ext uri="{FF2B5EF4-FFF2-40B4-BE49-F238E27FC236}">
                  <a16:creationId xmlns:a16="http://schemas.microsoft.com/office/drawing/2014/main" id="{CF5F222E-A157-36F2-17FD-25BA016CE606}"/>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sp>
          <p:nvSpPr>
            <p:cNvPr id="63" name="Prostokąt: zaokrąglone rogi 62">
              <a:extLst>
                <a:ext uri="{FF2B5EF4-FFF2-40B4-BE49-F238E27FC236}">
                  <a16:creationId xmlns:a16="http://schemas.microsoft.com/office/drawing/2014/main" id="{847C26D4-A883-EBD8-291F-FD9B004C1D26}"/>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4" name="Grafika 63" descr="Części układanki z wypełnieniem pełnym">
              <a:extLst>
                <a:ext uri="{FF2B5EF4-FFF2-40B4-BE49-F238E27FC236}">
                  <a16:creationId xmlns:a16="http://schemas.microsoft.com/office/drawing/2014/main" id="{5B6DBA5E-4A12-25BD-798B-64AE2888B35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5576" y="1317810"/>
              <a:ext cx="352304" cy="352304"/>
            </a:xfrm>
            <a:prstGeom prst="rect">
              <a:avLst/>
            </a:prstGeom>
          </p:spPr>
        </p:pic>
        <p:pic>
          <p:nvPicPr>
            <p:cNvPr id="65" name="Grafika 64" descr="Przepływ pracy z wypełnieniem pełnym">
              <a:extLst>
                <a:ext uri="{FF2B5EF4-FFF2-40B4-BE49-F238E27FC236}">
                  <a16:creationId xmlns:a16="http://schemas.microsoft.com/office/drawing/2014/main" id="{95BB99EE-EC7E-D26D-A17F-15A3172B96B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319278" y="1334693"/>
              <a:ext cx="339222" cy="317859"/>
            </a:xfrm>
            <a:prstGeom prst="rect">
              <a:avLst/>
            </a:prstGeom>
          </p:spPr>
        </p:pic>
        <p:pic>
          <p:nvPicPr>
            <p:cNvPr id="66" name="Obraz 65">
              <a:extLst>
                <a:ext uri="{FF2B5EF4-FFF2-40B4-BE49-F238E27FC236}">
                  <a16:creationId xmlns:a16="http://schemas.microsoft.com/office/drawing/2014/main" id="{AB630073-A160-A5FB-2FAD-3D31B97E7BA6}"/>
                </a:ext>
              </a:extLst>
            </p:cNvPr>
            <p:cNvPicPr>
              <a:picLocks noChangeAspect="1"/>
            </p:cNvPicPr>
            <p:nvPr/>
          </p:nvPicPr>
          <p:blipFill>
            <a:blip r:embed="rId31"/>
            <a:stretch>
              <a:fillRect/>
            </a:stretch>
          </p:blipFill>
          <p:spPr>
            <a:xfrm>
              <a:off x="9851177" y="116958"/>
              <a:ext cx="1728797" cy="886183"/>
            </a:xfrm>
            <a:prstGeom prst="rect">
              <a:avLst/>
            </a:prstGeom>
          </p:spPr>
        </p:pic>
      </p:grpSp>
      <p:cxnSp>
        <p:nvCxnSpPr>
          <p:cNvPr id="71" name="Łącznik: łamany 70">
            <a:extLst>
              <a:ext uri="{FF2B5EF4-FFF2-40B4-BE49-F238E27FC236}">
                <a16:creationId xmlns:a16="http://schemas.microsoft.com/office/drawing/2014/main" id="{1C5C6530-3E68-244B-B81F-6E3483EFC068}"/>
              </a:ext>
            </a:extLst>
          </p:cNvPr>
          <p:cNvCxnSpPr>
            <a:cxnSpLocks/>
          </p:cNvCxnSpPr>
          <p:nvPr/>
        </p:nvCxnSpPr>
        <p:spPr>
          <a:xfrm flipV="1">
            <a:off x="2845687" y="345502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90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8372" y="1815427"/>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8283" y="5042351"/>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3750" y="5164622"/>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533" y="4994307"/>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35850" y="5400606"/>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32426" y="2917306"/>
            <a:ext cx="1575537" cy="430887"/>
          </a:xfrm>
          <a:prstGeom prst="rect">
            <a:avLst/>
          </a:prstGeom>
          <a:noFill/>
        </p:spPr>
        <p:txBody>
          <a:bodyPr wrap="square" rtlCol="0">
            <a:spAutoFit/>
          </a:bodyPr>
          <a:lstStyle/>
          <a:p>
            <a:pPr algn="ctr"/>
            <a:r>
              <a:rPr lang="pl-PL" sz="1100"/>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7298" y="5169202"/>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7726" y="5278179"/>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84019" y="6064361"/>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22316" y="6101264"/>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500176" y="6065042"/>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89155" y="2938328"/>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1217" y="1869850"/>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64216" y="2917306"/>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6278" y="1798994"/>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56908" y="2936377"/>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1664" y="1845574"/>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596839" y="3783845"/>
            <a:ext cx="1539536" cy="760315"/>
          </a:xfrm>
          <a:prstGeom prst="bentConnector3">
            <a:avLst/>
          </a:prstGeom>
          <a:ln w="38100">
            <a:solidFill>
              <a:srgbClr val="0070C0"/>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21355" y="3755385"/>
            <a:ext cx="1886213" cy="425796"/>
          </a:xfrm>
          <a:prstGeom prst="bentConnector2">
            <a:avLst/>
          </a:prstGeom>
          <a:ln w="38100">
            <a:solidFill>
              <a:srgbClr val="0070C0"/>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113376" y="3954126"/>
            <a:ext cx="1612752" cy="400887"/>
          </a:xfrm>
          <a:prstGeom prst="bentConnector3">
            <a:avLst/>
          </a:prstGeom>
          <a:ln w="38100">
            <a:solidFill>
              <a:srgbClr val="0070C0"/>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166096" y="5677605"/>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44685" y="3427978"/>
            <a:ext cx="2199591" cy="2078164"/>
          </a:xfrm>
          <a:prstGeom prst="bentConnector3">
            <a:avLst>
              <a:gd name="adj1" fmla="val 60845"/>
            </a:avLst>
          </a:prstGeom>
          <a:ln w="38100">
            <a:solidFill>
              <a:srgbClr val="0070C0"/>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89601" y="3367264"/>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46989" y="2438595"/>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516427" y="3602731"/>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84707" y="2461113"/>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57799" y="1811214"/>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9853" y="4987858"/>
            <a:ext cx="718190" cy="718190"/>
          </a:xfrm>
          <a:prstGeom prst="rect">
            <a:avLst/>
          </a:prstGeom>
        </p:spPr>
      </p:pic>
      <p:sp>
        <p:nvSpPr>
          <p:cNvPr id="172" name="Owal 171">
            <a:extLst>
              <a:ext uri="{FF2B5EF4-FFF2-40B4-BE49-F238E27FC236}">
                <a16:creationId xmlns:a16="http://schemas.microsoft.com/office/drawing/2014/main" id="{3C739A46-8A81-4824-93E1-CB67D503174E}"/>
              </a:ext>
            </a:extLst>
          </p:cNvPr>
          <p:cNvSpPr/>
          <p:nvPr/>
        </p:nvSpPr>
        <p:spPr>
          <a:xfrm>
            <a:off x="10876889" y="3390083"/>
            <a:ext cx="1224000" cy="1224000"/>
          </a:xfrm>
          <a:prstGeom prst="ellipse">
            <a:avLst/>
          </a:prstGeom>
          <a:blipFill dpi="0" rotWithShape="1">
            <a:blip r:embed="rId12">
              <a:alphaModFix amt="2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73" name="Owal 172">
            <a:extLst>
              <a:ext uri="{FF2B5EF4-FFF2-40B4-BE49-F238E27FC236}">
                <a16:creationId xmlns:a16="http://schemas.microsoft.com/office/drawing/2014/main" id="{720FD7A0-17AA-4027-82DC-E489B2B4FCF8}"/>
              </a:ext>
            </a:extLst>
          </p:cNvPr>
          <p:cNvSpPr/>
          <p:nvPr/>
        </p:nvSpPr>
        <p:spPr>
          <a:xfrm>
            <a:off x="8805742" y="5331007"/>
            <a:ext cx="1224000" cy="1224000"/>
          </a:xfrm>
          <a:prstGeom prst="ellipse">
            <a:avLst/>
          </a:prstGeom>
          <a:blipFill dpi="0" rotWithShape="1">
            <a:blip r:embed="rId14">
              <a:alphaModFix amt="20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0" name="Owal 179">
            <a:extLst>
              <a:ext uri="{FF2B5EF4-FFF2-40B4-BE49-F238E27FC236}">
                <a16:creationId xmlns:a16="http://schemas.microsoft.com/office/drawing/2014/main" id="{E34284AD-DA0F-4865-A73D-A74BDBE41D69}"/>
              </a:ext>
            </a:extLst>
          </p:cNvPr>
          <p:cNvSpPr/>
          <p:nvPr/>
        </p:nvSpPr>
        <p:spPr>
          <a:xfrm>
            <a:off x="10876889" y="5292119"/>
            <a:ext cx="1224000" cy="1224000"/>
          </a:xfrm>
          <a:prstGeom prst="ellipse">
            <a:avLst/>
          </a:prstGeom>
          <a:blipFill>
            <a:blip r:embed="rId16">
              <a:alphaModFix amt="20000"/>
              <a:extLst>
                <a:ext uri="{BEBA8EAE-BF5A-486C-A8C5-ECC9F3942E4B}">
                  <a14:imgProps xmlns:a14="http://schemas.microsoft.com/office/drawing/2010/main">
                    <a14:imgLayer r:embed="rId17">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1" name="Owal 180">
            <a:extLst>
              <a:ext uri="{FF2B5EF4-FFF2-40B4-BE49-F238E27FC236}">
                <a16:creationId xmlns:a16="http://schemas.microsoft.com/office/drawing/2014/main" id="{617C05DF-DC06-4CE1-86A8-D9BA94FBA12F}"/>
              </a:ext>
            </a:extLst>
          </p:cNvPr>
          <p:cNvSpPr/>
          <p:nvPr/>
        </p:nvSpPr>
        <p:spPr>
          <a:xfrm>
            <a:off x="9909748" y="2016821"/>
            <a:ext cx="1224000" cy="1224000"/>
          </a:xfrm>
          <a:prstGeom prst="ellipse">
            <a:avLst/>
          </a:prstGeom>
          <a:blipFill>
            <a:blip r:embed="rId18">
              <a:alphaModFix amt="20000"/>
              <a:extLst>
                <a:ext uri="{BEBA8EAE-BF5A-486C-A8C5-ECC9F3942E4B}">
                  <a14:imgProps xmlns:a14="http://schemas.microsoft.com/office/drawing/2010/main">
                    <a14:imgLayer r:embed="rId19">
                      <a14:imgEffect>
                        <a14:saturation sat="300000"/>
                      </a14:imgEffect>
                    </a14:imgLayer>
                  </a14:imgProps>
                </a:ext>
              </a:extLst>
            </a:blip>
            <a:stretch>
              <a:fillRect/>
            </a:stretch>
          </a:blip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rgbClr val="0070C0"/>
                </a:solidFill>
              </a:rPr>
              <a:t>14</a:t>
            </a:r>
            <a:r>
              <a:rPr lang="pl-PL">
                <a:solidFill>
                  <a:srgbClr val="0070C0"/>
                </a:solidFill>
              </a:rPr>
              <a:t> </a:t>
            </a:r>
            <a:br>
              <a:rPr lang="pl-PL">
                <a:solidFill>
                  <a:srgbClr val="0070C0"/>
                </a:solidFill>
              </a:rPr>
            </a:br>
            <a:r>
              <a:rPr lang="pl-PL" sz="900" b="1" i="1">
                <a:solidFill>
                  <a:srgbClr val="0070C0"/>
                </a:solidFill>
                <a:latin typeface="Calibri" panose="020F0502020204030204" pitchFamily="34" charset="0"/>
                <a:cs typeface="Calibri" panose="020F0502020204030204" pitchFamily="34" charset="0"/>
              </a:rPr>
              <a:t>Przepływów</a:t>
            </a:r>
            <a:br>
              <a:rPr lang="pl-PL" sz="900" b="1" i="1">
                <a:solidFill>
                  <a:srgbClr val="0070C0"/>
                </a:solidFill>
                <a:latin typeface="Calibri" panose="020F0502020204030204" pitchFamily="34" charset="0"/>
                <a:cs typeface="Calibri" panose="020F0502020204030204" pitchFamily="34" charset="0"/>
              </a:rPr>
            </a:br>
            <a:r>
              <a:rPr lang="pl-PL" sz="900" b="1" i="1">
                <a:solidFill>
                  <a:srgbClr val="0070C0"/>
                </a:solidFill>
                <a:latin typeface="Calibri" panose="020F0502020204030204" pitchFamily="34" charset="0"/>
                <a:cs typeface="Calibri" panose="020F0502020204030204" pitchFamily="34" charset="0"/>
              </a:rPr>
              <a:t>Power </a:t>
            </a:r>
            <a:r>
              <a:rPr lang="pl-PL" sz="900" b="1" i="1" err="1">
                <a:solidFill>
                  <a:srgbClr val="0070C0"/>
                </a:solidFill>
                <a:latin typeface="Calibri" panose="020F0502020204030204" pitchFamily="34" charset="0"/>
                <a:cs typeface="Calibri" panose="020F0502020204030204" pitchFamily="34" charset="0"/>
              </a:rPr>
              <a:t>Automate</a:t>
            </a:r>
            <a:endParaRPr lang="pl-PL" sz="900" b="1" i="1">
              <a:solidFill>
                <a:srgbClr val="0070C0"/>
              </a:solidFill>
              <a:latin typeface="Calibri" panose="020F0502020204030204" pitchFamily="34" charset="0"/>
              <a:cs typeface="Calibri" panose="020F0502020204030204" pitchFamily="34" charset="0"/>
            </a:endParaRPr>
          </a:p>
        </p:txBody>
      </p:sp>
      <p:sp>
        <p:nvSpPr>
          <p:cNvPr id="184" name="Owal 183">
            <a:extLst>
              <a:ext uri="{FF2B5EF4-FFF2-40B4-BE49-F238E27FC236}">
                <a16:creationId xmlns:a16="http://schemas.microsoft.com/office/drawing/2014/main" id="{D48452C2-544A-4B43-92A3-AAB80A21AB2F}"/>
              </a:ext>
            </a:extLst>
          </p:cNvPr>
          <p:cNvSpPr/>
          <p:nvPr/>
        </p:nvSpPr>
        <p:spPr>
          <a:xfrm>
            <a:off x="9872351" y="4404676"/>
            <a:ext cx="1224000" cy="1224000"/>
          </a:xfrm>
          <a:prstGeom prst="ellipse">
            <a:avLst/>
          </a:prstGeom>
          <a:blipFill>
            <a:blip r:embed="rId20" cstate="hqprint">
              <a:alphaModFix amt="20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977559" y="1165262"/>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77536" y="1553011"/>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48302" y="1133741"/>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56908" y="1124293"/>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56" name="Picture 2" descr="Power Automate - Microsoft Tech Community">
            <a:extLst>
              <a:ext uri="{FF2B5EF4-FFF2-40B4-BE49-F238E27FC236}">
                <a16:creationId xmlns:a16="http://schemas.microsoft.com/office/drawing/2014/main" id="{B036E725-A3B8-4496-8618-B63BB01CB5B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47622" y="3702139"/>
            <a:ext cx="430887" cy="43088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Power Automate - Microsoft Tech Community">
            <a:extLst>
              <a:ext uri="{FF2B5EF4-FFF2-40B4-BE49-F238E27FC236}">
                <a16:creationId xmlns:a16="http://schemas.microsoft.com/office/drawing/2014/main" id="{469C85DF-C135-4CC3-A602-2843CD64672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55506" y="3689022"/>
            <a:ext cx="430887" cy="43088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Power Automate - Microsoft Tech Community">
            <a:extLst>
              <a:ext uri="{FF2B5EF4-FFF2-40B4-BE49-F238E27FC236}">
                <a16:creationId xmlns:a16="http://schemas.microsoft.com/office/drawing/2014/main" id="{7CFE1541-3AB7-4A8C-A442-5C84C00F276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53341" y="3689134"/>
            <a:ext cx="430887" cy="43088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Power Automate - Microsoft Tech Community">
            <a:extLst>
              <a:ext uri="{FF2B5EF4-FFF2-40B4-BE49-F238E27FC236}">
                <a16:creationId xmlns:a16="http://schemas.microsoft.com/office/drawing/2014/main" id="{F958FE2C-5136-4CFE-9EEA-1F5FD5A6C82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37948" y="5023526"/>
            <a:ext cx="430887" cy="43088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Power Automate - Microsoft Tech Community">
            <a:extLst>
              <a:ext uri="{FF2B5EF4-FFF2-40B4-BE49-F238E27FC236}">
                <a16:creationId xmlns:a16="http://schemas.microsoft.com/office/drawing/2014/main" id="{ADFBF369-240B-466F-81F5-916B237FC3C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6449" y="5996369"/>
            <a:ext cx="430887" cy="43088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Power Automate - Microsoft Tech Community">
            <a:extLst>
              <a:ext uri="{FF2B5EF4-FFF2-40B4-BE49-F238E27FC236}">
                <a16:creationId xmlns:a16="http://schemas.microsoft.com/office/drawing/2014/main" id="{D1CD1012-A38A-45AC-A93D-277A5DD7B75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66757" y="3689022"/>
            <a:ext cx="430887" cy="430887"/>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upa 62">
            <a:extLst>
              <a:ext uri="{FF2B5EF4-FFF2-40B4-BE49-F238E27FC236}">
                <a16:creationId xmlns:a16="http://schemas.microsoft.com/office/drawing/2014/main" id="{757C1F57-6CD8-8BDE-EC07-D69C92A0405C}"/>
              </a:ext>
            </a:extLst>
          </p:cNvPr>
          <p:cNvGrpSpPr/>
          <p:nvPr/>
        </p:nvGrpSpPr>
        <p:grpSpPr>
          <a:xfrm>
            <a:off x="207391" y="116958"/>
            <a:ext cx="11608498" cy="1553156"/>
            <a:chOff x="207391" y="116958"/>
            <a:chExt cx="11608498" cy="1553156"/>
          </a:xfrm>
        </p:grpSpPr>
        <p:pic>
          <p:nvPicPr>
            <p:cNvPr id="64" name="Obraz 63">
              <a:extLst>
                <a:ext uri="{FF2B5EF4-FFF2-40B4-BE49-F238E27FC236}">
                  <a16:creationId xmlns:a16="http://schemas.microsoft.com/office/drawing/2014/main" id="{4E9525B6-FE55-D994-792F-A36FCEDF82B9}"/>
                </a:ext>
              </a:extLst>
            </p:cNvPr>
            <p:cNvPicPr>
              <a:picLocks noChangeAspect="1"/>
            </p:cNvPicPr>
            <p:nvPr/>
          </p:nvPicPr>
          <p:blipFill>
            <a:blip r:embed="rId27"/>
            <a:stretch>
              <a:fillRect/>
            </a:stretch>
          </p:blipFill>
          <p:spPr>
            <a:xfrm>
              <a:off x="270053" y="146853"/>
              <a:ext cx="1163691" cy="606529"/>
            </a:xfrm>
            <a:prstGeom prst="rect">
              <a:avLst/>
            </a:prstGeom>
          </p:spPr>
        </p:pic>
        <p:grpSp>
          <p:nvGrpSpPr>
            <p:cNvPr id="65" name="Grupa 64">
              <a:extLst>
                <a:ext uri="{FF2B5EF4-FFF2-40B4-BE49-F238E27FC236}">
                  <a16:creationId xmlns:a16="http://schemas.microsoft.com/office/drawing/2014/main" id="{4047BF4F-C833-2E4B-9CD6-3228F6DDE445}"/>
                </a:ext>
              </a:extLst>
            </p:cNvPr>
            <p:cNvGrpSpPr/>
            <p:nvPr/>
          </p:nvGrpSpPr>
          <p:grpSpPr>
            <a:xfrm>
              <a:off x="207391" y="851488"/>
              <a:ext cx="11608498" cy="267401"/>
              <a:chOff x="653143" y="807773"/>
              <a:chExt cx="11002945" cy="267401"/>
            </a:xfrm>
          </p:grpSpPr>
          <p:cxnSp>
            <p:nvCxnSpPr>
              <p:cNvPr id="73" name="Łącznik prosty 72">
                <a:extLst>
                  <a:ext uri="{FF2B5EF4-FFF2-40B4-BE49-F238E27FC236}">
                    <a16:creationId xmlns:a16="http://schemas.microsoft.com/office/drawing/2014/main" id="{85B6181C-5B1B-EC07-2EDB-6D70028C24CC}"/>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Łącznik prosty 73">
                <a:extLst>
                  <a:ext uri="{FF2B5EF4-FFF2-40B4-BE49-F238E27FC236}">
                    <a16:creationId xmlns:a16="http://schemas.microsoft.com/office/drawing/2014/main" id="{3C331B39-82A2-7D96-21AE-DC5662DFABFF}"/>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Łącznik prosty 74">
                <a:extLst>
                  <a:ext uri="{FF2B5EF4-FFF2-40B4-BE49-F238E27FC236}">
                    <a16:creationId xmlns:a16="http://schemas.microsoft.com/office/drawing/2014/main" id="{8E574F96-96F3-EF3D-391B-06A709ED21B1}"/>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6" name="pole tekstowe 65">
              <a:extLst>
                <a:ext uri="{FF2B5EF4-FFF2-40B4-BE49-F238E27FC236}">
                  <a16:creationId xmlns:a16="http://schemas.microsoft.com/office/drawing/2014/main" id="{A6D06D2E-593C-5C31-A422-93F2FD462465}"/>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8" name="Prostokąt: zaokrąglone rogi 67">
              <a:extLst>
                <a:ext uri="{FF2B5EF4-FFF2-40B4-BE49-F238E27FC236}">
                  <a16:creationId xmlns:a16="http://schemas.microsoft.com/office/drawing/2014/main" id="{8B5C1EA6-1412-B09E-9A9E-FFA63D11C10A}"/>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sp>
          <p:nvSpPr>
            <p:cNvPr id="69" name="Prostokąt: zaokrąglone rogi 68">
              <a:extLst>
                <a:ext uri="{FF2B5EF4-FFF2-40B4-BE49-F238E27FC236}">
                  <a16:creationId xmlns:a16="http://schemas.microsoft.com/office/drawing/2014/main" id="{D69A5B87-3E95-4A56-C85D-0BDCAE250550}"/>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70" name="Grafika 69" descr="Części układanki z wypełnieniem pełnym">
              <a:extLst>
                <a:ext uri="{FF2B5EF4-FFF2-40B4-BE49-F238E27FC236}">
                  <a16:creationId xmlns:a16="http://schemas.microsoft.com/office/drawing/2014/main" id="{51B8FB45-7465-72C3-992D-F23C12E56C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715576" y="1317810"/>
              <a:ext cx="352304" cy="352304"/>
            </a:xfrm>
            <a:prstGeom prst="rect">
              <a:avLst/>
            </a:prstGeom>
          </p:spPr>
        </p:pic>
        <p:pic>
          <p:nvPicPr>
            <p:cNvPr id="71" name="Grafika 70" descr="Przepływ pracy z wypełnieniem pełnym">
              <a:extLst>
                <a:ext uri="{FF2B5EF4-FFF2-40B4-BE49-F238E27FC236}">
                  <a16:creationId xmlns:a16="http://schemas.microsoft.com/office/drawing/2014/main" id="{1EE756B2-934A-D093-10D0-7E75D0828B2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319278" y="1334693"/>
              <a:ext cx="339222" cy="317859"/>
            </a:xfrm>
            <a:prstGeom prst="rect">
              <a:avLst/>
            </a:prstGeom>
          </p:spPr>
        </p:pic>
        <p:pic>
          <p:nvPicPr>
            <p:cNvPr id="72" name="Obraz 71">
              <a:extLst>
                <a:ext uri="{FF2B5EF4-FFF2-40B4-BE49-F238E27FC236}">
                  <a16:creationId xmlns:a16="http://schemas.microsoft.com/office/drawing/2014/main" id="{9DDA4464-1B68-F3D2-8633-17D42BA9AF34}"/>
                </a:ext>
              </a:extLst>
            </p:cNvPr>
            <p:cNvPicPr>
              <a:picLocks noChangeAspect="1"/>
            </p:cNvPicPr>
            <p:nvPr/>
          </p:nvPicPr>
          <p:blipFill>
            <a:blip r:embed="rId32"/>
            <a:stretch>
              <a:fillRect/>
            </a:stretch>
          </p:blipFill>
          <p:spPr>
            <a:xfrm>
              <a:off x="9851177" y="116958"/>
              <a:ext cx="1728797" cy="886183"/>
            </a:xfrm>
            <a:prstGeom prst="rect">
              <a:avLst/>
            </a:prstGeom>
          </p:spPr>
        </p:pic>
      </p:grpSp>
      <p:cxnSp>
        <p:nvCxnSpPr>
          <p:cNvPr id="76" name="Łącznik: łamany 75">
            <a:extLst>
              <a:ext uri="{FF2B5EF4-FFF2-40B4-BE49-F238E27FC236}">
                <a16:creationId xmlns:a16="http://schemas.microsoft.com/office/drawing/2014/main" id="{FC823EC2-BC57-C86D-1EB6-7774EB604ED4}"/>
              </a:ext>
            </a:extLst>
          </p:cNvPr>
          <p:cNvCxnSpPr>
            <a:cxnSpLocks/>
          </p:cNvCxnSpPr>
          <p:nvPr/>
        </p:nvCxnSpPr>
        <p:spPr>
          <a:xfrm flipV="1">
            <a:off x="2845687" y="3455025"/>
            <a:ext cx="4255846" cy="2677882"/>
          </a:xfrm>
          <a:prstGeom prst="bentConnector3">
            <a:avLst>
              <a:gd name="adj1" fmla="val 83186"/>
            </a:avLst>
          </a:prstGeom>
          <a:ln w="38100">
            <a:solidFill>
              <a:srgbClr val="0070C0"/>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97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6274" y="1850846"/>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6185" y="5077770"/>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1652" y="5200041"/>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9435" y="5029726"/>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63752" y="5436025"/>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260328" y="2952725"/>
            <a:ext cx="1575537" cy="430887"/>
          </a:xfrm>
          <a:prstGeom prst="rect">
            <a:avLst/>
          </a:prstGeom>
          <a:noFill/>
        </p:spPr>
        <p:txBody>
          <a:bodyPr wrap="square" rtlCol="0">
            <a:spAutoFit/>
          </a:bodyPr>
          <a:lstStyle/>
          <a:p>
            <a:pPr algn="ctr"/>
            <a:r>
              <a:rPr lang="pl-PL" sz="1100"/>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5200" y="5204621"/>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5628" y="5313598"/>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11921" y="6099780"/>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450218" y="6136683"/>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428078" y="6100461"/>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17057" y="2973747"/>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89119" y="1905269"/>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692118" y="2952725"/>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4180" y="1834413"/>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15190" y="2971796"/>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566" y="1880993"/>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524741" y="3819264"/>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349257" y="3790804"/>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041278" y="3989545"/>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093998" y="5713024"/>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2972587" y="3463397"/>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17503" y="3402683"/>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074891" y="2474014"/>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444329" y="3638150"/>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12609" y="2496532"/>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585701" y="1846633"/>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7755" y="5023277"/>
            <a:ext cx="718190" cy="718190"/>
          </a:xfrm>
          <a:prstGeom prst="rect">
            <a:avLst/>
          </a:prstGeom>
        </p:spPr>
      </p:pic>
      <p:sp>
        <p:nvSpPr>
          <p:cNvPr id="172" name="Owal 171">
            <a:extLst>
              <a:ext uri="{FF2B5EF4-FFF2-40B4-BE49-F238E27FC236}">
                <a16:creationId xmlns:a16="http://schemas.microsoft.com/office/drawing/2014/main" id="{3C739A46-8A81-4824-93E1-CB67D503174E}"/>
              </a:ext>
            </a:extLst>
          </p:cNvPr>
          <p:cNvSpPr/>
          <p:nvPr/>
        </p:nvSpPr>
        <p:spPr>
          <a:xfrm>
            <a:off x="10876889" y="3390083"/>
            <a:ext cx="1224000" cy="1224000"/>
          </a:xfrm>
          <a:prstGeom prst="ellipse">
            <a:avLst/>
          </a:prstGeom>
          <a:blipFill dpi="0" rotWithShape="1">
            <a:blip r:embed="rId12">
              <a:alphaModFix amt="2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73" name="Owal 172">
            <a:extLst>
              <a:ext uri="{FF2B5EF4-FFF2-40B4-BE49-F238E27FC236}">
                <a16:creationId xmlns:a16="http://schemas.microsoft.com/office/drawing/2014/main" id="{720FD7A0-17AA-4027-82DC-E489B2B4FCF8}"/>
              </a:ext>
            </a:extLst>
          </p:cNvPr>
          <p:cNvSpPr/>
          <p:nvPr/>
        </p:nvSpPr>
        <p:spPr>
          <a:xfrm>
            <a:off x="8805742" y="5331007"/>
            <a:ext cx="1224000" cy="1224000"/>
          </a:xfrm>
          <a:prstGeom prst="ellipse">
            <a:avLst/>
          </a:prstGeom>
          <a:blipFill dpi="0" rotWithShape="1">
            <a:blip r:embed="rId14">
              <a:alphaModFix amt="20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0" name="Owal 179">
            <a:extLst>
              <a:ext uri="{FF2B5EF4-FFF2-40B4-BE49-F238E27FC236}">
                <a16:creationId xmlns:a16="http://schemas.microsoft.com/office/drawing/2014/main" id="{E34284AD-DA0F-4865-A73D-A74BDBE41D69}"/>
              </a:ext>
            </a:extLst>
          </p:cNvPr>
          <p:cNvSpPr/>
          <p:nvPr/>
        </p:nvSpPr>
        <p:spPr>
          <a:xfrm>
            <a:off x="10876889" y="5292119"/>
            <a:ext cx="1224000" cy="1224000"/>
          </a:xfrm>
          <a:prstGeom prst="ellipse">
            <a:avLst/>
          </a:prstGeom>
          <a:blipFill>
            <a:blip r:embed="rId16">
              <a:alphaModFix amt="20000"/>
              <a:extLst>
                <a:ext uri="{BEBA8EAE-BF5A-486C-A8C5-ECC9F3942E4B}">
                  <a14:imgProps xmlns:a14="http://schemas.microsoft.com/office/drawing/2010/main">
                    <a14:imgLayer r:embed="rId17">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1" name="Owal 180">
            <a:extLst>
              <a:ext uri="{FF2B5EF4-FFF2-40B4-BE49-F238E27FC236}">
                <a16:creationId xmlns:a16="http://schemas.microsoft.com/office/drawing/2014/main" id="{617C05DF-DC06-4CE1-86A8-D9BA94FBA12F}"/>
              </a:ext>
            </a:extLst>
          </p:cNvPr>
          <p:cNvSpPr/>
          <p:nvPr/>
        </p:nvSpPr>
        <p:spPr>
          <a:xfrm>
            <a:off x="8738196" y="3478345"/>
            <a:ext cx="1224000" cy="1224000"/>
          </a:xfrm>
          <a:prstGeom prst="ellipse">
            <a:avLst/>
          </a:prstGeom>
          <a:blipFill>
            <a:blip r:embed="rId18">
              <a:alphaModFix amt="20000"/>
              <a:extLst>
                <a:ext uri="{BEBA8EAE-BF5A-486C-A8C5-ECC9F3942E4B}">
                  <a14:imgProps xmlns:a14="http://schemas.microsoft.com/office/drawing/2010/main">
                    <a14:imgLayer r:embed="rId19">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84" name="Owal 183">
            <a:extLst>
              <a:ext uri="{FF2B5EF4-FFF2-40B4-BE49-F238E27FC236}">
                <a16:creationId xmlns:a16="http://schemas.microsoft.com/office/drawing/2014/main" id="{D48452C2-544A-4B43-92A3-AAB80A21AB2F}"/>
              </a:ext>
            </a:extLst>
          </p:cNvPr>
          <p:cNvSpPr/>
          <p:nvPr/>
        </p:nvSpPr>
        <p:spPr>
          <a:xfrm>
            <a:off x="9872351" y="4404676"/>
            <a:ext cx="1224000" cy="1224000"/>
          </a:xfrm>
          <a:prstGeom prst="ellipse">
            <a:avLst/>
          </a:prstGeom>
          <a:blipFill>
            <a:blip r:embed="rId20" cstate="hqprint">
              <a:alphaModFix amt="20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905461" y="1200681"/>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05438" y="1588430"/>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76204" y="1169160"/>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15190" y="1159712"/>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grpSp>
        <p:nvGrpSpPr>
          <p:cNvPr id="57" name="Grupa 56">
            <a:extLst>
              <a:ext uri="{FF2B5EF4-FFF2-40B4-BE49-F238E27FC236}">
                <a16:creationId xmlns:a16="http://schemas.microsoft.com/office/drawing/2014/main" id="{A74CB1C5-9569-A208-77FB-83F2DFC837D3}"/>
              </a:ext>
            </a:extLst>
          </p:cNvPr>
          <p:cNvGrpSpPr/>
          <p:nvPr/>
        </p:nvGrpSpPr>
        <p:grpSpPr>
          <a:xfrm>
            <a:off x="207391" y="116958"/>
            <a:ext cx="11608498" cy="1553156"/>
            <a:chOff x="207391" y="116958"/>
            <a:chExt cx="11608498" cy="1553156"/>
          </a:xfrm>
        </p:grpSpPr>
        <p:pic>
          <p:nvPicPr>
            <p:cNvPr id="58" name="Obraz 57">
              <a:extLst>
                <a:ext uri="{FF2B5EF4-FFF2-40B4-BE49-F238E27FC236}">
                  <a16:creationId xmlns:a16="http://schemas.microsoft.com/office/drawing/2014/main" id="{F3778719-C0CF-D51A-4BB4-6752CBD2C953}"/>
                </a:ext>
              </a:extLst>
            </p:cNvPr>
            <p:cNvPicPr>
              <a:picLocks noChangeAspect="1"/>
            </p:cNvPicPr>
            <p:nvPr/>
          </p:nvPicPr>
          <p:blipFill>
            <a:blip r:embed="rId26"/>
            <a:stretch>
              <a:fillRect/>
            </a:stretch>
          </p:blipFill>
          <p:spPr>
            <a:xfrm>
              <a:off x="270053" y="146853"/>
              <a:ext cx="1163691" cy="606529"/>
            </a:xfrm>
            <a:prstGeom prst="rect">
              <a:avLst/>
            </a:prstGeom>
          </p:spPr>
        </p:pic>
        <p:grpSp>
          <p:nvGrpSpPr>
            <p:cNvPr id="59" name="Grupa 58">
              <a:extLst>
                <a:ext uri="{FF2B5EF4-FFF2-40B4-BE49-F238E27FC236}">
                  <a16:creationId xmlns:a16="http://schemas.microsoft.com/office/drawing/2014/main" id="{9FC854E0-D7D7-A3C3-02E6-2E0BB3277FD6}"/>
                </a:ext>
              </a:extLst>
            </p:cNvPr>
            <p:cNvGrpSpPr/>
            <p:nvPr/>
          </p:nvGrpSpPr>
          <p:grpSpPr>
            <a:xfrm>
              <a:off x="207391" y="851488"/>
              <a:ext cx="11608498" cy="267401"/>
              <a:chOff x="653143" y="807773"/>
              <a:chExt cx="11002945" cy="267401"/>
            </a:xfrm>
          </p:grpSpPr>
          <p:cxnSp>
            <p:nvCxnSpPr>
              <p:cNvPr id="66" name="Łącznik prosty 65">
                <a:extLst>
                  <a:ext uri="{FF2B5EF4-FFF2-40B4-BE49-F238E27FC236}">
                    <a16:creationId xmlns:a16="http://schemas.microsoft.com/office/drawing/2014/main" id="{2DBA0897-46B1-0530-BA57-85326508E5EE}"/>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Łącznik prosty 67">
                <a:extLst>
                  <a:ext uri="{FF2B5EF4-FFF2-40B4-BE49-F238E27FC236}">
                    <a16:creationId xmlns:a16="http://schemas.microsoft.com/office/drawing/2014/main" id="{29117477-D791-21BA-3244-1F235C6AF404}"/>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Łącznik prosty 68">
                <a:extLst>
                  <a:ext uri="{FF2B5EF4-FFF2-40B4-BE49-F238E27FC236}">
                    <a16:creationId xmlns:a16="http://schemas.microsoft.com/office/drawing/2014/main" id="{66D1BFCE-F3F4-6563-086E-FE973A1F73AD}"/>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0" name="pole tekstowe 59">
              <a:extLst>
                <a:ext uri="{FF2B5EF4-FFF2-40B4-BE49-F238E27FC236}">
                  <a16:creationId xmlns:a16="http://schemas.microsoft.com/office/drawing/2014/main" id="{5DCE182B-94B8-13B1-1260-0098CD243B9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1" name="Prostokąt: zaokrąglone rogi 60">
              <a:extLst>
                <a:ext uri="{FF2B5EF4-FFF2-40B4-BE49-F238E27FC236}">
                  <a16:creationId xmlns:a16="http://schemas.microsoft.com/office/drawing/2014/main" id="{658BF00E-96B0-41BD-B156-CED67A470152}"/>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sp>
          <p:nvSpPr>
            <p:cNvPr id="62" name="Prostokąt: zaokrąglone rogi 61">
              <a:extLst>
                <a:ext uri="{FF2B5EF4-FFF2-40B4-BE49-F238E27FC236}">
                  <a16:creationId xmlns:a16="http://schemas.microsoft.com/office/drawing/2014/main" id="{B4C04734-04C8-7C54-997D-4B9B8B7EDFC7}"/>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3" name="Grafika 62" descr="Części układanki z wypełnieniem pełnym">
              <a:extLst>
                <a:ext uri="{FF2B5EF4-FFF2-40B4-BE49-F238E27FC236}">
                  <a16:creationId xmlns:a16="http://schemas.microsoft.com/office/drawing/2014/main" id="{4A5EC485-C8EC-AC71-AB11-1C90F765C11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5576" y="1317810"/>
              <a:ext cx="352304" cy="352304"/>
            </a:xfrm>
            <a:prstGeom prst="rect">
              <a:avLst/>
            </a:prstGeom>
          </p:spPr>
        </p:pic>
        <p:pic>
          <p:nvPicPr>
            <p:cNvPr id="64" name="Grafika 63" descr="Przepływ pracy z wypełnieniem pełnym">
              <a:extLst>
                <a:ext uri="{FF2B5EF4-FFF2-40B4-BE49-F238E27FC236}">
                  <a16:creationId xmlns:a16="http://schemas.microsoft.com/office/drawing/2014/main" id="{45636F11-DA93-FFA8-49C8-4BCE014909A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319278" y="1334693"/>
              <a:ext cx="339222" cy="317859"/>
            </a:xfrm>
            <a:prstGeom prst="rect">
              <a:avLst/>
            </a:prstGeom>
          </p:spPr>
        </p:pic>
        <p:pic>
          <p:nvPicPr>
            <p:cNvPr id="65" name="Obraz 64">
              <a:extLst>
                <a:ext uri="{FF2B5EF4-FFF2-40B4-BE49-F238E27FC236}">
                  <a16:creationId xmlns:a16="http://schemas.microsoft.com/office/drawing/2014/main" id="{7FEB20EA-53DF-C55A-68AD-921F3E21FE45}"/>
                </a:ext>
              </a:extLst>
            </p:cNvPr>
            <p:cNvPicPr>
              <a:picLocks noChangeAspect="1"/>
            </p:cNvPicPr>
            <p:nvPr/>
          </p:nvPicPr>
          <p:blipFill>
            <a:blip r:embed="rId31"/>
            <a:stretch>
              <a:fillRect/>
            </a:stretch>
          </p:blipFill>
          <p:spPr>
            <a:xfrm>
              <a:off x="9851177" y="116958"/>
              <a:ext cx="1728797" cy="886183"/>
            </a:xfrm>
            <a:prstGeom prst="rect">
              <a:avLst/>
            </a:prstGeom>
          </p:spPr>
        </p:pic>
      </p:grpSp>
      <p:cxnSp>
        <p:nvCxnSpPr>
          <p:cNvPr id="70" name="Łącznik: łamany 69">
            <a:extLst>
              <a:ext uri="{FF2B5EF4-FFF2-40B4-BE49-F238E27FC236}">
                <a16:creationId xmlns:a16="http://schemas.microsoft.com/office/drawing/2014/main" id="{43C8FA92-6DB6-7EE9-8B8F-8EDCC2D678AF}"/>
              </a:ext>
            </a:extLst>
          </p:cNvPr>
          <p:cNvCxnSpPr>
            <a:cxnSpLocks/>
          </p:cNvCxnSpPr>
          <p:nvPr/>
        </p:nvCxnSpPr>
        <p:spPr>
          <a:xfrm flipV="1">
            <a:off x="2845687" y="345502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219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2575" y="1992171"/>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2486" y="5219095"/>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7953" y="5341366"/>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5736" y="5171051"/>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0053" y="5577350"/>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66629" y="3094050"/>
            <a:ext cx="1575537" cy="430887"/>
          </a:xfrm>
          <a:prstGeom prst="rect">
            <a:avLst/>
          </a:prstGeom>
          <a:noFill/>
        </p:spPr>
        <p:txBody>
          <a:bodyPr wrap="square" rtlCol="0">
            <a:spAutoFit/>
          </a:bodyPr>
          <a:lstStyle/>
          <a:p>
            <a:pPr algn="ctr"/>
            <a:r>
              <a:rPr lang="pl-PL" sz="1100"/>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1501" y="5345946"/>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1929" y="5454923"/>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118222" y="6241105"/>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56519" y="6278008"/>
            <a:ext cx="1876218" cy="276999"/>
          </a:xfrm>
          <a:prstGeom prst="rect">
            <a:avLst/>
          </a:prstGeom>
          <a:noFill/>
        </p:spPr>
        <p:txBody>
          <a:bodyPr wrap="square" rtlCol="0">
            <a:spAutoFit/>
          </a:bodyPr>
          <a:lstStyle/>
          <a:p>
            <a:pPr algn="ctr"/>
            <a:r>
              <a:rPr lang="pl-PL" sz="1200" b="1">
                <a:solidFill>
                  <a:srgbClr val="FFC000"/>
                </a:solidFill>
              </a:rPr>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534379" y="6241786"/>
            <a:ext cx="1876218" cy="276999"/>
          </a:xfrm>
          <a:prstGeom prst="rect">
            <a:avLst/>
          </a:prstGeom>
          <a:noFill/>
        </p:spPr>
        <p:txBody>
          <a:bodyPr wrap="square" rtlCol="0">
            <a:spAutoFit/>
          </a:bodyPr>
          <a:lstStyle/>
          <a:p>
            <a:pPr algn="ctr"/>
            <a:r>
              <a:rPr lang="pl-PL" sz="1200" b="1">
                <a:solidFill>
                  <a:srgbClr val="FFC000"/>
                </a:solidFill>
              </a:rPr>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623358" y="3115072"/>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5420" y="2046594"/>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98419" y="3094050"/>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0481" y="1975738"/>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91111" y="3113121"/>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867" y="2022318"/>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631042" y="3960589"/>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55558" y="3932129"/>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147579" y="4130870"/>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200299" y="5854349"/>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78888" y="3604722"/>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723804" y="3544008"/>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81192" y="2615339"/>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550630" y="3779475"/>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4018910" y="2637857"/>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738196" y="1437057"/>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4056" y="5164602"/>
            <a:ext cx="718190" cy="718190"/>
          </a:xfrm>
          <a:prstGeom prst="rect">
            <a:avLst/>
          </a:prstGeom>
        </p:spPr>
      </p:pic>
      <p:sp>
        <p:nvSpPr>
          <p:cNvPr id="172" name="Owal 171">
            <a:extLst>
              <a:ext uri="{FF2B5EF4-FFF2-40B4-BE49-F238E27FC236}">
                <a16:creationId xmlns:a16="http://schemas.microsoft.com/office/drawing/2014/main" id="{3C739A46-8A81-4824-93E1-CB67D503174E}"/>
              </a:ext>
            </a:extLst>
          </p:cNvPr>
          <p:cNvSpPr/>
          <p:nvPr/>
        </p:nvSpPr>
        <p:spPr>
          <a:xfrm>
            <a:off x="10876889" y="3390083"/>
            <a:ext cx="1224000" cy="1224000"/>
          </a:xfrm>
          <a:prstGeom prst="ellipse">
            <a:avLst/>
          </a:prstGeom>
          <a:blipFill dpi="0" rotWithShape="1">
            <a:blip r:embed="rId12">
              <a:alphaModFix amt="2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73" name="Owal 172">
            <a:extLst>
              <a:ext uri="{FF2B5EF4-FFF2-40B4-BE49-F238E27FC236}">
                <a16:creationId xmlns:a16="http://schemas.microsoft.com/office/drawing/2014/main" id="{720FD7A0-17AA-4027-82DC-E489B2B4FCF8}"/>
              </a:ext>
            </a:extLst>
          </p:cNvPr>
          <p:cNvSpPr/>
          <p:nvPr/>
        </p:nvSpPr>
        <p:spPr>
          <a:xfrm>
            <a:off x="8805742" y="5331007"/>
            <a:ext cx="1224000" cy="1224000"/>
          </a:xfrm>
          <a:prstGeom prst="ellipse">
            <a:avLst/>
          </a:prstGeom>
          <a:blipFill dpi="0" rotWithShape="1">
            <a:blip r:embed="rId14">
              <a:alphaModFix amt="20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0" name="Owal 179">
            <a:extLst>
              <a:ext uri="{FF2B5EF4-FFF2-40B4-BE49-F238E27FC236}">
                <a16:creationId xmlns:a16="http://schemas.microsoft.com/office/drawing/2014/main" id="{E34284AD-DA0F-4865-A73D-A74BDBE41D69}"/>
              </a:ext>
            </a:extLst>
          </p:cNvPr>
          <p:cNvSpPr/>
          <p:nvPr/>
        </p:nvSpPr>
        <p:spPr>
          <a:xfrm>
            <a:off x="9797833" y="1979358"/>
            <a:ext cx="1224000" cy="1224000"/>
          </a:xfrm>
          <a:prstGeom prst="ellipse">
            <a:avLst/>
          </a:prstGeom>
          <a:blipFill>
            <a:blip r:embed="rId16">
              <a:alphaModFix amt="20000"/>
              <a:extLst>
                <a:ext uri="{BEBA8EAE-BF5A-486C-A8C5-ECC9F3942E4B}">
                  <a14:imgProps xmlns:a14="http://schemas.microsoft.com/office/drawing/2010/main">
                    <a14:imgLayer r:embed="rId17">
                      <a14:imgEffect>
                        <a14:saturation sat="300000"/>
                      </a14:imgEffect>
                    </a14:imgLayer>
                  </a14:imgProps>
                </a:ext>
              </a:extLst>
            </a:blip>
            <a:stretch>
              <a:fillRect/>
            </a:stretch>
          </a:blipFill>
          <a:ln>
            <a:solidFill>
              <a:srgbClr val="F392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rgbClr val="F39200"/>
                </a:solidFill>
              </a:rPr>
              <a:t>2</a:t>
            </a:r>
            <a:r>
              <a:rPr lang="pl-PL">
                <a:solidFill>
                  <a:srgbClr val="F39200"/>
                </a:solidFill>
              </a:rPr>
              <a:t> </a:t>
            </a:r>
            <a:br>
              <a:rPr lang="pl-PL">
                <a:solidFill>
                  <a:srgbClr val="F39200"/>
                </a:solidFill>
              </a:rPr>
            </a:br>
            <a:r>
              <a:rPr lang="pl-PL" sz="900" b="1" i="1">
                <a:solidFill>
                  <a:srgbClr val="F39200"/>
                </a:solidFill>
                <a:latin typeface="Calibri" panose="020F0502020204030204" pitchFamily="34" charset="0"/>
                <a:cs typeface="Calibri" panose="020F0502020204030204" pitchFamily="34" charset="0"/>
              </a:rPr>
              <a:t>Raporty</a:t>
            </a:r>
            <a:br>
              <a:rPr lang="pl-PL" sz="900" b="1" i="1">
                <a:solidFill>
                  <a:srgbClr val="F39200"/>
                </a:solidFill>
                <a:latin typeface="Calibri" panose="020F0502020204030204" pitchFamily="34" charset="0"/>
                <a:cs typeface="Calibri" panose="020F0502020204030204" pitchFamily="34" charset="0"/>
              </a:rPr>
            </a:br>
            <a:r>
              <a:rPr lang="pl-PL" sz="900" b="1" i="1">
                <a:solidFill>
                  <a:srgbClr val="F39200"/>
                </a:solidFill>
                <a:latin typeface="Calibri" panose="020F0502020204030204" pitchFamily="34" charset="0"/>
                <a:cs typeface="Calibri" panose="020F0502020204030204" pitchFamily="34" charset="0"/>
              </a:rPr>
              <a:t>w Power BI</a:t>
            </a:r>
            <a:endParaRPr lang="pl-PL" sz="1200" b="1" i="1">
              <a:solidFill>
                <a:srgbClr val="F39200"/>
              </a:solidFill>
              <a:latin typeface="Calibri" panose="020F0502020204030204" pitchFamily="34" charset="0"/>
              <a:cs typeface="Calibri" panose="020F0502020204030204" pitchFamily="34" charset="0"/>
            </a:endParaRPr>
          </a:p>
        </p:txBody>
      </p:sp>
      <p:sp>
        <p:nvSpPr>
          <p:cNvPr id="181" name="Owal 180">
            <a:extLst>
              <a:ext uri="{FF2B5EF4-FFF2-40B4-BE49-F238E27FC236}">
                <a16:creationId xmlns:a16="http://schemas.microsoft.com/office/drawing/2014/main" id="{617C05DF-DC06-4CE1-86A8-D9BA94FBA12F}"/>
              </a:ext>
            </a:extLst>
          </p:cNvPr>
          <p:cNvSpPr/>
          <p:nvPr/>
        </p:nvSpPr>
        <p:spPr>
          <a:xfrm>
            <a:off x="8738196" y="3478345"/>
            <a:ext cx="1224000" cy="1224000"/>
          </a:xfrm>
          <a:prstGeom prst="ellipse">
            <a:avLst/>
          </a:prstGeom>
          <a:blipFill>
            <a:blip r:embed="rId18">
              <a:alphaModFix amt="20000"/>
              <a:extLst>
                <a:ext uri="{BEBA8EAE-BF5A-486C-A8C5-ECC9F3942E4B}">
                  <a14:imgProps xmlns:a14="http://schemas.microsoft.com/office/drawing/2010/main">
                    <a14:imgLayer r:embed="rId19">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84" name="Owal 183">
            <a:extLst>
              <a:ext uri="{FF2B5EF4-FFF2-40B4-BE49-F238E27FC236}">
                <a16:creationId xmlns:a16="http://schemas.microsoft.com/office/drawing/2014/main" id="{D48452C2-544A-4B43-92A3-AAB80A21AB2F}"/>
              </a:ext>
            </a:extLst>
          </p:cNvPr>
          <p:cNvSpPr/>
          <p:nvPr/>
        </p:nvSpPr>
        <p:spPr>
          <a:xfrm>
            <a:off x="9872351" y="4404676"/>
            <a:ext cx="1224000" cy="1224000"/>
          </a:xfrm>
          <a:prstGeom prst="ellipse">
            <a:avLst/>
          </a:prstGeom>
          <a:blipFill>
            <a:blip r:embed="rId20" cstate="hqprint">
              <a:alphaModFix amt="20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011762" y="1342006"/>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611739" y="1729755"/>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82505" y="1310485"/>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91111" y="1301037"/>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grpSp>
        <p:nvGrpSpPr>
          <p:cNvPr id="57" name="Grupa 56">
            <a:extLst>
              <a:ext uri="{FF2B5EF4-FFF2-40B4-BE49-F238E27FC236}">
                <a16:creationId xmlns:a16="http://schemas.microsoft.com/office/drawing/2014/main" id="{2B6C98A8-B742-9B71-0532-268236CABD46}"/>
              </a:ext>
            </a:extLst>
          </p:cNvPr>
          <p:cNvGrpSpPr/>
          <p:nvPr/>
        </p:nvGrpSpPr>
        <p:grpSpPr>
          <a:xfrm>
            <a:off x="207391" y="116958"/>
            <a:ext cx="11608498" cy="1553156"/>
            <a:chOff x="207391" y="116958"/>
            <a:chExt cx="11608498" cy="1553156"/>
          </a:xfrm>
        </p:grpSpPr>
        <p:pic>
          <p:nvPicPr>
            <p:cNvPr id="58" name="Obraz 57">
              <a:extLst>
                <a:ext uri="{FF2B5EF4-FFF2-40B4-BE49-F238E27FC236}">
                  <a16:creationId xmlns:a16="http://schemas.microsoft.com/office/drawing/2014/main" id="{677A1284-476B-EAE7-4305-5A75AC32FA9B}"/>
                </a:ext>
              </a:extLst>
            </p:cNvPr>
            <p:cNvPicPr>
              <a:picLocks noChangeAspect="1"/>
            </p:cNvPicPr>
            <p:nvPr/>
          </p:nvPicPr>
          <p:blipFill>
            <a:blip r:embed="rId26"/>
            <a:stretch>
              <a:fillRect/>
            </a:stretch>
          </p:blipFill>
          <p:spPr>
            <a:xfrm>
              <a:off x="270053" y="146853"/>
              <a:ext cx="1163691" cy="606529"/>
            </a:xfrm>
            <a:prstGeom prst="rect">
              <a:avLst/>
            </a:prstGeom>
          </p:spPr>
        </p:pic>
        <p:grpSp>
          <p:nvGrpSpPr>
            <p:cNvPr id="59" name="Grupa 58">
              <a:extLst>
                <a:ext uri="{FF2B5EF4-FFF2-40B4-BE49-F238E27FC236}">
                  <a16:creationId xmlns:a16="http://schemas.microsoft.com/office/drawing/2014/main" id="{C96DA3B6-7114-BA28-E2EA-54EF995A9A9A}"/>
                </a:ext>
              </a:extLst>
            </p:cNvPr>
            <p:cNvGrpSpPr/>
            <p:nvPr/>
          </p:nvGrpSpPr>
          <p:grpSpPr>
            <a:xfrm>
              <a:off x="207391" y="851488"/>
              <a:ext cx="11608498" cy="267401"/>
              <a:chOff x="653143" y="807773"/>
              <a:chExt cx="11002945" cy="267401"/>
            </a:xfrm>
          </p:grpSpPr>
          <p:cxnSp>
            <p:nvCxnSpPr>
              <p:cNvPr id="66" name="Łącznik prosty 65">
                <a:extLst>
                  <a:ext uri="{FF2B5EF4-FFF2-40B4-BE49-F238E27FC236}">
                    <a16:creationId xmlns:a16="http://schemas.microsoft.com/office/drawing/2014/main" id="{0FEA7410-1B05-F7DA-0886-F1F9134A2F5E}"/>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Łącznik prosty 67">
                <a:extLst>
                  <a:ext uri="{FF2B5EF4-FFF2-40B4-BE49-F238E27FC236}">
                    <a16:creationId xmlns:a16="http://schemas.microsoft.com/office/drawing/2014/main" id="{C53C7A2F-D9D6-2FFB-A4FB-475A321A2C7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Łącznik prosty 68">
                <a:extLst>
                  <a:ext uri="{FF2B5EF4-FFF2-40B4-BE49-F238E27FC236}">
                    <a16:creationId xmlns:a16="http://schemas.microsoft.com/office/drawing/2014/main" id="{59A2CEE0-1D35-E4C4-44CA-7C792162F478}"/>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0" name="pole tekstowe 59">
              <a:extLst>
                <a:ext uri="{FF2B5EF4-FFF2-40B4-BE49-F238E27FC236}">
                  <a16:creationId xmlns:a16="http://schemas.microsoft.com/office/drawing/2014/main" id="{961976B9-E934-3D7E-C356-5339BA82E475}"/>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1" name="Prostokąt: zaokrąglone rogi 60">
              <a:extLst>
                <a:ext uri="{FF2B5EF4-FFF2-40B4-BE49-F238E27FC236}">
                  <a16:creationId xmlns:a16="http://schemas.microsoft.com/office/drawing/2014/main" id="{01430A99-D398-AA89-39D5-73536A48F2B1}"/>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sp>
          <p:nvSpPr>
            <p:cNvPr id="62" name="Prostokąt: zaokrąglone rogi 61">
              <a:extLst>
                <a:ext uri="{FF2B5EF4-FFF2-40B4-BE49-F238E27FC236}">
                  <a16:creationId xmlns:a16="http://schemas.microsoft.com/office/drawing/2014/main" id="{19EEBFD9-0E8C-C5A7-BE8D-C07CEBB78D14}"/>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3" name="Grafika 62" descr="Części układanki z wypełnieniem pełnym">
              <a:extLst>
                <a:ext uri="{FF2B5EF4-FFF2-40B4-BE49-F238E27FC236}">
                  <a16:creationId xmlns:a16="http://schemas.microsoft.com/office/drawing/2014/main" id="{6030882E-2436-5F13-FEC2-2C7ECC547A7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5576" y="1317810"/>
              <a:ext cx="352304" cy="352304"/>
            </a:xfrm>
            <a:prstGeom prst="rect">
              <a:avLst/>
            </a:prstGeom>
          </p:spPr>
        </p:pic>
        <p:pic>
          <p:nvPicPr>
            <p:cNvPr id="64" name="Grafika 63" descr="Przepływ pracy z wypełnieniem pełnym">
              <a:extLst>
                <a:ext uri="{FF2B5EF4-FFF2-40B4-BE49-F238E27FC236}">
                  <a16:creationId xmlns:a16="http://schemas.microsoft.com/office/drawing/2014/main" id="{69DC8509-0F2C-E67B-A7A5-F18D94E108E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319278" y="1334693"/>
              <a:ext cx="339222" cy="317859"/>
            </a:xfrm>
            <a:prstGeom prst="rect">
              <a:avLst/>
            </a:prstGeom>
          </p:spPr>
        </p:pic>
        <p:pic>
          <p:nvPicPr>
            <p:cNvPr id="65" name="Obraz 64">
              <a:extLst>
                <a:ext uri="{FF2B5EF4-FFF2-40B4-BE49-F238E27FC236}">
                  <a16:creationId xmlns:a16="http://schemas.microsoft.com/office/drawing/2014/main" id="{D0373A59-9FB0-F1F5-CAFC-03FE4CD49157}"/>
                </a:ext>
              </a:extLst>
            </p:cNvPr>
            <p:cNvPicPr>
              <a:picLocks noChangeAspect="1"/>
            </p:cNvPicPr>
            <p:nvPr/>
          </p:nvPicPr>
          <p:blipFill>
            <a:blip r:embed="rId31"/>
            <a:stretch>
              <a:fillRect/>
            </a:stretch>
          </p:blipFill>
          <p:spPr>
            <a:xfrm>
              <a:off x="9851177" y="116958"/>
              <a:ext cx="1728797" cy="886183"/>
            </a:xfrm>
            <a:prstGeom prst="rect">
              <a:avLst/>
            </a:prstGeom>
          </p:spPr>
        </p:pic>
      </p:grpSp>
      <p:cxnSp>
        <p:nvCxnSpPr>
          <p:cNvPr id="70" name="Łącznik: łamany 69">
            <a:extLst>
              <a:ext uri="{FF2B5EF4-FFF2-40B4-BE49-F238E27FC236}">
                <a16:creationId xmlns:a16="http://schemas.microsoft.com/office/drawing/2014/main" id="{7E34C9DB-2E0C-774A-5D13-CEDB80684E7E}"/>
              </a:ext>
            </a:extLst>
          </p:cNvPr>
          <p:cNvCxnSpPr>
            <a:cxnSpLocks/>
          </p:cNvCxnSpPr>
          <p:nvPr/>
        </p:nvCxnSpPr>
        <p:spPr>
          <a:xfrm flipV="1">
            <a:off x="2845687" y="345502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809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rostokąt 55">
            <a:extLst>
              <a:ext uri="{FF2B5EF4-FFF2-40B4-BE49-F238E27FC236}">
                <a16:creationId xmlns:a16="http://schemas.microsoft.com/office/drawing/2014/main" id="{89CDD0F8-670E-4CF6-B643-0A1621A5C857}"/>
              </a:ext>
            </a:extLst>
          </p:cNvPr>
          <p:cNvSpPr/>
          <p:nvPr/>
        </p:nvSpPr>
        <p:spPr>
          <a:xfrm>
            <a:off x="0" y="676024"/>
            <a:ext cx="8603714" cy="6181976"/>
          </a:xfrm>
          <a:prstGeom prst="rect">
            <a:avLst/>
          </a:prstGeom>
          <a:solidFill>
            <a:srgbClr val="FDFDF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074" y="2034351"/>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226" y="5186133"/>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34543" y="5592432"/>
            <a:ext cx="553999" cy="553999"/>
          </a:xfrm>
          <a:prstGeom prst="rect">
            <a:avLst/>
          </a:prstGeom>
        </p:spPr>
      </p:pic>
      <p:sp>
        <p:nvSpPr>
          <p:cNvPr id="97" name="pole tekstowe 96">
            <a:extLst>
              <a:ext uri="{FF2B5EF4-FFF2-40B4-BE49-F238E27FC236}">
                <a16:creationId xmlns:a16="http://schemas.microsoft.com/office/drawing/2014/main" id="{69C7BC07-8890-42F0-A767-C5B4E12C26CE}"/>
              </a:ext>
            </a:extLst>
          </p:cNvPr>
          <p:cNvSpPr txBox="1"/>
          <p:nvPr/>
        </p:nvSpPr>
        <p:spPr>
          <a:xfrm>
            <a:off x="587640" y="2970993"/>
            <a:ext cx="1876218" cy="276999"/>
          </a:xfrm>
          <a:prstGeom prst="rect">
            <a:avLst/>
          </a:prstGeom>
          <a:noFill/>
        </p:spPr>
        <p:txBody>
          <a:bodyPr wrap="square" rtlCol="0">
            <a:spAutoFit/>
          </a:bodyPr>
          <a:lstStyle/>
          <a:p>
            <a:pPr algn="ctr"/>
            <a:r>
              <a:rPr lang="pl-PL" sz="1200" b="1">
                <a:solidFill>
                  <a:srgbClr val="FFC000"/>
                </a:solidFill>
              </a:rPr>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698869" y="6256868"/>
            <a:ext cx="1876218" cy="276999"/>
          </a:xfrm>
          <a:prstGeom prst="rect">
            <a:avLst/>
          </a:prstGeom>
          <a:noFill/>
        </p:spPr>
        <p:txBody>
          <a:bodyPr wrap="square" rtlCol="0">
            <a:spAutoFit/>
          </a:bodyPr>
          <a:lstStyle/>
          <a:p>
            <a:pPr algn="ctr"/>
            <a:r>
              <a:rPr lang="pl-PL" sz="1200" b="1">
                <a:solidFill>
                  <a:srgbClr val="FFC000"/>
                </a:solidFill>
              </a:rPr>
              <a:t>Obliczenia </a:t>
            </a:r>
          </a:p>
        </p:txBody>
      </p:sp>
      <p:cxnSp>
        <p:nvCxnSpPr>
          <p:cNvPr id="142" name="Łącznik prosty 141">
            <a:extLst>
              <a:ext uri="{FF2B5EF4-FFF2-40B4-BE49-F238E27FC236}">
                <a16:creationId xmlns:a16="http://schemas.microsoft.com/office/drawing/2014/main" id="{C109FBC9-A38E-4872-B9EA-3714134C3FCB}"/>
              </a:ext>
            </a:extLst>
          </p:cNvPr>
          <p:cNvCxnSpPr/>
          <p:nvPr/>
        </p:nvCxnSpPr>
        <p:spPr>
          <a:xfrm>
            <a:off x="8500370" y="1591960"/>
            <a:ext cx="0" cy="5081047"/>
          </a:xfrm>
          <a:prstGeom prst="line">
            <a:avLst/>
          </a:prstGeom>
        </p:spPr>
        <p:style>
          <a:lnRef idx="2">
            <a:schemeClr val="accent1"/>
          </a:lnRef>
          <a:fillRef idx="0">
            <a:schemeClr val="accent1"/>
          </a:fillRef>
          <a:effectRef idx="1">
            <a:schemeClr val="accent1"/>
          </a:effectRef>
          <a:fontRef idx="minor">
            <a:schemeClr val="tx1"/>
          </a:fontRef>
        </p:style>
      </p:cxnSp>
      <p:sp>
        <p:nvSpPr>
          <p:cNvPr id="172" name="Owal 171">
            <a:extLst>
              <a:ext uri="{FF2B5EF4-FFF2-40B4-BE49-F238E27FC236}">
                <a16:creationId xmlns:a16="http://schemas.microsoft.com/office/drawing/2014/main" id="{3C739A46-8A81-4824-93E1-CB67D503174E}"/>
              </a:ext>
            </a:extLst>
          </p:cNvPr>
          <p:cNvSpPr/>
          <p:nvPr/>
        </p:nvSpPr>
        <p:spPr>
          <a:xfrm>
            <a:off x="10876889" y="3390083"/>
            <a:ext cx="1224000" cy="1224000"/>
          </a:xfrm>
          <a:prstGeom prst="ellipse">
            <a:avLst/>
          </a:prstGeom>
          <a:blipFill dpi="0" rotWithShape="1">
            <a:blip r:embed="rId8">
              <a:alphaModFix amt="2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73" name="Owal 172">
            <a:extLst>
              <a:ext uri="{FF2B5EF4-FFF2-40B4-BE49-F238E27FC236}">
                <a16:creationId xmlns:a16="http://schemas.microsoft.com/office/drawing/2014/main" id="{720FD7A0-17AA-4027-82DC-E489B2B4FCF8}"/>
              </a:ext>
            </a:extLst>
          </p:cNvPr>
          <p:cNvSpPr/>
          <p:nvPr/>
        </p:nvSpPr>
        <p:spPr>
          <a:xfrm>
            <a:off x="8805742" y="5331007"/>
            <a:ext cx="1224000" cy="1224000"/>
          </a:xfrm>
          <a:prstGeom prst="ellipse">
            <a:avLst/>
          </a:prstGeom>
          <a:blipFill dpi="0" rotWithShape="1">
            <a:blip r:embed="rId10">
              <a:alphaModFix amt="20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0" name="Owal 179">
            <a:extLst>
              <a:ext uri="{FF2B5EF4-FFF2-40B4-BE49-F238E27FC236}">
                <a16:creationId xmlns:a16="http://schemas.microsoft.com/office/drawing/2014/main" id="{E34284AD-DA0F-4865-A73D-A74BDBE41D69}"/>
              </a:ext>
            </a:extLst>
          </p:cNvPr>
          <p:cNvSpPr/>
          <p:nvPr/>
        </p:nvSpPr>
        <p:spPr>
          <a:xfrm>
            <a:off x="9797833" y="1979358"/>
            <a:ext cx="1224000" cy="1224000"/>
          </a:xfrm>
          <a:prstGeom prst="ellipse">
            <a:avLst/>
          </a:prstGeom>
          <a:blipFill>
            <a:blip r:embed="rId12">
              <a:alphaModFix amt="20000"/>
              <a:extLst>
                <a:ext uri="{BEBA8EAE-BF5A-486C-A8C5-ECC9F3942E4B}">
                  <a14:imgProps xmlns:a14="http://schemas.microsoft.com/office/drawing/2010/main">
                    <a14:imgLayer r:embed="rId13">
                      <a14:imgEffect>
                        <a14:saturation sat="300000"/>
                      </a14:imgEffect>
                    </a14:imgLayer>
                  </a14:imgProps>
                </a:ext>
              </a:extLst>
            </a:blip>
            <a:stretch>
              <a:fillRect/>
            </a:stretch>
          </a:blipFill>
          <a:ln>
            <a:solidFill>
              <a:srgbClr val="F392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rgbClr val="F39200"/>
                </a:solidFill>
              </a:rPr>
              <a:t>2</a:t>
            </a:r>
            <a:r>
              <a:rPr lang="pl-PL">
                <a:solidFill>
                  <a:srgbClr val="F39200"/>
                </a:solidFill>
              </a:rPr>
              <a:t> </a:t>
            </a:r>
            <a:br>
              <a:rPr lang="pl-PL">
                <a:solidFill>
                  <a:srgbClr val="F39200"/>
                </a:solidFill>
              </a:rPr>
            </a:br>
            <a:r>
              <a:rPr lang="pl-PL" sz="900" b="1" i="1">
                <a:solidFill>
                  <a:srgbClr val="F39200"/>
                </a:solidFill>
                <a:latin typeface="Calibri" panose="020F0502020204030204" pitchFamily="34" charset="0"/>
                <a:cs typeface="Calibri" panose="020F0502020204030204" pitchFamily="34" charset="0"/>
              </a:rPr>
              <a:t>Raporty</a:t>
            </a:r>
            <a:br>
              <a:rPr lang="pl-PL" sz="900" b="1" i="1">
                <a:solidFill>
                  <a:srgbClr val="F39200"/>
                </a:solidFill>
                <a:latin typeface="Calibri" panose="020F0502020204030204" pitchFamily="34" charset="0"/>
                <a:cs typeface="Calibri" panose="020F0502020204030204" pitchFamily="34" charset="0"/>
              </a:rPr>
            </a:br>
            <a:r>
              <a:rPr lang="pl-PL" sz="900" b="1" i="1">
                <a:solidFill>
                  <a:srgbClr val="F39200"/>
                </a:solidFill>
                <a:latin typeface="Calibri" panose="020F0502020204030204" pitchFamily="34" charset="0"/>
                <a:cs typeface="Calibri" panose="020F0502020204030204" pitchFamily="34" charset="0"/>
              </a:rPr>
              <a:t>w Power BI</a:t>
            </a:r>
            <a:endParaRPr lang="pl-PL" sz="1200" b="1" i="1">
              <a:solidFill>
                <a:srgbClr val="F39200"/>
              </a:solidFill>
              <a:latin typeface="Calibri" panose="020F0502020204030204" pitchFamily="34" charset="0"/>
              <a:cs typeface="Calibri" panose="020F0502020204030204" pitchFamily="34" charset="0"/>
            </a:endParaRPr>
          </a:p>
        </p:txBody>
      </p:sp>
      <p:sp>
        <p:nvSpPr>
          <p:cNvPr id="181" name="Owal 180">
            <a:extLst>
              <a:ext uri="{FF2B5EF4-FFF2-40B4-BE49-F238E27FC236}">
                <a16:creationId xmlns:a16="http://schemas.microsoft.com/office/drawing/2014/main" id="{617C05DF-DC06-4CE1-86A8-D9BA94FBA12F}"/>
              </a:ext>
            </a:extLst>
          </p:cNvPr>
          <p:cNvSpPr/>
          <p:nvPr/>
        </p:nvSpPr>
        <p:spPr>
          <a:xfrm>
            <a:off x="8738196" y="3478345"/>
            <a:ext cx="1224000" cy="1224000"/>
          </a:xfrm>
          <a:prstGeom prst="ellipse">
            <a:avLst/>
          </a:prstGeom>
          <a:blipFill>
            <a:blip r:embed="rId14">
              <a:alphaModFix amt="20000"/>
              <a:extLst>
                <a:ext uri="{BEBA8EAE-BF5A-486C-A8C5-ECC9F3942E4B}">
                  <a14:imgProps xmlns:a14="http://schemas.microsoft.com/office/drawing/2010/main">
                    <a14:imgLayer r:embed="rId15">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84" name="Owal 183">
            <a:extLst>
              <a:ext uri="{FF2B5EF4-FFF2-40B4-BE49-F238E27FC236}">
                <a16:creationId xmlns:a16="http://schemas.microsoft.com/office/drawing/2014/main" id="{D48452C2-544A-4B43-92A3-AAB80A21AB2F}"/>
              </a:ext>
            </a:extLst>
          </p:cNvPr>
          <p:cNvSpPr/>
          <p:nvPr/>
        </p:nvSpPr>
        <p:spPr>
          <a:xfrm>
            <a:off x="9872351" y="4404676"/>
            <a:ext cx="1224000" cy="1224000"/>
          </a:xfrm>
          <a:prstGeom prst="ellipse">
            <a:avLst/>
          </a:prstGeom>
          <a:blipFill>
            <a:blip r:embed="rId16" cstate="hqprint">
              <a:alphaModFix amt="20000"/>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cxnSp>
        <p:nvCxnSpPr>
          <p:cNvPr id="9" name="Łącznik prosty 8">
            <a:extLst>
              <a:ext uri="{FF2B5EF4-FFF2-40B4-BE49-F238E27FC236}">
                <a16:creationId xmlns:a16="http://schemas.microsoft.com/office/drawing/2014/main" id="{2CB907E6-DC33-4077-B108-F79CF3D0F143}"/>
              </a:ext>
            </a:extLst>
          </p:cNvPr>
          <p:cNvCxnSpPr/>
          <p:nvPr/>
        </p:nvCxnSpPr>
        <p:spPr>
          <a:xfrm>
            <a:off x="667934" y="4236975"/>
            <a:ext cx="7367587"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3" name="Grupa 72">
            <a:extLst>
              <a:ext uri="{FF2B5EF4-FFF2-40B4-BE49-F238E27FC236}">
                <a16:creationId xmlns:a16="http://schemas.microsoft.com/office/drawing/2014/main" id="{2BBBBC11-EBDC-D1D5-B359-C0549E6A886B}"/>
              </a:ext>
            </a:extLst>
          </p:cNvPr>
          <p:cNvGrpSpPr/>
          <p:nvPr/>
        </p:nvGrpSpPr>
        <p:grpSpPr>
          <a:xfrm>
            <a:off x="207391" y="116958"/>
            <a:ext cx="11608498" cy="1553156"/>
            <a:chOff x="207391" y="116958"/>
            <a:chExt cx="11608498" cy="1553156"/>
          </a:xfrm>
        </p:grpSpPr>
        <p:pic>
          <p:nvPicPr>
            <p:cNvPr id="74" name="Obraz 73">
              <a:extLst>
                <a:ext uri="{FF2B5EF4-FFF2-40B4-BE49-F238E27FC236}">
                  <a16:creationId xmlns:a16="http://schemas.microsoft.com/office/drawing/2014/main" id="{1BF0237D-C85E-0347-B8C3-361EDFD3C2A2}"/>
                </a:ext>
              </a:extLst>
            </p:cNvPr>
            <p:cNvPicPr>
              <a:picLocks noChangeAspect="1"/>
            </p:cNvPicPr>
            <p:nvPr/>
          </p:nvPicPr>
          <p:blipFill>
            <a:blip r:embed="rId18"/>
            <a:stretch>
              <a:fillRect/>
            </a:stretch>
          </p:blipFill>
          <p:spPr>
            <a:xfrm>
              <a:off x="270053" y="146853"/>
              <a:ext cx="1163691" cy="606529"/>
            </a:xfrm>
            <a:prstGeom prst="rect">
              <a:avLst/>
            </a:prstGeom>
          </p:spPr>
        </p:pic>
        <p:grpSp>
          <p:nvGrpSpPr>
            <p:cNvPr id="75" name="Grupa 74">
              <a:extLst>
                <a:ext uri="{FF2B5EF4-FFF2-40B4-BE49-F238E27FC236}">
                  <a16:creationId xmlns:a16="http://schemas.microsoft.com/office/drawing/2014/main" id="{00768C80-C2E5-5C5C-0D26-FC9585435B66}"/>
                </a:ext>
              </a:extLst>
            </p:cNvPr>
            <p:cNvGrpSpPr/>
            <p:nvPr/>
          </p:nvGrpSpPr>
          <p:grpSpPr>
            <a:xfrm>
              <a:off x="207391" y="851488"/>
              <a:ext cx="11608498" cy="267401"/>
              <a:chOff x="653143" y="807773"/>
              <a:chExt cx="11002945" cy="267401"/>
            </a:xfrm>
          </p:grpSpPr>
          <p:cxnSp>
            <p:nvCxnSpPr>
              <p:cNvPr id="82" name="Łącznik prosty 81">
                <a:extLst>
                  <a:ext uri="{FF2B5EF4-FFF2-40B4-BE49-F238E27FC236}">
                    <a16:creationId xmlns:a16="http://schemas.microsoft.com/office/drawing/2014/main" id="{1BB5AA83-E4B4-534A-D66F-E49102683ACF}"/>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3" name="Łącznik prosty 82">
                <a:extLst>
                  <a:ext uri="{FF2B5EF4-FFF2-40B4-BE49-F238E27FC236}">
                    <a16:creationId xmlns:a16="http://schemas.microsoft.com/office/drawing/2014/main" id="{BCA23E35-1A7D-0867-DEC6-687AEE11BBA0}"/>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84" name="Łącznik prosty 83">
                <a:extLst>
                  <a:ext uri="{FF2B5EF4-FFF2-40B4-BE49-F238E27FC236}">
                    <a16:creationId xmlns:a16="http://schemas.microsoft.com/office/drawing/2014/main" id="{9C11C171-F7C2-E266-186B-C469DBBA0D62}"/>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76" name="pole tekstowe 75">
              <a:extLst>
                <a:ext uri="{FF2B5EF4-FFF2-40B4-BE49-F238E27FC236}">
                  <a16:creationId xmlns:a16="http://schemas.microsoft.com/office/drawing/2014/main" id="{ADB8027B-CF96-56FE-703D-192342FE7E92}"/>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77" name="Prostokąt: zaokrąglone rogi 76">
              <a:extLst>
                <a:ext uri="{FF2B5EF4-FFF2-40B4-BE49-F238E27FC236}">
                  <a16:creationId xmlns:a16="http://schemas.microsoft.com/office/drawing/2014/main" id="{485A9CF8-A599-9DA1-D57A-7DDDEA39E7AF}"/>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sp>
          <p:nvSpPr>
            <p:cNvPr id="78" name="Prostokąt: zaokrąglone rogi 77">
              <a:extLst>
                <a:ext uri="{FF2B5EF4-FFF2-40B4-BE49-F238E27FC236}">
                  <a16:creationId xmlns:a16="http://schemas.microsoft.com/office/drawing/2014/main" id="{EC3B8CB6-BD4C-0505-7383-1D9C67BDD173}"/>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79" name="Grafika 78" descr="Części układanki z wypełnieniem pełnym">
              <a:extLst>
                <a:ext uri="{FF2B5EF4-FFF2-40B4-BE49-F238E27FC236}">
                  <a16:creationId xmlns:a16="http://schemas.microsoft.com/office/drawing/2014/main" id="{61DE3126-995F-2599-8C86-C0A53F48F4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715576" y="1317810"/>
              <a:ext cx="352304" cy="352304"/>
            </a:xfrm>
            <a:prstGeom prst="rect">
              <a:avLst/>
            </a:prstGeom>
          </p:spPr>
        </p:pic>
        <p:pic>
          <p:nvPicPr>
            <p:cNvPr id="80" name="Grafika 79" descr="Przepływ pracy z wypełnieniem pełnym">
              <a:extLst>
                <a:ext uri="{FF2B5EF4-FFF2-40B4-BE49-F238E27FC236}">
                  <a16:creationId xmlns:a16="http://schemas.microsoft.com/office/drawing/2014/main" id="{22AD7AA1-8CFD-AC06-EABB-0B09411940F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319278" y="1334693"/>
              <a:ext cx="339222" cy="317859"/>
            </a:xfrm>
            <a:prstGeom prst="rect">
              <a:avLst/>
            </a:prstGeom>
          </p:spPr>
        </p:pic>
        <p:pic>
          <p:nvPicPr>
            <p:cNvPr id="81" name="Obraz 80">
              <a:extLst>
                <a:ext uri="{FF2B5EF4-FFF2-40B4-BE49-F238E27FC236}">
                  <a16:creationId xmlns:a16="http://schemas.microsoft.com/office/drawing/2014/main" id="{ABCFFB96-8DB5-2644-8996-84E101BE3185}"/>
                </a:ext>
              </a:extLst>
            </p:cNvPr>
            <p:cNvPicPr>
              <a:picLocks noChangeAspect="1"/>
            </p:cNvPicPr>
            <p:nvPr/>
          </p:nvPicPr>
          <p:blipFill>
            <a:blip r:embed="rId23"/>
            <a:stretch>
              <a:fillRect/>
            </a:stretch>
          </p:blipFill>
          <p:spPr>
            <a:xfrm>
              <a:off x="9851177" y="116958"/>
              <a:ext cx="1728797" cy="886183"/>
            </a:xfrm>
            <a:prstGeom prst="rect">
              <a:avLst/>
            </a:prstGeom>
          </p:spPr>
        </p:pic>
      </p:grpSp>
      <p:pic>
        <p:nvPicPr>
          <p:cNvPr id="3" name="Obraz 2">
            <a:extLst>
              <a:ext uri="{FF2B5EF4-FFF2-40B4-BE49-F238E27FC236}">
                <a16:creationId xmlns:a16="http://schemas.microsoft.com/office/drawing/2014/main" id="{4DEEF4EF-2C42-1F35-0994-5F645BFD3A94}"/>
              </a:ext>
            </a:extLst>
          </p:cNvPr>
          <p:cNvPicPr>
            <a:picLocks noChangeAspect="1"/>
          </p:cNvPicPr>
          <p:nvPr/>
        </p:nvPicPr>
        <p:blipFill>
          <a:blip r:embed="rId24"/>
          <a:stretch>
            <a:fillRect/>
          </a:stretch>
        </p:blipFill>
        <p:spPr>
          <a:xfrm>
            <a:off x="3047424" y="4351787"/>
            <a:ext cx="4362960" cy="2414793"/>
          </a:xfrm>
          <a:prstGeom prst="rect">
            <a:avLst/>
          </a:prstGeom>
        </p:spPr>
      </p:pic>
      <p:pic>
        <p:nvPicPr>
          <p:cNvPr id="5" name="Obraz 4">
            <a:extLst>
              <a:ext uri="{FF2B5EF4-FFF2-40B4-BE49-F238E27FC236}">
                <a16:creationId xmlns:a16="http://schemas.microsoft.com/office/drawing/2014/main" id="{086A3A87-56A7-1215-ED41-7331C76CBA36}"/>
              </a:ext>
            </a:extLst>
          </p:cNvPr>
          <p:cNvPicPr>
            <a:picLocks noChangeAspect="1"/>
          </p:cNvPicPr>
          <p:nvPr/>
        </p:nvPicPr>
        <p:blipFill>
          <a:blip r:embed="rId25"/>
          <a:stretch>
            <a:fillRect/>
          </a:stretch>
        </p:blipFill>
        <p:spPr>
          <a:xfrm>
            <a:off x="3149400" y="1513778"/>
            <a:ext cx="4218416" cy="2382494"/>
          </a:xfrm>
          <a:prstGeom prst="rect">
            <a:avLst/>
          </a:prstGeom>
        </p:spPr>
      </p:pic>
    </p:spTree>
    <p:extLst>
      <p:ext uri="{BB962C8B-B14F-4D97-AF65-F5344CB8AC3E}">
        <p14:creationId xmlns:p14="http://schemas.microsoft.com/office/powerpoint/2010/main" val="2667103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2575" y="1850846"/>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2486" y="5077770"/>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7953" y="5200041"/>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5736" y="5029726"/>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0053" y="5436025"/>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66629" y="2952725"/>
            <a:ext cx="1575537" cy="430887"/>
          </a:xfrm>
          <a:prstGeom prst="rect">
            <a:avLst/>
          </a:prstGeom>
          <a:noFill/>
        </p:spPr>
        <p:txBody>
          <a:bodyPr wrap="square" rtlCol="0">
            <a:spAutoFit/>
          </a:bodyPr>
          <a:lstStyle/>
          <a:p>
            <a:pPr algn="ctr"/>
            <a:r>
              <a:rPr lang="pl-PL" sz="1100"/>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1501" y="5204621"/>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1929" y="5313598"/>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118222" y="6099780"/>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56519" y="6136683"/>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534379" y="6100461"/>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623358" y="2973747"/>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5420" y="1905269"/>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98419" y="2952725"/>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0481" y="1834413"/>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91111" y="2971796"/>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867" y="1880993"/>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631042" y="3819264"/>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55558" y="3790804"/>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147579" y="3989545"/>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200299" y="5713024"/>
            <a:ext cx="1334080" cy="0"/>
          </a:xfrm>
          <a:prstGeom prst="straightConnector1">
            <a:avLst/>
          </a:prstGeom>
          <a:ln w="19050">
            <a:solidFill>
              <a:schemeClr val="bg2">
                <a:lumMod val="50000"/>
              </a:schemeClr>
            </a:solidFill>
            <a:prstDash val="lgDashDotDot"/>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78888" y="3463397"/>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723804" y="3402683"/>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81192" y="2474014"/>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550630" y="3638150"/>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4018910" y="2496532"/>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92002" y="1846633"/>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4056" y="5023277"/>
            <a:ext cx="718190" cy="718190"/>
          </a:xfrm>
          <a:prstGeom prst="rect">
            <a:avLst/>
          </a:prstGeom>
        </p:spPr>
      </p:pic>
      <p:sp>
        <p:nvSpPr>
          <p:cNvPr id="172" name="Owal 171">
            <a:extLst>
              <a:ext uri="{FF2B5EF4-FFF2-40B4-BE49-F238E27FC236}">
                <a16:creationId xmlns:a16="http://schemas.microsoft.com/office/drawing/2014/main" id="{3C739A46-8A81-4824-93E1-CB67D503174E}"/>
              </a:ext>
            </a:extLst>
          </p:cNvPr>
          <p:cNvSpPr/>
          <p:nvPr/>
        </p:nvSpPr>
        <p:spPr>
          <a:xfrm>
            <a:off x="10876889" y="3390083"/>
            <a:ext cx="1224000" cy="1224000"/>
          </a:xfrm>
          <a:prstGeom prst="ellipse">
            <a:avLst/>
          </a:prstGeom>
          <a:blipFill dpi="0" rotWithShape="1">
            <a:blip r:embed="rId12">
              <a:alphaModFix amt="2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73" name="Owal 172">
            <a:extLst>
              <a:ext uri="{FF2B5EF4-FFF2-40B4-BE49-F238E27FC236}">
                <a16:creationId xmlns:a16="http://schemas.microsoft.com/office/drawing/2014/main" id="{720FD7A0-17AA-4027-82DC-E489B2B4FCF8}"/>
              </a:ext>
            </a:extLst>
          </p:cNvPr>
          <p:cNvSpPr/>
          <p:nvPr/>
        </p:nvSpPr>
        <p:spPr>
          <a:xfrm>
            <a:off x="8805742" y="5331007"/>
            <a:ext cx="1224000" cy="1224000"/>
          </a:xfrm>
          <a:prstGeom prst="ellipse">
            <a:avLst/>
          </a:prstGeom>
          <a:blipFill dpi="0" rotWithShape="1">
            <a:blip r:embed="rId14">
              <a:alphaModFix amt="20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0" name="Owal 179">
            <a:extLst>
              <a:ext uri="{FF2B5EF4-FFF2-40B4-BE49-F238E27FC236}">
                <a16:creationId xmlns:a16="http://schemas.microsoft.com/office/drawing/2014/main" id="{E34284AD-DA0F-4865-A73D-A74BDBE41D69}"/>
              </a:ext>
            </a:extLst>
          </p:cNvPr>
          <p:cNvSpPr/>
          <p:nvPr/>
        </p:nvSpPr>
        <p:spPr>
          <a:xfrm>
            <a:off x="10876889" y="5292119"/>
            <a:ext cx="1224000" cy="1224000"/>
          </a:xfrm>
          <a:prstGeom prst="ellipse">
            <a:avLst/>
          </a:prstGeom>
          <a:blipFill>
            <a:blip r:embed="rId16">
              <a:alphaModFix amt="20000"/>
              <a:extLst>
                <a:ext uri="{BEBA8EAE-BF5A-486C-A8C5-ECC9F3942E4B}">
                  <a14:imgProps xmlns:a14="http://schemas.microsoft.com/office/drawing/2010/main">
                    <a14:imgLayer r:embed="rId17">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1" name="Owal 180">
            <a:extLst>
              <a:ext uri="{FF2B5EF4-FFF2-40B4-BE49-F238E27FC236}">
                <a16:creationId xmlns:a16="http://schemas.microsoft.com/office/drawing/2014/main" id="{617C05DF-DC06-4CE1-86A8-D9BA94FBA12F}"/>
              </a:ext>
            </a:extLst>
          </p:cNvPr>
          <p:cNvSpPr/>
          <p:nvPr/>
        </p:nvSpPr>
        <p:spPr>
          <a:xfrm>
            <a:off x="8738196" y="3478345"/>
            <a:ext cx="1224000" cy="1224000"/>
          </a:xfrm>
          <a:prstGeom prst="ellipse">
            <a:avLst/>
          </a:prstGeom>
          <a:blipFill>
            <a:blip r:embed="rId18">
              <a:alphaModFix amt="20000"/>
              <a:extLst>
                <a:ext uri="{BEBA8EAE-BF5A-486C-A8C5-ECC9F3942E4B}">
                  <a14:imgProps xmlns:a14="http://schemas.microsoft.com/office/drawing/2010/main">
                    <a14:imgLayer r:embed="rId19">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84" name="Owal 183">
            <a:extLst>
              <a:ext uri="{FF2B5EF4-FFF2-40B4-BE49-F238E27FC236}">
                <a16:creationId xmlns:a16="http://schemas.microsoft.com/office/drawing/2014/main" id="{D48452C2-544A-4B43-92A3-AAB80A21AB2F}"/>
              </a:ext>
            </a:extLst>
          </p:cNvPr>
          <p:cNvSpPr/>
          <p:nvPr/>
        </p:nvSpPr>
        <p:spPr>
          <a:xfrm>
            <a:off x="9872351" y="4404676"/>
            <a:ext cx="1224000" cy="1224000"/>
          </a:xfrm>
          <a:prstGeom prst="ellipse">
            <a:avLst/>
          </a:prstGeom>
          <a:blipFill>
            <a:blip r:embed="rId20" cstate="hqprint">
              <a:alphaModFix amt="2000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p>
          <a:p>
            <a:pPr algn="ctr"/>
            <a:r>
              <a:rPr lang="pl-PL" sz="900" b="1" i="1">
                <a:solidFill>
                  <a:schemeClr val="bg2">
                    <a:lumMod val="75000"/>
                  </a:schemeClr>
                </a:solidFill>
                <a:latin typeface="Calibri" panose="020F0502020204030204" pitchFamily="34" charset="0"/>
                <a:cs typeface="Calibri" panose="020F0502020204030204" pitchFamily="34" charset="0"/>
              </a:rPr>
              <a:t>Grupa </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AZURE AD</a:t>
            </a:r>
          </a:p>
        </p:txBody>
      </p:sp>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011762" y="1200681"/>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611739" y="1588430"/>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82505" y="1169160"/>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91111" y="1159712"/>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grpSp>
        <p:nvGrpSpPr>
          <p:cNvPr id="57" name="Grupa 56">
            <a:extLst>
              <a:ext uri="{FF2B5EF4-FFF2-40B4-BE49-F238E27FC236}">
                <a16:creationId xmlns:a16="http://schemas.microsoft.com/office/drawing/2014/main" id="{A8A45906-8A3E-65F6-A97A-B37A1061D262}"/>
              </a:ext>
            </a:extLst>
          </p:cNvPr>
          <p:cNvGrpSpPr/>
          <p:nvPr/>
        </p:nvGrpSpPr>
        <p:grpSpPr>
          <a:xfrm>
            <a:off x="207391" y="116958"/>
            <a:ext cx="11608498" cy="1553156"/>
            <a:chOff x="207391" y="116958"/>
            <a:chExt cx="11608498" cy="1553156"/>
          </a:xfrm>
        </p:grpSpPr>
        <p:pic>
          <p:nvPicPr>
            <p:cNvPr id="58" name="Obraz 57">
              <a:extLst>
                <a:ext uri="{FF2B5EF4-FFF2-40B4-BE49-F238E27FC236}">
                  <a16:creationId xmlns:a16="http://schemas.microsoft.com/office/drawing/2014/main" id="{BA69F4FE-0F26-1B9A-A388-55A243B4562C}"/>
                </a:ext>
              </a:extLst>
            </p:cNvPr>
            <p:cNvPicPr>
              <a:picLocks noChangeAspect="1"/>
            </p:cNvPicPr>
            <p:nvPr/>
          </p:nvPicPr>
          <p:blipFill>
            <a:blip r:embed="rId26"/>
            <a:stretch>
              <a:fillRect/>
            </a:stretch>
          </p:blipFill>
          <p:spPr>
            <a:xfrm>
              <a:off x="270053" y="146853"/>
              <a:ext cx="1163691" cy="606529"/>
            </a:xfrm>
            <a:prstGeom prst="rect">
              <a:avLst/>
            </a:prstGeom>
          </p:spPr>
        </p:pic>
        <p:grpSp>
          <p:nvGrpSpPr>
            <p:cNvPr id="59" name="Grupa 58">
              <a:extLst>
                <a:ext uri="{FF2B5EF4-FFF2-40B4-BE49-F238E27FC236}">
                  <a16:creationId xmlns:a16="http://schemas.microsoft.com/office/drawing/2014/main" id="{4362C358-BEC9-3326-55A4-8D96059717C9}"/>
                </a:ext>
              </a:extLst>
            </p:cNvPr>
            <p:cNvGrpSpPr/>
            <p:nvPr/>
          </p:nvGrpSpPr>
          <p:grpSpPr>
            <a:xfrm>
              <a:off x="207391" y="851488"/>
              <a:ext cx="11608498" cy="267401"/>
              <a:chOff x="653143" y="807773"/>
              <a:chExt cx="11002945" cy="267401"/>
            </a:xfrm>
          </p:grpSpPr>
          <p:cxnSp>
            <p:nvCxnSpPr>
              <p:cNvPr id="66" name="Łącznik prosty 65">
                <a:extLst>
                  <a:ext uri="{FF2B5EF4-FFF2-40B4-BE49-F238E27FC236}">
                    <a16:creationId xmlns:a16="http://schemas.microsoft.com/office/drawing/2014/main" id="{B4C75837-C28F-F12F-19C9-AE1604026A51}"/>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Łącznik prosty 67">
                <a:extLst>
                  <a:ext uri="{FF2B5EF4-FFF2-40B4-BE49-F238E27FC236}">
                    <a16:creationId xmlns:a16="http://schemas.microsoft.com/office/drawing/2014/main" id="{DBE5FE28-20CC-6E64-9D2B-CB7DA28D49E3}"/>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Łącznik prosty 68">
                <a:extLst>
                  <a:ext uri="{FF2B5EF4-FFF2-40B4-BE49-F238E27FC236}">
                    <a16:creationId xmlns:a16="http://schemas.microsoft.com/office/drawing/2014/main" id="{8693F0D0-F190-5C28-C4B2-9D475FA41A8D}"/>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0" name="pole tekstowe 59">
              <a:extLst>
                <a:ext uri="{FF2B5EF4-FFF2-40B4-BE49-F238E27FC236}">
                  <a16:creationId xmlns:a16="http://schemas.microsoft.com/office/drawing/2014/main" id="{5FD852E8-E5FA-7F0F-009E-B342C40C7C75}"/>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1" name="Prostokąt: zaokrąglone rogi 60">
              <a:extLst>
                <a:ext uri="{FF2B5EF4-FFF2-40B4-BE49-F238E27FC236}">
                  <a16:creationId xmlns:a16="http://schemas.microsoft.com/office/drawing/2014/main" id="{F9180E21-C494-8408-4CF9-E8DCAA1D070B}"/>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sp>
          <p:nvSpPr>
            <p:cNvPr id="62" name="Prostokąt: zaokrąglone rogi 61">
              <a:extLst>
                <a:ext uri="{FF2B5EF4-FFF2-40B4-BE49-F238E27FC236}">
                  <a16:creationId xmlns:a16="http://schemas.microsoft.com/office/drawing/2014/main" id="{4B1C24FF-2D6D-1496-935D-6BB509227FE5}"/>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3" name="Grafika 62" descr="Części układanki z wypełnieniem pełnym">
              <a:extLst>
                <a:ext uri="{FF2B5EF4-FFF2-40B4-BE49-F238E27FC236}">
                  <a16:creationId xmlns:a16="http://schemas.microsoft.com/office/drawing/2014/main" id="{42C9F566-9F9B-BB0F-704C-DB714E34FE1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5576" y="1317810"/>
              <a:ext cx="352304" cy="352304"/>
            </a:xfrm>
            <a:prstGeom prst="rect">
              <a:avLst/>
            </a:prstGeom>
          </p:spPr>
        </p:pic>
        <p:pic>
          <p:nvPicPr>
            <p:cNvPr id="64" name="Grafika 63" descr="Przepływ pracy z wypełnieniem pełnym">
              <a:extLst>
                <a:ext uri="{FF2B5EF4-FFF2-40B4-BE49-F238E27FC236}">
                  <a16:creationId xmlns:a16="http://schemas.microsoft.com/office/drawing/2014/main" id="{9CF9D850-3BB2-15A1-870B-CB9B0C4914F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319278" y="1334693"/>
              <a:ext cx="339222" cy="317859"/>
            </a:xfrm>
            <a:prstGeom prst="rect">
              <a:avLst/>
            </a:prstGeom>
          </p:spPr>
        </p:pic>
        <p:pic>
          <p:nvPicPr>
            <p:cNvPr id="65" name="Obraz 64">
              <a:extLst>
                <a:ext uri="{FF2B5EF4-FFF2-40B4-BE49-F238E27FC236}">
                  <a16:creationId xmlns:a16="http://schemas.microsoft.com/office/drawing/2014/main" id="{393C8CF3-4C5E-2D22-0A2A-C9893C130864}"/>
                </a:ext>
              </a:extLst>
            </p:cNvPr>
            <p:cNvPicPr>
              <a:picLocks noChangeAspect="1"/>
            </p:cNvPicPr>
            <p:nvPr/>
          </p:nvPicPr>
          <p:blipFill>
            <a:blip r:embed="rId31"/>
            <a:stretch>
              <a:fillRect/>
            </a:stretch>
          </p:blipFill>
          <p:spPr>
            <a:xfrm>
              <a:off x="9851177" y="116958"/>
              <a:ext cx="1728797" cy="886183"/>
            </a:xfrm>
            <a:prstGeom prst="rect">
              <a:avLst/>
            </a:prstGeom>
          </p:spPr>
        </p:pic>
      </p:grpSp>
      <p:cxnSp>
        <p:nvCxnSpPr>
          <p:cNvPr id="77" name="Łącznik: łamany 76">
            <a:extLst>
              <a:ext uri="{FF2B5EF4-FFF2-40B4-BE49-F238E27FC236}">
                <a16:creationId xmlns:a16="http://schemas.microsoft.com/office/drawing/2014/main" id="{D39167F0-8A75-0169-9DC3-761126C5A059}"/>
              </a:ext>
            </a:extLst>
          </p:cNvPr>
          <p:cNvCxnSpPr>
            <a:cxnSpLocks/>
          </p:cNvCxnSpPr>
          <p:nvPr/>
        </p:nvCxnSpPr>
        <p:spPr>
          <a:xfrm flipV="1">
            <a:off x="2845687" y="345502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726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2575" y="1992171"/>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2486" y="5219095"/>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7953" y="5341366"/>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5736" y="5171051"/>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0053" y="5577350"/>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66629" y="3094050"/>
            <a:ext cx="1575537" cy="430887"/>
          </a:xfrm>
          <a:prstGeom prst="rect">
            <a:avLst/>
          </a:prstGeom>
          <a:noFill/>
        </p:spPr>
        <p:txBody>
          <a:bodyPr wrap="square" rtlCol="0">
            <a:spAutoFit/>
          </a:bodyPr>
          <a:lstStyle/>
          <a:p>
            <a:pPr algn="ctr"/>
            <a:r>
              <a:rPr lang="pl-PL" sz="1100"/>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1501" y="5345946"/>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1929" y="5454923"/>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118222" y="6241105"/>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56519" y="6278008"/>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534379" y="6241786"/>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623358" y="3115072"/>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5420" y="2046594"/>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98419" y="3094050"/>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0481" y="1975738"/>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91111" y="3113121"/>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867" y="2022318"/>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631042" y="3960589"/>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55558" y="3932129"/>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147579" y="4130870"/>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200299" y="5854349"/>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78888" y="3604722"/>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723804" y="3544008"/>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81192" y="2615339"/>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550630" y="3779475"/>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4018910" y="2637857"/>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57799" y="1412861"/>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4056" y="5164602"/>
            <a:ext cx="718190" cy="718190"/>
          </a:xfrm>
          <a:prstGeom prst="rect">
            <a:avLst/>
          </a:prstGeom>
        </p:spPr>
      </p:pic>
      <p:sp>
        <p:nvSpPr>
          <p:cNvPr id="172" name="Owal 171">
            <a:extLst>
              <a:ext uri="{FF2B5EF4-FFF2-40B4-BE49-F238E27FC236}">
                <a16:creationId xmlns:a16="http://schemas.microsoft.com/office/drawing/2014/main" id="{3C739A46-8A81-4824-93E1-CB67D503174E}"/>
              </a:ext>
            </a:extLst>
          </p:cNvPr>
          <p:cNvSpPr/>
          <p:nvPr/>
        </p:nvSpPr>
        <p:spPr>
          <a:xfrm>
            <a:off x="10876889" y="3390083"/>
            <a:ext cx="1224000" cy="1224000"/>
          </a:xfrm>
          <a:prstGeom prst="ellipse">
            <a:avLst/>
          </a:prstGeom>
          <a:blipFill dpi="0" rotWithShape="1">
            <a:blip r:embed="rId12">
              <a:alphaModFix amt="2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4</a:t>
            </a:r>
            <a:r>
              <a:rPr lang="pl-PL">
                <a:solidFill>
                  <a:schemeClr val="bg2">
                    <a:lumMod val="75000"/>
                  </a:schemeClr>
                </a:solidFill>
              </a:rPr>
              <a:t> </a:t>
            </a:r>
            <a:br>
              <a:rPr lang="pl-PL">
                <a:solidFill>
                  <a:schemeClr val="bg2">
                    <a:lumMod val="75000"/>
                  </a:schemeClr>
                </a:solidFill>
              </a:rPr>
            </a:br>
            <a:r>
              <a:rPr lang="pl-PL" sz="1000" b="1" i="1">
                <a:solidFill>
                  <a:schemeClr val="bg2">
                    <a:lumMod val="75000"/>
                  </a:schemeClr>
                </a:solidFill>
                <a:latin typeface="Calibri" panose="020F0502020204030204" pitchFamily="34" charset="0"/>
                <a:cs typeface="Calibri" panose="020F0502020204030204" pitchFamily="34" charset="0"/>
              </a:rPr>
              <a:t>Aplikacje</a:t>
            </a:r>
            <a:br>
              <a:rPr lang="pl-PL" sz="1000" b="1" i="1">
                <a:solidFill>
                  <a:schemeClr val="bg2">
                    <a:lumMod val="75000"/>
                  </a:schemeClr>
                </a:solidFill>
                <a:latin typeface="Calibri" panose="020F0502020204030204" pitchFamily="34" charset="0"/>
                <a:cs typeface="Calibri" panose="020F0502020204030204" pitchFamily="34" charset="0"/>
              </a:rPr>
            </a:br>
            <a:r>
              <a:rPr lang="pl-PL" sz="1000" b="1" i="1">
                <a:solidFill>
                  <a:schemeClr val="bg2">
                    <a:lumMod val="75000"/>
                  </a:schemeClr>
                </a:solidFill>
                <a:latin typeface="Calibri" panose="020F0502020204030204" pitchFamily="34" charset="0"/>
                <a:cs typeface="Calibri" panose="020F0502020204030204" pitchFamily="34" charset="0"/>
              </a:rPr>
              <a:t>Power </a:t>
            </a:r>
            <a:r>
              <a:rPr lang="pl-PL" sz="1000" b="1" i="1" err="1">
                <a:solidFill>
                  <a:schemeClr val="bg2">
                    <a:lumMod val="75000"/>
                  </a:schemeClr>
                </a:solidFill>
                <a:latin typeface="Calibri" panose="020F0502020204030204" pitchFamily="34" charset="0"/>
                <a:cs typeface="Calibri" panose="020F0502020204030204" pitchFamily="34" charset="0"/>
              </a:rPr>
              <a:t>Apps</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73" name="Owal 172">
            <a:extLst>
              <a:ext uri="{FF2B5EF4-FFF2-40B4-BE49-F238E27FC236}">
                <a16:creationId xmlns:a16="http://schemas.microsoft.com/office/drawing/2014/main" id="{720FD7A0-17AA-4027-82DC-E489B2B4FCF8}"/>
              </a:ext>
            </a:extLst>
          </p:cNvPr>
          <p:cNvSpPr/>
          <p:nvPr/>
        </p:nvSpPr>
        <p:spPr>
          <a:xfrm>
            <a:off x="8805742" y="5331007"/>
            <a:ext cx="1224000" cy="1224000"/>
          </a:xfrm>
          <a:prstGeom prst="ellipse">
            <a:avLst/>
          </a:prstGeom>
          <a:blipFill dpi="0" rotWithShape="1">
            <a:blip r:embed="rId14">
              <a:alphaModFix amt="20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10</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Tabel z danymi w </a:t>
            </a:r>
            <a:r>
              <a:rPr lang="pl-PL" sz="900" b="1" i="1" err="1">
                <a:solidFill>
                  <a:schemeClr val="bg2">
                    <a:lumMod val="75000"/>
                  </a:schemeClr>
                </a:solidFill>
                <a:latin typeface="Calibri" panose="020F0502020204030204" pitchFamily="34" charset="0"/>
                <a:cs typeface="Calibri" panose="020F0502020204030204" pitchFamily="34" charset="0"/>
              </a:rPr>
              <a:t>Dataverse</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0" name="Owal 179">
            <a:extLst>
              <a:ext uri="{FF2B5EF4-FFF2-40B4-BE49-F238E27FC236}">
                <a16:creationId xmlns:a16="http://schemas.microsoft.com/office/drawing/2014/main" id="{E34284AD-DA0F-4865-A73D-A74BDBE41D69}"/>
              </a:ext>
            </a:extLst>
          </p:cNvPr>
          <p:cNvSpPr/>
          <p:nvPr/>
        </p:nvSpPr>
        <p:spPr>
          <a:xfrm>
            <a:off x="10876889" y="5292119"/>
            <a:ext cx="1224000" cy="1224000"/>
          </a:xfrm>
          <a:prstGeom prst="ellipse">
            <a:avLst/>
          </a:prstGeom>
          <a:blipFill>
            <a:blip r:embed="rId16">
              <a:alphaModFix amt="20000"/>
              <a:extLst>
                <a:ext uri="{BEBA8EAE-BF5A-486C-A8C5-ECC9F3942E4B}">
                  <a14:imgProps xmlns:a14="http://schemas.microsoft.com/office/drawing/2010/main">
                    <a14:imgLayer r:embed="rId17">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2</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Raporty</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w Power BI</a:t>
            </a:r>
            <a:endParaRPr lang="pl-PL" sz="1200" b="1" i="1">
              <a:solidFill>
                <a:schemeClr val="bg2">
                  <a:lumMod val="75000"/>
                </a:schemeClr>
              </a:solidFill>
              <a:latin typeface="Calibri" panose="020F0502020204030204" pitchFamily="34" charset="0"/>
              <a:cs typeface="Calibri" panose="020F0502020204030204" pitchFamily="34" charset="0"/>
            </a:endParaRPr>
          </a:p>
        </p:txBody>
      </p:sp>
      <p:sp>
        <p:nvSpPr>
          <p:cNvPr id="181" name="Owal 180">
            <a:extLst>
              <a:ext uri="{FF2B5EF4-FFF2-40B4-BE49-F238E27FC236}">
                <a16:creationId xmlns:a16="http://schemas.microsoft.com/office/drawing/2014/main" id="{617C05DF-DC06-4CE1-86A8-D9BA94FBA12F}"/>
              </a:ext>
            </a:extLst>
          </p:cNvPr>
          <p:cNvSpPr/>
          <p:nvPr/>
        </p:nvSpPr>
        <p:spPr>
          <a:xfrm>
            <a:off x="8738196" y="3478345"/>
            <a:ext cx="1224000" cy="1224000"/>
          </a:xfrm>
          <a:prstGeom prst="ellipse">
            <a:avLst/>
          </a:prstGeom>
          <a:blipFill>
            <a:blip r:embed="rId18">
              <a:alphaModFix amt="20000"/>
              <a:extLst>
                <a:ext uri="{BEBA8EAE-BF5A-486C-A8C5-ECC9F3942E4B}">
                  <a14:imgProps xmlns:a14="http://schemas.microsoft.com/office/drawing/2010/main">
                    <a14:imgLayer r:embed="rId19">
                      <a14:imgEffect>
                        <a14:saturation sat="0"/>
                      </a14:imgEffect>
                    </a14:imgLayer>
                  </a14:imgProps>
                </a:ext>
              </a:extLst>
            </a:blip>
            <a:stretch>
              <a:fillRect/>
            </a:stretch>
          </a:blipFill>
          <a:ln>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chemeClr val="bg2">
                    <a:lumMod val="75000"/>
                  </a:schemeClr>
                </a:solidFill>
              </a:rPr>
              <a:t>14</a:t>
            </a:r>
            <a:r>
              <a:rPr lang="pl-PL">
                <a:solidFill>
                  <a:schemeClr val="bg2">
                    <a:lumMod val="75000"/>
                  </a:schemeClr>
                </a:solidFill>
              </a:rPr>
              <a:t> </a:t>
            </a:r>
            <a:br>
              <a:rPr lang="pl-PL">
                <a:solidFill>
                  <a:schemeClr val="bg2">
                    <a:lumMod val="75000"/>
                  </a:schemeClr>
                </a:solidFill>
              </a:rPr>
            </a:br>
            <a:r>
              <a:rPr lang="pl-PL" sz="900" b="1" i="1">
                <a:solidFill>
                  <a:schemeClr val="bg2">
                    <a:lumMod val="75000"/>
                  </a:schemeClr>
                </a:solidFill>
                <a:latin typeface="Calibri" panose="020F0502020204030204" pitchFamily="34" charset="0"/>
                <a:cs typeface="Calibri" panose="020F0502020204030204" pitchFamily="34" charset="0"/>
              </a:rPr>
              <a:t>Przepływów</a:t>
            </a:r>
            <a:br>
              <a:rPr lang="pl-PL" sz="900" b="1" i="1">
                <a:solidFill>
                  <a:schemeClr val="bg2">
                    <a:lumMod val="75000"/>
                  </a:schemeClr>
                </a:solidFill>
                <a:latin typeface="Calibri" panose="020F0502020204030204" pitchFamily="34" charset="0"/>
                <a:cs typeface="Calibri" panose="020F0502020204030204" pitchFamily="34" charset="0"/>
              </a:rPr>
            </a:br>
            <a:r>
              <a:rPr lang="pl-PL" sz="900" b="1" i="1">
                <a:solidFill>
                  <a:schemeClr val="bg2">
                    <a:lumMod val="75000"/>
                  </a:schemeClr>
                </a:solidFill>
                <a:latin typeface="Calibri" panose="020F0502020204030204" pitchFamily="34" charset="0"/>
                <a:cs typeface="Calibri" panose="020F0502020204030204" pitchFamily="34" charset="0"/>
              </a:rPr>
              <a:t>Power </a:t>
            </a:r>
            <a:r>
              <a:rPr lang="pl-PL" sz="900" b="1" i="1" err="1">
                <a:solidFill>
                  <a:schemeClr val="bg2">
                    <a:lumMod val="75000"/>
                  </a:schemeClr>
                </a:solidFill>
                <a:latin typeface="Calibri" panose="020F0502020204030204" pitchFamily="34" charset="0"/>
                <a:cs typeface="Calibri" panose="020F0502020204030204" pitchFamily="34" charset="0"/>
              </a:rPr>
              <a:t>Automate</a:t>
            </a:r>
            <a:endParaRPr lang="pl-PL" sz="900" b="1" i="1">
              <a:solidFill>
                <a:schemeClr val="bg2">
                  <a:lumMod val="75000"/>
                </a:schemeClr>
              </a:solidFill>
              <a:latin typeface="Calibri" panose="020F0502020204030204" pitchFamily="34" charset="0"/>
              <a:cs typeface="Calibri" panose="020F0502020204030204" pitchFamily="34" charset="0"/>
            </a:endParaRPr>
          </a:p>
        </p:txBody>
      </p:sp>
      <p:sp>
        <p:nvSpPr>
          <p:cNvPr id="184" name="Owal 183">
            <a:extLst>
              <a:ext uri="{FF2B5EF4-FFF2-40B4-BE49-F238E27FC236}">
                <a16:creationId xmlns:a16="http://schemas.microsoft.com/office/drawing/2014/main" id="{D48452C2-544A-4B43-92A3-AAB80A21AB2F}"/>
              </a:ext>
            </a:extLst>
          </p:cNvPr>
          <p:cNvSpPr/>
          <p:nvPr/>
        </p:nvSpPr>
        <p:spPr>
          <a:xfrm>
            <a:off x="9820924" y="1906953"/>
            <a:ext cx="1224000" cy="1224000"/>
          </a:xfrm>
          <a:prstGeom prst="ellipse">
            <a:avLst/>
          </a:prstGeom>
          <a:blipFill>
            <a:blip r:embed="rId20" cstate="hqprint">
              <a:alphaModFix amt="20000"/>
              <a:extLst>
                <a:ext uri="{BEBA8EAE-BF5A-486C-A8C5-ECC9F3942E4B}">
                  <a14:imgProps xmlns:a14="http://schemas.microsoft.com/office/drawing/2010/main">
                    <a14:imgLayer r:embed="rId21">
                      <a14:imgEffect>
                        <a14:saturation sat="300000"/>
                      </a14:imgEffect>
                    </a14:imgLayer>
                  </a14:imgProps>
                </a:ext>
                <a:ext uri="{28A0092B-C50C-407E-A947-70E740481C1C}">
                  <a14:useLocalDpi xmlns:a14="http://schemas.microsoft.com/office/drawing/2010/main"/>
                </a:ext>
              </a:extLst>
            </a:blip>
            <a:stretch>
              <a:fillRect/>
            </a:stretch>
          </a:blip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4400">
                <a:solidFill>
                  <a:srgbClr val="0070C0"/>
                </a:solidFill>
              </a:rPr>
              <a:t>4</a:t>
            </a:r>
          </a:p>
          <a:p>
            <a:pPr algn="ctr"/>
            <a:r>
              <a:rPr lang="pl-PL" sz="900" b="1" i="1">
                <a:solidFill>
                  <a:srgbClr val="0070C0"/>
                </a:solidFill>
                <a:latin typeface="Calibri" panose="020F0502020204030204" pitchFamily="34" charset="0"/>
                <a:cs typeface="Calibri" panose="020F0502020204030204" pitchFamily="34" charset="0"/>
              </a:rPr>
              <a:t>Grupa </a:t>
            </a:r>
            <a:br>
              <a:rPr lang="pl-PL" sz="900" b="1" i="1">
                <a:solidFill>
                  <a:srgbClr val="0070C0"/>
                </a:solidFill>
                <a:latin typeface="Calibri" panose="020F0502020204030204" pitchFamily="34" charset="0"/>
                <a:cs typeface="Calibri" panose="020F0502020204030204" pitchFamily="34" charset="0"/>
              </a:rPr>
            </a:br>
            <a:r>
              <a:rPr lang="pl-PL" sz="900" b="1" i="1">
                <a:solidFill>
                  <a:srgbClr val="0070C0"/>
                </a:solidFill>
                <a:latin typeface="Calibri" panose="020F0502020204030204" pitchFamily="34" charset="0"/>
                <a:cs typeface="Calibri" panose="020F0502020204030204" pitchFamily="34" charset="0"/>
              </a:rPr>
              <a:t>AZURE AD</a:t>
            </a:r>
          </a:p>
        </p:txBody>
      </p:sp>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011762" y="1342006"/>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611739" y="1729755"/>
            <a:ext cx="1565374" cy="261610"/>
          </a:xfrm>
          <a:prstGeom prst="rect">
            <a:avLst/>
          </a:prstGeom>
          <a:noFill/>
        </p:spPr>
        <p:txBody>
          <a:bodyPr wrap="square" rtlCol="0">
            <a:spAutoFit/>
          </a:bodyPr>
          <a:lstStyle>
            <a:defPPr>
              <a:defRPr lang="en-US"/>
            </a:defPPr>
            <a:lvl1pPr algn="ctr">
              <a:defRPr sz="1100"/>
            </a:lvl1pPr>
          </a:lstStyle>
          <a:p>
            <a:r>
              <a:rPr lang="pl-PL">
                <a:solidFill>
                  <a:srgbClr val="0070C0"/>
                </a:solidFill>
              </a:rPr>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82505" y="1310485"/>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91111" y="1301037"/>
            <a:ext cx="8520495" cy="2230371"/>
          </a:xfrm>
          <a:prstGeom prst="roundRect">
            <a:avLst>
              <a:gd name="adj" fmla="val 15281"/>
            </a:avLst>
          </a:prstGeom>
          <a:noFill/>
          <a:ln w="28575">
            <a:solidFill>
              <a:srgbClr val="0070C0"/>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grpSp>
        <p:nvGrpSpPr>
          <p:cNvPr id="57" name="Grupa 56">
            <a:extLst>
              <a:ext uri="{FF2B5EF4-FFF2-40B4-BE49-F238E27FC236}">
                <a16:creationId xmlns:a16="http://schemas.microsoft.com/office/drawing/2014/main" id="{A3844C50-BF8D-E3CE-F624-907442474B1A}"/>
              </a:ext>
            </a:extLst>
          </p:cNvPr>
          <p:cNvGrpSpPr/>
          <p:nvPr/>
        </p:nvGrpSpPr>
        <p:grpSpPr>
          <a:xfrm>
            <a:off x="207391" y="116958"/>
            <a:ext cx="11608498" cy="1553156"/>
            <a:chOff x="207391" y="116958"/>
            <a:chExt cx="11608498" cy="1553156"/>
          </a:xfrm>
        </p:grpSpPr>
        <p:pic>
          <p:nvPicPr>
            <p:cNvPr id="58" name="Obraz 57">
              <a:extLst>
                <a:ext uri="{FF2B5EF4-FFF2-40B4-BE49-F238E27FC236}">
                  <a16:creationId xmlns:a16="http://schemas.microsoft.com/office/drawing/2014/main" id="{EE53A1F1-4FA6-9669-6779-97216A4050CE}"/>
                </a:ext>
              </a:extLst>
            </p:cNvPr>
            <p:cNvPicPr>
              <a:picLocks noChangeAspect="1"/>
            </p:cNvPicPr>
            <p:nvPr/>
          </p:nvPicPr>
          <p:blipFill>
            <a:blip r:embed="rId26"/>
            <a:stretch>
              <a:fillRect/>
            </a:stretch>
          </p:blipFill>
          <p:spPr>
            <a:xfrm>
              <a:off x="270053" y="146853"/>
              <a:ext cx="1163691" cy="606529"/>
            </a:xfrm>
            <a:prstGeom prst="rect">
              <a:avLst/>
            </a:prstGeom>
          </p:spPr>
        </p:pic>
        <p:grpSp>
          <p:nvGrpSpPr>
            <p:cNvPr id="59" name="Grupa 58">
              <a:extLst>
                <a:ext uri="{FF2B5EF4-FFF2-40B4-BE49-F238E27FC236}">
                  <a16:creationId xmlns:a16="http://schemas.microsoft.com/office/drawing/2014/main" id="{9F138005-039B-DA1B-EB03-926CD46297CD}"/>
                </a:ext>
              </a:extLst>
            </p:cNvPr>
            <p:cNvGrpSpPr/>
            <p:nvPr/>
          </p:nvGrpSpPr>
          <p:grpSpPr>
            <a:xfrm>
              <a:off x="207391" y="851488"/>
              <a:ext cx="11608498" cy="267401"/>
              <a:chOff x="653143" y="807773"/>
              <a:chExt cx="11002945" cy="267401"/>
            </a:xfrm>
          </p:grpSpPr>
          <p:cxnSp>
            <p:nvCxnSpPr>
              <p:cNvPr id="66" name="Łącznik prosty 65">
                <a:extLst>
                  <a:ext uri="{FF2B5EF4-FFF2-40B4-BE49-F238E27FC236}">
                    <a16:creationId xmlns:a16="http://schemas.microsoft.com/office/drawing/2014/main" id="{FE6087A8-2E47-4AEA-7F71-1FB6B9F8EB4E}"/>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8" name="Łącznik prosty 67">
                <a:extLst>
                  <a:ext uri="{FF2B5EF4-FFF2-40B4-BE49-F238E27FC236}">
                    <a16:creationId xmlns:a16="http://schemas.microsoft.com/office/drawing/2014/main" id="{51EDC9C2-DFC8-E5EB-4E68-D1624D2407A3}"/>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Łącznik prosty 68">
                <a:extLst>
                  <a:ext uri="{FF2B5EF4-FFF2-40B4-BE49-F238E27FC236}">
                    <a16:creationId xmlns:a16="http://schemas.microsoft.com/office/drawing/2014/main" id="{9D4AF5BC-6BF1-D9E1-35D9-0387C19CA62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0" name="pole tekstowe 59">
              <a:extLst>
                <a:ext uri="{FF2B5EF4-FFF2-40B4-BE49-F238E27FC236}">
                  <a16:creationId xmlns:a16="http://schemas.microsoft.com/office/drawing/2014/main" id="{3796A217-ECBD-350A-46F2-5B92337C8CDD}"/>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1" name="Prostokąt: zaokrąglone rogi 60">
              <a:extLst>
                <a:ext uri="{FF2B5EF4-FFF2-40B4-BE49-F238E27FC236}">
                  <a16:creationId xmlns:a16="http://schemas.microsoft.com/office/drawing/2014/main" id="{80F9C281-85C3-2470-4DC7-78598C92D9C6}"/>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sp>
          <p:nvSpPr>
            <p:cNvPr id="62" name="Prostokąt: zaokrąglone rogi 61">
              <a:extLst>
                <a:ext uri="{FF2B5EF4-FFF2-40B4-BE49-F238E27FC236}">
                  <a16:creationId xmlns:a16="http://schemas.microsoft.com/office/drawing/2014/main" id="{9C46A5BC-ACFB-A5EE-8FEA-F15BEC3E973B}"/>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3" name="Grafika 62" descr="Części układanki z wypełnieniem pełnym">
              <a:extLst>
                <a:ext uri="{FF2B5EF4-FFF2-40B4-BE49-F238E27FC236}">
                  <a16:creationId xmlns:a16="http://schemas.microsoft.com/office/drawing/2014/main" id="{56E73329-DD4F-1A02-DDD0-88AA7F434D4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5576" y="1317810"/>
              <a:ext cx="352304" cy="352304"/>
            </a:xfrm>
            <a:prstGeom prst="rect">
              <a:avLst/>
            </a:prstGeom>
          </p:spPr>
        </p:pic>
        <p:pic>
          <p:nvPicPr>
            <p:cNvPr id="64" name="Grafika 63" descr="Przepływ pracy z wypełnieniem pełnym">
              <a:extLst>
                <a:ext uri="{FF2B5EF4-FFF2-40B4-BE49-F238E27FC236}">
                  <a16:creationId xmlns:a16="http://schemas.microsoft.com/office/drawing/2014/main" id="{83A25EB3-9178-0044-299F-D59B2939765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319278" y="1334693"/>
              <a:ext cx="339222" cy="317859"/>
            </a:xfrm>
            <a:prstGeom prst="rect">
              <a:avLst/>
            </a:prstGeom>
          </p:spPr>
        </p:pic>
        <p:pic>
          <p:nvPicPr>
            <p:cNvPr id="65" name="Obraz 64">
              <a:extLst>
                <a:ext uri="{FF2B5EF4-FFF2-40B4-BE49-F238E27FC236}">
                  <a16:creationId xmlns:a16="http://schemas.microsoft.com/office/drawing/2014/main" id="{E57A6D2D-62B4-C977-3A8A-B537B4EEF422}"/>
                </a:ext>
              </a:extLst>
            </p:cNvPr>
            <p:cNvPicPr>
              <a:picLocks noChangeAspect="1"/>
            </p:cNvPicPr>
            <p:nvPr/>
          </p:nvPicPr>
          <p:blipFill>
            <a:blip r:embed="rId31"/>
            <a:stretch>
              <a:fillRect/>
            </a:stretch>
          </p:blipFill>
          <p:spPr>
            <a:xfrm>
              <a:off x="9851177" y="116958"/>
              <a:ext cx="1728797" cy="886183"/>
            </a:xfrm>
            <a:prstGeom prst="rect">
              <a:avLst/>
            </a:prstGeom>
          </p:spPr>
        </p:pic>
      </p:grpSp>
      <p:cxnSp>
        <p:nvCxnSpPr>
          <p:cNvPr id="71" name="Łącznik: łamany 70">
            <a:extLst>
              <a:ext uri="{FF2B5EF4-FFF2-40B4-BE49-F238E27FC236}">
                <a16:creationId xmlns:a16="http://schemas.microsoft.com/office/drawing/2014/main" id="{DB4481CB-FC24-5BE1-E4C5-8786E34985A8}"/>
              </a:ext>
            </a:extLst>
          </p:cNvPr>
          <p:cNvCxnSpPr>
            <a:cxnSpLocks/>
          </p:cNvCxnSpPr>
          <p:nvPr/>
        </p:nvCxnSpPr>
        <p:spPr>
          <a:xfrm flipV="1">
            <a:off x="2845687" y="345502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5138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ounded Rectangle 4">
            <a:extLst>
              <a:ext uri="{FF2B5EF4-FFF2-40B4-BE49-F238E27FC236}">
                <a16:creationId xmlns:a16="http://schemas.microsoft.com/office/drawing/2014/main" id="{AF9F2C63-FC2E-53EF-B940-1BA7A75085E4}"/>
              </a:ext>
            </a:extLst>
          </p:cNvPr>
          <p:cNvSpPr/>
          <p:nvPr/>
        </p:nvSpPr>
        <p:spPr>
          <a:xfrm>
            <a:off x="4049866" y="4058627"/>
            <a:ext cx="7383972" cy="2657868"/>
          </a:xfrm>
          <a:prstGeom prst="roundRect">
            <a:avLst>
              <a:gd name="adj" fmla="val 12041"/>
            </a:avLst>
          </a:prstGeom>
          <a:gradFill flip="none" rotWithShape="1">
            <a:gsLst>
              <a:gs pos="0">
                <a:schemeClr val="accent4">
                  <a:lumMod val="40000"/>
                  <a:lumOff val="60000"/>
                  <a:alpha val="0"/>
                </a:schemeClr>
              </a:gs>
              <a:gs pos="100000">
                <a:schemeClr val="accent4">
                  <a:lumMod val="20000"/>
                  <a:lumOff val="80000"/>
                  <a:alpha val="47000"/>
                </a:schemeClr>
              </a:gs>
            </a:gsLst>
            <a:path path="circle">
              <a:fillToRect l="50000" t="50000" r="50000" b="50000"/>
            </a:path>
            <a:tileRect/>
          </a:gra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pPr marL="285750" indent="-285750">
              <a:buFont typeface="Wingdings" panose="05000000000000000000" pitchFamily="2" charset="2"/>
              <a:buChar char="Ø"/>
            </a:pPr>
            <a:endParaRPr lang="pl-PL" sz="1400" b="1"/>
          </a:p>
        </p:txBody>
      </p:sp>
      <p:sp>
        <p:nvSpPr>
          <p:cNvPr id="6" name="Line">
            <a:extLst>
              <a:ext uri="{FF2B5EF4-FFF2-40B4-BE49-F238E27FC236}">
                <a16:creationId xmlns:a16="http://schemas.microsoft.com/office/drawing/2014/main" id="{791E6F9E-0AF0-455A-AE9E-83A6F97C4C60}"/>
              </a:ext>
            </a:extLst>
          </p:cNvPr>
          <p:cNvSpPr/>
          <p:nvPr/>
        </p:nvSpPr>
        <p:spPr>
          <a:xfrm flipV="1">
            <a:off x="11713030" y="1727199"/>
            <a:ext cx="0" cy="4694956"/>
          </a:xfrm>
          <a:prstGeom prst="line">
            <a:avLst/>
          </a:prstGeom>
          <a:ln w="6350" cap="rnd">
            <a:solidFill>
              <a:schemeClr val="accent4">
                <a:lumMod val="20000"/>
                <a:lumOff val="80000"/>
              </a:schemeClr>
            </a:solidFill>
            <a:miter lim="400000"/>
          </a:ln>
        </p:spPr>
        <p:txBody>
          <a:bodyPr lIns="50800" tIns="50800" rIns="50800" bIns="50800" anchor="ctr"/>
          <a:lstStyle/>
          <a:p>
            <a:endParaRPr sz="1000">
              <a:latin typeface="Century Gothic" panose="020B0502020202020204" pitchFamily="34" charset="0"/>
            </a:endParaRPr>
          </a:p>
        </p:txBody>
      </p:sp>
      <p:sp>
        <p:nvSpPr>
          <p:cNvPr id="7" name="Rectangle: Top Corners Rounded 6">
            <a:extLst>
              <a:ext uri="{FF2B5EF4-FFF2-40B4-BE49-F238E27FC236}">
                <a16:creationId xmlns:a16="http://schemas.microsoft.com/office/drawing/2014/main" id="{08F8690F-ADA0-43CB-A7CF-709A19225745}"/>
              </a:ext>
            </a:extLst>
          </p:cNvPr>
          <p:cNvSpPr/>
          <p:nvPr/>
        </p:nvSpPr>
        <p:spPr>
          <a:xfrm>
            <a:off x="0" y="1447735"/>
            <a:ext cx="3570514" cy="5410265"/>
          </a:xfrm>
          <a:prstGeom prst="round2SameRect">
            <a:avLst>
              <a:gd name="adj1" fmla="val 21036"/>
              <a:gd name="adj2" fmla="val 0"/>
            </a:avLst>
          </a:prstGeom>
          <a:gradFill flip="none" rotWithShape="1">
            <a:gsLst>
              <a:gs pos="0">
                <a:srgbClr val="FBAB28"/>
              </a:gs>
              <a:gs pos="100000">
                <a:srgbClr val="FBAB28">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Obraz 74">
            <a:extLst>
              <a:ext uri="{FF2B5EF4-FFF2-40B4-BE49-F238E27FC236}">
                <a16:creationId xmlns:a16="http://schemas.microsoft.com/office/drawing/2014/main" id="{C2F41424-F568-5E00-9DD0-A46345BF7859}"/>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76" name="Obraz 75">
            <a:extLst>
              <a:ext uri="{FF2B5EF4-FFF2-40B4-BE49-F238E27FC236}">
                <a16:creationId xmlns:a16="http://schemas.microsoft.com/office/drawing/2014/main" id="{367CED7E-BCF1-EF43-7D73-505BDB989A8B}"/>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77" name="Grupa 76">
            <a:extLst>
              <a:ext uri="{FF2B5EF4-FFF2-40B4-BE49-F238E27FC236}">
                <a16:creationId xmlns:a16="http://schemas.microsoft.com/office/drawing/2014/main" id="{0F5F6CE0-05D4-617B-A274-FC36C08B829E}"/>
              </a:ext>
            </a:extLst>
          </p:cNvPr>
          <p:cNvGrpSpPr/>
          <p:nvPr/>
        </p:nvGrpSpPr>
        <p:grpSpPr>
          <a:xfrm>
            <a:off x="207391" y="851488"/>
            <a:ext cx="11608498" cy="267401"/>
            <a:chOff x="653143" y="807773"/>
            <a:chExt cx="11002945" cy="267401"/>
          </a:xfrm>
        </p:grpSpPr>
        <p:cxnSp>
          <p:nvCxnSpPr>
            <p:cNvPr id="78" name="Łącznik prosty 77">
              <a:extLst>
                <a:ext uri="{FF2B5EF4-FFF2-40B4-BE49-F238E27FC236}">
                  <a16:creationId xmlns:a16="http://schemas.microsoft.com/office/drawing/2014/main" id="{1EF9D353-8F40-349A-D2E7-E9EC3BA5B5B2}"/>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Łącznik prosty 78">
              <a:extLst>
                <a:ext uri="{FF2B5EF4-FFF2-40B4-BE49-F238E27FC236}">
                  <a16:creationId xmlns:a16="http://schemas.microsoft.com/office/drawing/2014/main" id="{0250166F-BA8B-A7A4-5FB2-2A2D4FA02CB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Łącznik prosty 79">
              <a:extLst>
                <a:ext uri="{FF2B5EF4-FFF2-40B4-BE49-F238E27FC236}">
                  <a16:creationId xmlns:a16="http://schemas.microsoft.com/office/drawing/2014/main" id="{AA96D096-4518-A75F-6930-F20378FE9D1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1" name="pole tekstowe 80">
            <a:extLst>
              <a:ext uri="{FF2B5EF4-FFF2-40B4-BE49-F238E27FC236}">
                <a16:creationId xmlns:a16="http://schemas.microsoft.com/office/drawing/2014/main" id="{F2A37D2D-A67F-722A-B510-4B3E8DD60105}"/>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Model zarządzania uprawnieniami</a:t>
            </a:r>
          </a:p>
        </p:txBody>
      </p:sp>
      <p:pic>
        <p:nvPicPr>
          <p:cNvPr id="11" name="Obraz 10">
            <a:extLst>
              <a:ext uri="{FF2B5EF4-FFF2-40B4-BE49-F238E27FC236}">
                <a16:creationId xmlns:a16="http://schemas.microsoft.com/office/drawing/2014/main" id="{8F599761-BBD4-EFB6-7303-1728DA7A09E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59650" y="998093"/>
            <a:ext cx="1538701" cy="1520348"/>
          </a:xfrm>
          <a:prstGeom prst="ellipse">
            <a:avLst/>
          </a:prstGeom>
          <a:blipFill dpi="0" rotWithShape="1">
            <a:blip r:embed="rId6" cstate="print">
              <a:extLst>
                <a:ext uri="{28A0092B-C50C-407E-A947-70E740481C1C}">
                  <a14:useLocalDpi xmlns:a14="http://schemas.microsoft.com/office/drawing/2010/main"/>
                </a:ext>
              </a:extLst>
            </a:blip>
            <a:srcRect/>
            <a:stretch>
              <a:fillRect/>
            </a:stretch>
          </a:blipFill>
          <a:ln w="19050">
            <a:solidFill>
              <a:srgbClr val="F79646"/>
            </a:solidFill>
          </a:ln>
        </p:spPr>
      </p:pic>
      <p:sp>
        <p:nvSpPr>
          <p:cNvPr id="113" name="Скругленный прямоугольник 47">
            <a:extLst>
              <a:ext uri="{FF2B5EF4-FFF2-40B4-BE49-F238E27FC236}">
                <a16:creationId xmlns:a16="http://schemas.microsoft.com/office/drawing/2014/main" id="{2F08A0C0-AE40-9E77-0B63-925E2CA47736}"/>
              </a:ext>
            </a:extLst>
          </p:cNvPr>
          <p:cNvSpPr/>
          <p:nvPr/>
        </p:nvSpPr>
        <p:spPr>
          <a:xfrm>
            <a:off x="217925" y="2975566"/>
            <a:ext cx="3222148" cy="783126"/>
          </a:xfrm>
          <a:prstGeom prst="roundRect">
            <a:avLst>
              <a:gd name="adj" fmla="val 50000"/>
            </a:avLst>
          </a:prstGeom>
          <a:noFill/>
          <a:ln w="12700"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4" name="Скругленный прямоугольник 52">
            <a:extLst>
              <a:ext uri="{FF2B5EF4-FFF2-40B4-BE49-F238E27FC236}">
                <a16:creationId xmlns:a16="http://schemas.microsoft.com/office/drawing/2014/main" id="{013B9CBB-54DA-E9D0-F3D0-1AECA2E81017}"/>
              </a:ext>
            </a:extLst>
          </p:cNvPr>
          <p:cNvSpPr/>
          <p:nvPr/>
        </p:nvSpPr>
        <p:spPr>
          <a:xfrm>
            <a:off x="151797" y="2909603"/>
            <a:ext cx="3354403" cy="904824"/>
          </a:xfrm>
          <a:prstGeom prst="roundRect">
            <a:avLst>
              <a:gd name="adj" fmla="val 50000"/>
            </a:avLst>
          </a:prstGeom>
          <a:noFill/>
          <a:ln w="9525"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5" name="Скругленный прямоугольник 50">
            <a:extLst>
              <a:ext uri="{FF2B5EF4-FFF2-40B4-BE49-F238E27FC236}">
                <a16:creationId xmlns:a16="http://schemas.microsoft.com/office/drawing/2014/main" id="{CC525022-788E-E4B7-6B8F-A1CD01A027C0}"/>
              </a:ext>
            </a:extLst>
          </p:cNvPr>
          <p:cNvSpPr/>
          <p:nvPr/>
        </p:nvSpPr>
        <p:spPr>
          <a:xfrm>
            <a:off x="461973" y="3067518"/>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28" name="Текст 2">
            <a:extLst>
              <a:ext uri="{FF2B5EF4-FFF2-40B4-BE49-F238E27FC236}">
                <a16:creationId xmlns:a16="http://schemas.microsoft.com/office/drawing/2014/main" id="{5972771B-6FBE-07AD-0E8A-C1692839FB5D}"/>
              </a:ext>
            </a:extLst>
          </p:cNvPr>
          <p:cNvSpPr txBox="1">
            <a:spLocks/>
          </p:cNvSpPr>
          <p:nvPr/>
        </p:nvSpPr>
        <p:spPr>
          <a:xfrm>
            <a:off x="612018" y="3157094"/>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Środowisko skojarzone z grupą zabezpieczeń AD</a:t>
            </a:r>
          </a:p>
        </p:txBody>
      </p:sp>
      <p:sp>
        <p:nvSpPr>
          <p:cNvPr id="135" name="Кружок">
            <a:extLst>
              <a:ext uri="{FF2B5EF4-FFF2-40B4-BE49-F238E27FC236}">
                <a16:creationId xmlns:a16="http://schemas.microsoft.com/office/drawing/2014/main" id="{D6FB7A70-DE35-A057-A81C-5E6A3D860D24}"/>
              </a:ext>
            </a:extLst>
          </p:cNvPr>
          <p:cNvSpPr/>
          <p:nvPr/>
        </p:nvSpPr>
        <p:spPr>
          <a:xfrm rot="5400000">
            <a:off x="1632443" y="390383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6" name="Фигура">
            <a:extLst>
              <a:ext uri="{FF2B5EF4-FFF2-40B4-BE49-F238E27FC236}">
                <a16:creationId xmlns:a16="http://schemas.microsoft.com/office/drawing/2014/main" id="{4095D891-C637-9A0A-0F21-2D9C92CA3BC6}"/>
              </a:ext>
            </a:extLst>
          </p:cNvPr>
          <p:cNvSpPr/>
          <p:nvPr/>
        </p:nvSpPr>
        <p:spPr>
          <a:xfrm rot="5400000">
            <a:off x="1736805" y="397531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7" name="Скругленный прямоугольник 47">
            <a:extLst>
              <a:ext uri="{FF2B5EF4-FFF2-40B4-BE49-F238E27FC236}">
                <a16:creationId xmlns:a16="http://schemas.microsoft.com/office/drawing/2014/main" id="{A1A39D6A-3A99-425E-DD41-A8CC573AB924}"/>
              </a:ext>
            </a:extLst>
          </p:cNvPr>
          <p:cNvSpPr/>
          <p:nvPr/>
        </p:nvSpPr>
        <p:spPr>
          <a:xfrm>
            <a:off x="178007" y="4265586"/>
            <a:ext cx="3222148" cy="783126"/>
          </a:xfrm>
          <a:prstGeom prst="roundRect">
            <a:avLst>
              <a:gd name="adj" fmla="val 50000"/>
            </a:avLst>
          </a:prstGeom>
          <a:noFill/>
          <a:ln w="12700"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8" name="Скругленный прямоугольник 52">
            <a:extLst>
              <a:ext uri="{FF2B5EF4-FFF2-40B4-BE49-F238E27FC236}">
                <a16:creationId xmlns:a16="http://schemas.microsoft.com/office/drawing/2014/main" id="{90982DC0-77A4-4EF7-16F4-3ECA5A82257B}"/>
              </a:ext>
            </a:extLst>
          </p:cNvPr>
          <p:cNvSpPr/>
          <p:nvPr/>
        </p:nvSpPr>
        <p:spPr>
          <a:xfrm>
            <a:off x="111879" y="4199623"/>
            <a:ext cx="3354403" cy="904824"/>
          </a:xfrm>
          <a:prstGeom prst="roundRect">
            <a:avLst>
              <a:gd name="adj" fmla="val 50000"/>
            </a:avLst>
          </a:prstGeom>
          <a:noFill/>
          <a:ln w="9525"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9" name="Скругленный прямоугольник 50">
            <a:extLst>
              <a:ext uri="{FF2B5EF4-FFF2-40B4-BE49-F238E27FC236}">
                <a16:creationId xmlns:a16="http://schemas.microsoft.com/office/drawing/2014/main" id="{8F9E3829-8857-16DD-DBEF-0BD392C98BA1}"/>
              </a:ext>
            </a:extLst>
          </p:cNvPr>
          <p:cNvSpPr/>
          <p:nvPr/>
        </p:nvSpPr>
        <p:spPr>
          <a:xfrm>
            <a:off x="422055" y="4357538"/>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40" name="Текст 2">
            <a:extLst>
              <a:ext uri="{FF2B5EF4-FFF2-40B4-BE49-F238E27FC236}">
                <a16:creationId xmlns:a16="http://schemas.microsoft.com/office/drawing/2014/main" id="{F409D515-6F57-4984-45A7-6EA3B7FF2240}"/>
              </a:ext>
            </a:extLst>
          </p:cNvPr>
          <p:cNvSpPr txBox="1">
            <a:spLocks/>
          </p:cNvSpPr>
          <p:nvPr/>
        </p:nvSpPr>
        <p:spPr>
          <a:xfrm>
            <a:off x="572100" y="4447114"/>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Zespoły i role zabezpieczeń w środowisku Power Platform</a:t>
            </a:r>
          </a:p>
        </p:txBody>
      </p:sp>
      <p:sp>
        <p:nvSpPr>
          <p:cNvPr id="141" name="Скругленный прямоугольник 47">
            <a:extLst>
              <a:ext uri="{FF2B5EF4-FFF2-40B4-BE49-F238E27FC236}">
                <a16:creationId xmlns:a16="http://schemas.microsoft.com/office/drawing/2014/main" id="{CB77223B-EB85-1059-5580-B89599BE3E72}"/>
              </a:ext>
            </a:extLst>
          </p:cNvPr>
          <p:cNvSpPr/>
          <p:nvPr/>
        </p:nvSpPr>
        <p:spPr>
          <a:xfrm>
            <a:off x="187361" y="5639029"/>
            <a:ext cx="3222148" cy="783126"/>
          </a:xfrm>
          <a:prstGeom prst="roundRect">
            <a:avLst>
              <a:gd name="adj" fmla="val 50000"/>
            </a:avLst>
          </a:prstGeom>
          <a:noFill/>
          <a:ln w="12700"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5" name="Скругленный прямоугольник 52">
            <a:extLst>
              <a:ext uri="{FF2B5EF4-FFF2-40B4-BE49-F238E27FC236}">
                <a16:creationId xmlns:a16="http://schemas.microsoft.com/office/drawing/2014/main" id="{48C3B141-32BE-CC77-17B1-A81680F38B48}"/>
              </a:ext>
            </a:extLst>
          </p:cNvPr>
          <p:cNvSpPr/>
          <p:nvPr/>
        </p:nvSpPr>
        <p:spPr>
          <a:xfrm>
            <a:off x="121233" y="5573066"/>
            <a:ext cx="3354403" cy="904824"/>
          </a:xfrm>
          <a:prstGeom prst="roundRect">
            <a:avLst>
              <a:gd name="adj" fmla="val 50000"/>
            </a:avLst>
          </a:prstGeom>
          <a:noFill/>
          <a:ln w="9525"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6" name="Скругленный прямоугольник 50">
            <a:extLst>
              <a:ext uri="{FF2B5EF4-FFF2-40B4-BE49-F238E27FC236}">
                <a16:creationId xmlns:a16="http://schemas.microsoft.com/office/drawing/2014/main" id="{5A4F2AB2-EB58-C501-8609-E45802C1DAA7}"/>
              </a:ext>
            </a:extLst>
          </p:cNvPr>
          <p:cNvSpPr/>
          <p:nvPr/>
        </p:nvSpPr>
        <p:spPr>
          <a:xfrm>
            <a:off x="431409" y="5730981"/>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47" name="Текст 2">
            <a:extLst>
              <a:ext uri="{FF2B5EF4-FFF2-40B4-BE49-F238E27FC236}">
                <a16:creationId xmlns:a16="http://schemas.microsoft.com/office/drawing/2014/main" id="{0DC8A814-A6BE-FFDD-A9A8-EC84C53EEA92}"/>
              </a:ext>
            </a:extLst>
          </p:cNvPr>
          <p:cNvSpPr txBox="1">
            <a:spLocks/>
          </p:cNvSpPr>
          <p:nvPr/>
        </p:nvSpPr>
        <p:spPr>
          <a:xfrm>
            <a:off x="581454" y="5820557"/>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Przypisanie roli na bazie grup AD</a:t>
            </a:r>
          </a:p>
        </p:txBody>
      </p:sp>
      <p:sp>
        <p:nvSpPr>
          <p:cNvPr id="148" name="Кружок">
            <a:extLst>
              <a:ext uri="{FF2B5EF4-FFF2-40B4-BE49-F238E27FC236}">
                <a16:creationId xmlns:a16="http://schemas.microsoft.com/office/drawing/2014/main" id="{0366EFF6-BE02-137F-F9D4-0C34A33D0859}"/>
              </a:ext>
            </a:extLst>
          </p:cNvPr>
          <p:cNvSpPr/>
          <p:nvPr/>
        </p:nvSpPr>
        <p:spPr>
          <a:xfrm rot="5400000">
            <a:off x="1632443" y="519317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0" name="Фигура">
            <a:extLst>
              <a:ext uri="{FF2B5EF4-FFF2-40B4-BE49-F238E27FC236}">
                <a16:creationId xmlns:a16="http://schemas.microsoft.com/office/drawing/2014/main" id="{7DD39549-9684-548D-FC15-E6AA68B88529}"/>
              </a:ext>
            </a:extLst>
          </p:cNvPr>
          <p:cNvSpPr/>
          <p:nvPr/>
        </p:nvSpPr>
        <p:spPr>
          <a:xfrm rot="5400000">
            <a:off x="1736805" y="526465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2" name="Rounded Rectangle 4">
            <a:extLst>
              <a:ext uri="{FF2B5EF4-FFF2-40B4-BE49-F238E27FC236}">
                <a16:creationId xmlns:a16="http://schemas.microsoft.com/office/drawing/2014/main" id="{00570BF1-87A8-EC17-53DF-F9F54EF93515}"/>
              </a:ext>
            </a:extLst>
          </p:cNvPr>
          <p:cNvSpPr/>
          <p:nvPr/>
        </p:nvSpPr>
        <p:spPr>
          <a:xfrm>
            <a:off x="3916004" y="1329445"/>
            <a:ext cx="7437795" cy="654757"/>
          </a:xfrm>
          <a:prstGeom prst="roundRect">
            <a:avLst>
              <a:gd name="adj" fmla="val 5000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sym typeface="Helvetica Neue Medium"/>
            </a:endParaRPr>
          </a:p>
        </p:txBody>
      </p:sp>
      <p:sp>
        <p:nvSpPr>
          <p:cNvPr id="157"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4C6F05C9-6F1D-FEA4-4A92-57AD1D6E0D84}"/>
              </a:ext>
            </a:extLst>
          </p:cNvPr>
          <p:cNvSpPr txBox="1"/>
          <p:nvPr/>
        </p:nvSpPr>
        <p:spPr>
          <a:xfrm flipH="1">
            <a:off x="4658229" y="1695127"/>
            <a:ext cx="5834863"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p>
            <a:r>
              <a:rPr lang="pl-PL" sz="1600" b="1"/>
              <a:t>Jak zarządzać nadawaniem uprawnień w środowisku?</a:t>
            </a:r>
          </a:p>
        </p:txBody>
      </p:sp>
      <p:sp>
        <p:nvSpPr>
          <p:cNvPr id="159"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5CB7067F-18E6-CB44-124D-443429852632}"/>
              </a:ext>
            </a:extLst>
          </p:cNvPr>
          <p:cNvSpPr txBox="1"/>
          <p:nvPr/>
        </p:nvSpPr>
        <p:spPr>
          <a:xfrm flipH="1">
            <a:off x="4681556" y="1478617"/>
            <a:ext cx="142270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Cel</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1" name="Oval 1">
            <a:extLst>
              <a:ext uri="{FF2B5EF4-FFF2-40B4-BE49-F238E27FC236}">
                <a16:creationId xmlns:a16="http://schemas.microsoft.com/office/drawing/2014/main" id="{56DB1621-A83C-38EE-5FBD-3E104F465A7C}"/>
              </a:ext>
            </a:extLst>
          </p:cNvPr>
          <p:cNvSpPr/>
          <p:nvPr/>
        </p:nvSpPr>
        <p:spPr>
          <a:xfrm>
            <a:off x="4049867" y="146385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3" name="Picture 86">
            <a:extLst>
              <a:ext uri="{FF2B5EF4-FFF2-40B4-BE49-F238E27FC236}">
                <a16:creationId xmlns:a16="http://schemas.microsoft.com/office/drawing/2014/main" id="{4DEA8908-0510-A05F-1283-E731BFD07EFD}"/>
              </a:ext>
            </a:extLst>
          </p:cNvPr>
          <p:cNvPicPr>
            <a:picLocks noChangeAspect="1"/>
          </p:cNvPicPr>
          <p:nvPr/>
        </p:nvPicPr>
        <p:blipFill>
          <a:blip r:embed="rId7">
            <a:clrChange>
              <a:clrFrom>
                <a:srgbClr val="FFFFFF"/>
              </a:clrFrom>
              <a:clrTo>
                <a:srgbClr val="FFFFFF">
                  <a:alpha val="0"/>
                </a:srgbClr>
              </a:clrTo>
            </a:clrChange>
            <a:lum bright="70000" contrast="-70000"/>
          </a:blip>
          <a:stretch>
            <a:fillRect/>
          </a:stretch>
        </p:blipFill>
        <p:spPr>
          <a:xfrm>
            <a:off x="4142494" y="1537633"/>
            <a:ext cx="302271" cy="292389"/>
          </a:xfrm>
          <a:prstGeom prst="rect">
            <a:avLst/>
          </a:prstGeom>
          <a:ln>
            <a:noFill/>
          </a:ln>
        </p:spPr>
      </p:pic>
      <p:sp>
        <p:nvSpPr>
          <p:cNvPr id="164" name="Rounded Rectangle 4">
            <a:extLst>
              <a:ext uri="{FF2B5EF4-FFF2-40B4-BE49-F238E27FC236}">
                <a16:creationId xmlns:a16="http://schemas.microsoft.com/office/drawing/2014/main" id="{3FA28C95-6BD4-AAB9-C2F4-FF0AEF89EF08}"/>
              </a:ext>
            </a:extLst>
          </p:cNvPr>
          <p:cNvSpPr/>
          <p:nvPr/>
        </p:nvSpPr>
        <p:spPr>
          <a:xfrm>
            <a:off x="3946095" y="2314154"/>
            <a:ext cx="7437795" cy="1521080"/>
          </a:xfrm>
          <a:prstGeom prst="roundRect">
            <a:avLst>
              <a:gd name="adj" fmla="val 19645"/>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sym typeface="Helvetica Neue Medium"/>
            </a:endParaRPr>
          </a:p>
        </p:txBody>
      </p:sp>
      <p:sp>
        <p:nvSpPr>
          <p:cNvPr id="165"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5B1172F8-5121-9F14-A41B-DF4D3E2FDC6A}"/>
              </a:ext>
            </a:extLst>
          </p:cNvPr>
          <p:cNvSpPr txBox="1"/>
          <p:nvPr/>
        </p:nvSpPr>
        <p:spPr>
          <a:xfrm flipH="1">
            <a:off x="4924499" y="2786188"/>
            <a:ext cx="6509340" cy="8617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p>
            <a:r>
              <a:rPr lang="pl-PL" sz="1400" i="1">
                <a:solidFill>
                  <a:schemeClr val="bg1">
                    <a:lumMod val="50000"/>
                  </a:schemeClr>
                </a:solidFill>
              </a:rPr>
              <a:t>Miejsce, pozwalające na przypisanie odpowiedniej roli użytkownikowi zależnej od jego członkostwa  w grupie zabezpieczeń </a:t>
            </a:r>
            <a:r>
              <a:rPr lang="pl-PL" sz="1400" i="1" err="1">
                <a:solidFill>
                  <a:schemeClr val="bg1">
                    <a:lumMod val="50000"/>
                  </a:schemeClr>
                </a:solidFill>
              </a:rPr>
              <a:t>Azure</a:t>
            </a:r>
            <a:r>
              <a:rPr lang="pl-PL" sz="1400" i="1">
                <a:solidFill>
                  <a:schemeClr val="bg1">
                    <a:lumMod val="50000"/>
                  </a:schemeClr>
                </a:solidFill>
              </a:rPr>
              <a:t> Active Directory. Wykorzystanie </a:t>
            </a:r>
            <a:r>
              <a:rPr lang="pl-PL" sz="1400" i="1" err="1">
                <a:solidFill>
                  <a:schemeClr val="bg1">
                    <a:lumMod val="50000"/>
                  </a:schemeClr>
                </a:solidFill>
              </a:rPr>
              <a:t>power</a:t>
            </a:r>
            <a:r>
              <a:rPr lang="pl-PL" sz="1400" i="1">
                <a:solidFill>
                  <a:schemeClr val="bg1">
                    <a:lumMod val="50000"/>
                  </a:schemeClr>
                </a:solidFill>
              </a:rPr>
              <a:t> </a:t>
            </a:r>
            <a:r>
              <a:rPr lang="pl-PL" sz="1400" i="1" err="1">
                <a:solidFill>
                  <a:schemeClr val="bg1">
                    <a:lumMod val="50000"/>
                  </a:schemeClr>
                </a:solidFill>
              </a:rPr>
              <a:t>automate</a:t>
            </a:r>
            <a:r>
              <a:rPr lang="pl-PL" sz="1400" i="1">
                <a:solidFill>
                  <a:schemeClr val="bg1">
                    <a:lumMod val="50000"/>
                  </a:schemeClr>
                </a:solidFill>
              </a:rPr>
              <a:t> do budowy przepływu nadającego członkostwo w odpowiedniej grupie AD zsynchronizowanej z zespołem zabezpieczeń w środowisku Power Platform. </a:t>
            </a:r>
          </a:p>
        </p:txBody>
      </p:sp>
      <p:sp>
        <p:nvSpPr>
          <p:cNvPr id="166"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CC556E08-9CA0-83CA-1419-4B3DCA7AB00F}"/>
              </a:ext>
            </a:extLst>
          </p:cNvPr>
          <p:cNvSpPr txBox="1"/>
          <p:nvPr/>
        </p:nvSpPr>
        <p:spPr>
          <a:xfrm flipH="1">
            <a:off x="4881718" y="2473481"/>
            <a:ext cx="142270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Opis</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7" name="Oval 1">
            <a:extLst>
              <a:ext uri="{FF2B5EF4-FFF2-40B4-BE49-F238E27FC236}">
                <a16:creationId xmlns:a16="http://schemas.microsoft.com/office/drawing/2014/main" id="{C9DA0246-88FF-865D-5923-B9FC13B8C1E6}"/>
              </a:ext>
            </a:extLst>
          </p:cNvPr>
          <p:cNvSpPr/>
          <p:nvPr/>
        </p:nvSpPr>
        <p:spPr>
          <a:xfrm>
            <a:off x="4082260" y="2449217"/>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4" name="Grafika 13" descr="Ołówek z wypełnieniem pełnym">
            <a:extLst>
              <a:ext uri="{FF2B5EF4-FFF2-40B4-BE49-F238E27FC236}">
                <a16:creationId xmlns:a16="http://schemas.microsoft.com/office/drawing/2014/main" id="{58EBE027-CACA-3DF4-5167-0CE7C42E4A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61318" y="2537790"/>
            <a:ext cx="302270" cy="302270"/>
          </a:xfrm>
          <a:prstGeom prst="rect">
            <a:avLst/>
          </a:prstGeom>
        </p:spPr>
      </p:pic>
      <p:sp>
        <p:nvSpPr>
          <p:cNvPr id="190"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07C61955-9B33-6340-4E05-34AA48A6FBD7}"/>
              </a:ext>
            </a:extLst>
          </p:cNvPr>
          <p:cNvSpPr txBox="1"/>
          <p:nvPr/>
        </p:nvSpPr>
        <p:spPr>
          <a:xfrm flipH="1">
            <a:off x="4824262" y="4260693"/>
            <a:ext cx="142270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Wyzwania</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5" name="pole tekstowe 14">
            <a:extLst>
              <a:ext uri="{FF2B5EF4-FFF2-40B4-BE49-F238E27FC236}">
                <a16:creationId xmlns:a16="http://schemas.microsoft.com/office/drawing/2014/main" id="{5138211E-4F36-2040-9B87-6986E675A0ED}"/>
              </a:ext>
            </a:extLst>
          </p:cNvPr>
          <p:cNvSpPr txBox="1"/>
          <p:nvPr/>
        </p:nvSpPr>
        <p:spPr>
          <a:xfrm>
            <a:off x="4881718" y="4698005"/>
            <a:ext cx="6426258" cy="1846659"/>
          </a:xfrm>
          <a:prstGeom prst="rect">
            <a:avLst/>
          </a:prstGeom>
          <a:noFill/>
        </p:spPr>
        <p:txBody>
          <a:bodyPr wrap="square" rtlCol="0">
            <a:spAutoFit/>
          </a:bodyPr>
          <a:lstStyle/>
          <a:p>
            <a:pPr marL="285750" indent="-285750">
              <a:buFont typeface="Wingdings" panose="05000000000000000000" pitchFamily="2" charset="2"/>
              <a:buChar char="Ø"/>
            </a:pPr>
            <a:r>
              <a:rPr lang="pl-PL" sz="1400" i="1">
                <a:solidFill>
                  <a:schemeClr val="bg1">
                    <a:lumMod val="50000"/>
                  </a:schemeClr>
                </a:solidFill>
              </a:rPr>
              <a:t>brak możliwości wyzwolenia </a:t>
            </a:r>
            <a:r>
              <a:rPr lang="pl-PL" sz="1400" i="1" err="1">
                <a:solidFill>
                  <a:schemeClr val="bg1">
                    <a:lumMod val="50000"/>
                  </a:schemeClr>
                </a:solidFill>
              </a:rPr>
              <a:t>flow</a:t>
            </a:r>
            <a:r>
              <a:rPr lang="pl-PL" sz="1400" i="1">
                <a:solidFill>
                  <a:schemeClr val="bg1">
                    <a:lumMod val="50000"/>
                  </a:schemeClr>
                </a:solidFill>
              </a:rPr>
              <a:t> z poziomu usługi </a:t>
            </a:r>
            <a:r>
              <a:rPr lang="pl-PL" sz="1400" i="1" err="1">
                <a:solidFill>
                  <a:schemeClr val="bg1">
                    <a:lumMod val="50000"/>
                  </a:schemeClr>
                </a:solidFill>
              </a:rPr>
              <a:t>power</a:t>
            </a:r>
            <a:r>
              <a:rPr lang="pl-PL" sz="1400" i="1">
                <a:solidFill>
                  <a:schemeClr val="bg1">
                    <a:lumMod val="50000"/>
                  </a:schemeClr>
                </a:solidFill>
              </a:rPr>
              <a:t> </a:t>
            </a:r>
            <a:r>
              <a:rPr lang="pl-PL" sz="1400" i="1" err="1">
                <a:solidFill>
                  <a:schemeClr val="bg1">
                    <a:lumMod val="50000"/>
                  </a:schemeClr>
                </a:solidFill>
              </a:rPr>
              <a:t>automate</a:t>
            </a:r>
            <a:r>
              <a:rPr lang="pl-PL" sz="1400" i="1">
                <a:solidFill>
                  <a:schemeClr val="bg1">
                    <a:lumMod val="50000"/>
                  </a:schemeClr>
                </a:solidFill>
              </a:rPr>
              <a:t> (brak wyzwalaczy dla usługi AD);</a:t>
            </a:r>
          </a:p>
          <a:p>
            <a:pPr marL="285750" indent="-285750">
              <a:buFont typeface="Wingdings" panose="05000000000000000000" pitchFamily="2" charset="2"/>
              <a:buChar char="Ø"/>
            </a:pPr>
            <a:endParaRPr lang="pl-PL" sz="1400" i="1">
              <a:solidFill>
                <a:schemeClr val="bg1">
                  <a:lumMod val="50000"/>
                </a:schemeClr>
              </a:solidFill>
            </a:endParaRPr>
          </a:p>
          <a:p>
            <a:pPr marL="285750" indent="-285750">
              <a:buFont typeface="Wingdings" panose="05000000000000000000" pitchFamily="2" charset="2"/>
              <a:buChar char="Ø"/>
            </a:pPr>
            <a:r>
              <a:rPr lang="pl-PL" sz="1400" i="1">
                <a:solidFill>
                  <a:schemeClr val="bg1">
                    <a:lumMod val="50000"/>
                  </a:schemeClr>
                </a:solidFill>
              </a:rPr>
              <a:t>Kontroler ESG, który nadaje dostępy nie ma uprawnień do portalu </a:t>
            </a:r>
            <a:r>
              <a:rPr lang="pl-PL" sz="1400" i="1" err="1">
                <a:solidFill>
                  <a:schemeClr val="bg1">
                    <a:lumMod val="50000"/>
                  </a:schemeClr>
                </a:solidFill>
              </a:rPr>
              <a:t>Azure</a:t>
            </a:r>
            <a:r>
              <a:rPr lang="pl-PL" sz="1400" i="1">
                <a:solidFill>
                  <a:schemeClr val="bg1">
                    <a:lumMod val="50000"/>
                  </a:schemeClr>
                </a:solidFill>
              </a:rPr>
              <a:t>;</a:t>
            </a:r>
          </a:p>
          <a:p>
            <a:pPr marL="285750" indent="-285750">
              <a:buFont typeface="Wingdings" panose="05000000000000000000" pitchFamily="2" charset="2"/>
              <a:buChar char="Ø"/>
            </a:pPr>
            <a:endParaRPr lang="pl-PL" sz="1400" i="1">
              <a:solidFill>
                <a:schemeClr val="bg1">
                  <a:lumMod val="50000"/>
                </a:schemeClr>
              </a:solidFill>
            </a:endParaRPr>
          </a:p>
          <a:p>
            <a:pPr marL="285750" indent="-285750">
              <a:buFont typeface="Wingdings" panose="05000000000000000000" pitchFamily="2" charset="2"/>
              <a:buChar char="Ø"/>
            </a:pPr>
            <a:r>
              <a:rPr lang="pl-PL" sz="1400" i="1">
                <a:solidFill>
                  <a:schemeClr val="bg1">
                    <a:lumMod val="50000"/>
                  </a:schemeClr>
                </a:solidFill>
              </a:rPr>
              <a:t>Konieczność nadawania uprawnień podwójnie jeden raz w </a:t>
            </a:r>
            <a:r>
              <a:rPr lang="pl-PL" sz="1400" i="1" err="1">
                <a:solidFill>
                  <a:schemeClr val="bg1">
                    <a:lumMod val="50000"/>
                  </a:schemeClr>
                </a:solidFill>
              </a:rPr>
              <a:t>Azure</a:t>
            </a:r>
            <a:r>
              <a:rPr lang="pl-PL" sz="1400" i="1">
                <a:solidFill>
                  <a:schemeClr val="bg1">
                    <a:lumMod val="50000"/>
                  </a:schemeClr>
                </a:solidFill>
              </a:rPr>
              <a:t> AD i kolejny w Środowisku Power Platform</a:t>
            </a:r>
          </a:p>
          <a:p>
            <a:pPr marL="285750" indent="-285750">
              <a:buFont typeface="Wingdings" panose="05000000000000000000" pitchFamily="2" charset="2"/>
              <a:buChar char="Ø"/>
            </a:pPr>
            <a:endParaRPr lang="pl-PL" sz="1600" i="1">
              <a:solidFill>
                <a:schemeClr val="bg1">
                  <a:lumMod val="50000"/>
                </a:schemeClr>
              </a:solidFill>
            </a:endParaRPr>
          </a:p>
        </p:txBody>
      </p:sp>
      <p:sp>
        <p:nvSpPr>
          <p:cNvPr id="192" name="Oval 1">
            <a:extLst>
              <a:ext uri="{FF2B5EF4-FFF2-40B4-BE49-F238E27FC236}">
                <a16:creationId xmlns:a16="http://schemas.microsoft.com/office/drawing/2014/main" id="{4E2EF940-2A8C-E767-B93C-FF88F6DBC83E}"/>
              </a:ext>
            </a:extLst>
          </p:cNvPr>
          <p:cNvSpPr/>
          <p:nvPr/>
        </p:nvSpPr>
        <p:spPr>
          <a:xfrm>
            <a:off x="4082260" y="4127345"/>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8" name="Grafika 17" descr="Układanka z wypełnieniem pełnym">
            <a:extLst>
              <a:ext uri="{FF2B5EF4-FFF2-40B4-BE49-F238E27FC236}">
                <a16:creationId xmlns:a16="http://schemas.microsoft.com/office/drawing/2014/main" id="{5859BEE5-0505-100A-2BE1-326EA81225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29223" y="4199623"/>
            <a:ext cx="364168" cy="364168"/>
          </a:xfrm>
          <a:prstGeom prst="rect">
            <a:avLst/>
          </a:prstGeom>
        </p:spPr>
      </p:pic>
    </p:spTree>
    <p:extLst>
      <p:ext uri="{BB962C8B-B14F-4D97-AF65-F5344CB8AC3E}">
        <p14:creationId xmlns:p14="http://schemas.microsoft.com/office/powerpoint/2010/main" val="417606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1000"/>
                                  </p:stCondLst>
                                  <p:childTnLst>
                                    <p:set>
                                      <p:cBhvr>
                                        <p:cTn id="6" dur="1" fill="hold">
                                          <p:stCondLst>
                                            <p:cond delay="0"/>
                                          </p:stCondLst>
                                        </p:cTn>
                                        <p:tgtEl>
                                          <p:spTgt spid="113"/>
                                        </p:tgtEl>
                                        <p:attrNameLst>
                                          <p:attrName>style.visibility</p:attrName>
                                        </p:attrNameLst>
                                      </p:cBhvr>
                                      <p:to>
                                        <p:strVal val="visible"/>
                                      </p:to>
                                    </p:set>
                                    <p:animEffect transition="in" filter="wedge">
                                      <p:cBhvr>
                                        <p:cTn id="7" dur="2000"/>
                                        <p:tgtEl>
                                          <p:spTgt spid="113"/>
                                        </p:tgtEl>
                                      </p:cBhvr>
                                    </p:animEffect>
                                  </p:childTnLst>
                                </p:cTn>
                              </p:par>
                              <p:par>
                                <p:cTn id="8" presetID="20" presetClass="entr" presetSubtype="0" fill="hold" grpId="0" nodeType="withEffect">
                                  <p:stCondLst>
                                    <p:cond delay="500"/>
                                  </p:stCondLst>
                                  <p:childTnLst>
                                    <p:set>
                                      <p:cBhvr>
                                        <p:cTn id="9" dur="1" fill="hold">
                                          <p:stCondLst>
                                            <p:cond delay="0"/>
                                          </p:stCondLst>
                                        </p:cTn>
                                        <p:tgtEl>
                                          <p:spTgt spid="114"/>
                                        </p:tgtEl>
                                        <p:attrNameLst>
                                          <p:attrName>style.visibility</p:attrName>
                                        </p:attrNameLst>
                                      </p:cBhvr>
                                      <p:to>
                                        <p:strVal val="visible"/>
                                      </p:to>
                                    </p:set>
                                    <p:animEffect transition="in" filter="wedge">
                                      <p:cBhvr>
                                        <p:cTn id="10" dur="2000"/>
                                        <p:tgtEl>
                                          <p:spTgt spid="114"/>
                                        </p:tgtEl>
                                      </p:cBhvr>
                                    </p:animEffect>
                                  </p:childTnLst>
                                </p:cTn>
                              </p:par>
                              <p:par>
                                <p:cTn id="11" presetID="17" presetClass="entr" presetSubtype="10" fill="hold" grpId="0" nodeType="withEffect">
                                  <p:stCondLst>
                                    <p:cond delay="2000"/>
                                  </p:stCondLst>
                                  <p:childTnLst>
                                    <p:set>
                                      <p:cBhvr>
                                        <p:cTn id="12" dur="1" fill="hold">
                                          <p:stCondLst>
                                            <p:cond delay="0"/>
                                          </p:stCondLst>
                                        </p:cTn>
                                        <p:tgtEl>
                                          <p:spTgt spid="115"/>
                                        </p:tgtEl>
                                        <p:attrNameLst>
                                          <p:attrName>style.visibility</p:attrName>
                                        </p:attrNameLst>
                                      </p:cBhvr>
                                      <p:to>
                                        <p:strVal val="visible"/>
                                      </p:to>
                                    </p:set>
                                    <p:anim calcmode="lin" valueType="num">
                                      <p:cBhvr>
                                        <p:cTn id="13" dur="1000" fill="hold"/>
                                        <p:tgtEl>
                                          <p:spTgt spid="115"/>
                                        </p:tgtEl>
                                        <p:attrNameLst>
                                          <p:attrName>ppt_w</p:attrName>
                                        </p:attrNameLst>
                                      </p:cBhvr>
                                      <p:tavLst>
                                        <p:tav tm="0">
                                          <p:val>
                                            <p:fltVal val="0"/>
                                          </p:val>
                                        </p:tav>
                                        <p:tav tm="100000">
                                          <p:val>
                                            <p:strVal val="#ppt_w"/>
                                          </p:val>
                                        </p:tav>
                                      </p:tavLst>
                                    </p:anim>
                                    <p:anim calcmode="lin" valueType="num">
                                      <p:cBhvr>
                                        <p:cTn id="14" dur="1000" fill="hold"/>
                                        <p:tgtEl>
                                          <p:spTgt spid="115"/>
                                        </p:tgtEl>
                                        <p:attrNameLst>
                                          <p:attrName>ppt_h</p:attrName>
                                        </p:attrNameLst>
                                      </p:cBhvr>
                                      <p:tavLst>
                                        <p:tav tm="0">
                                          <p:val>
                                            <p:strVal val="#ppt_h"/>
                                          </p:val>
                                        </p:tav>
                                        <p:tav tm="100000">
                                          <p:val>
                                            <p:strVal val="#ppt_h"/>
                                          </p:val>
                                        </p:tav>
                                      </p:tavLst>
                                    </p:anim>
                                  </p:childTnLst>
                                </p:cTn>
                              </p:par>
                              <p:par>
                                <p:cTn id="15" presetID="10" presetClass="entr" presetSubtype="0" fill="hold" grpId="0" nodeType="withEffect">
                                  <p:stCondLst>
                                    <p:cond delay="200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1000"/>
                                        <p:tgtEl>
                                          <p:spTgt spid="128"/>
                                        </p:tgtEl>
                                      </p:cBhvr>
                                    </p:animEffect>
                                  </p:childTnLst>
                                </p:cTn>
                              </p:par>
                              <p:par>
                                <p:cTn id="18" presetID="20" presetClass="entr" presetSubtype="0" fill="hold" grpId="0" nodeType="withEffect">
                                  <p:stCondLst>
                                    <p:cond delay="1000"/>
                                  </p:stCondLst>
                                  <p:childTnLst>
                                    <p:set>
                                      <p:cBhvr>
                                        <p:cTn id="19" dur="1" fill="hold">
                                          <p:stCondLst>
                                            <p:cond delay="0"/>
                                          </p:stCondLst>
                                        </p:cTn>
                                        <p:tgtEl>
                                          <p:spTgt spid="137"/>
                                        </p:tgtEl>
                                        <p:attrNameLst>
                                          <p:attrName>style.visibility</p:attrName>
                                        </p:attrNameLst>
                                      </p:cBhvr>
                                      <p:to>
                                        <p:strVal val="visible"/>
                                      </p:to>
                                    </p:set>
                                    <p:animEffect transition="in" filter="wedge">
                                      <p:cBhvr>
                                        <p:cTn id="20" dur="2000"/>
                                        <p:tgtEl>
                                          <p:spTgt spid="137"/>
                                        </p:tgtEl>
                                      </p:cBhvr>
                                    </p:animEffect>
                                  </p:childTnLst>
                                </p:cTn>
                              </p:par>
                              <p:par>
                                <p:cTn id="21" presetID="20" presetClass="entr" presetSubtype="0" fill="hold" grpId="0" nodeType="withEffect">
                                  <p:stCondLst>
                                    <p:cond delay="500"/>
                                  </p:stCondLst>
                                  <p:childTnLst>
                                    <p:set>
                                      <p:cBhvr>
                                        <p:cTn id="22" dur="1" fill="hold">
                                          <p:stCondLst>
                                            <p:cond delay="0"/>
                                          </p:stCondLst>
                                        </p:cTn>
                                        <p:tgtEl>
                                          <p:spTgt spid="138"/>
                                        </p:tgtEl>
                                        <p:attrNameLst>
                                          <p:attrName>style.visibility</p:attrName>
                                        </p:attrNameLst>
                                      </p:cBhvr>
                                      <p:to>
                                        <p:strVal val="visible"/>
                                      </p:to>
                                    </p:set>
                                    <p:animEffect transition="in" filter="wedge">
                                      <p:cBhvr>
                                        <p:cTn id="23" dur="2000"/>
                                        <p:tgtEl>
                                          <p:spTgt spid="138"/>
                                        </p:tgtEl>
                                      </p:cBhvr>
                                    </p:animEffect>
                                  </p:childTnLst>
                                </p:cTn>
                              </p:par>
                              <p:par>
                                <p:cTn id="24" presetID="17" presetClass="entr" presetSubtype="10" fill="hold" grpId="0" nodeType="withEffect">
                                  <p:stCondLst>
                                    <p:cond delay="2000"/>
                                  </p:stCondLst>
                                  <p:childTnLst>
                                    <p:set>
                                      <p:cBhvr>
                                        <p:cTn id="25" dur="1" fill="hold">
                                          <p:stCondLst>
                                            <p:cond delay="0"/>
                                          </p:stCondLst>
                                        </p:cTn>
                                        <p:tgtEl>
                                          <p:spTgt spid="139"/>
                                        </p:tgtEl>
                                        <p:attrNameLst>
                                          <p:attrName>style.visibility</p:attrName>
                                        </p:attrNameLst>
                                      </p:cBhvr>
                                      <p:to>
                                        <p:strVal val="visible"/>
                                      </p:to>
                                    </p:set>
                                    <p:anim calcmode="lin" valueType="num">
                                      <p:cBhvr>
                                        <p:cTn id="26" dur="1000" fill="hold"/>
                                        <p:tgtEl>
                                          <p:spTgt spid="139"/>
                                        </p:tgtEl>
                                        <p:attrNameLst>
                                          <p:attrName>ppt_w</p:attrName>
                                        </p:attrNameLst>
                                      </p:cBhvr>
                                      <p:tavLst>
                                        <p:tav tm="0">
                                          <p:val>
                                            <p:fltVal val="0"/>
                                          </p:val>
                                        </p:tav>
                                        <p:tav tm="100000">
                                          <p:val>
                                            <p:strVal val="#ppt_w"/>
                                          </p:val>
                                        </p:tav>
                                      </p:tavLst>
                                    </p:anim>
                                    <p:anim calcmode="lin" valueType="num">
                                      <p:cBhvr>
                                        <p:cTn id="27" dur="1000" fill="hold"/>
                                        <p:tgtEl>
                                          <p:spTgt spid="139"/>
                                        </p:tgtEl>
                                        <p:attrNameLst>
                                          <p:attrName>ppt_h</p:attrName>
                                        </p:attrNameLst>
                                      </p:cBhvr>
                                      <p:tavLst>
                                        <p:tav tm="0">
                                          <p:val>
                                            <p:strVal val="#ppt_h"/>
                                          </p:val>
                                        </p:tav>
                                        <p:tav tm="100000">
                                          <p:val>
                                            <p:strVal val="#ppt_h"/>
                                          </p:val>
                                        </p:tav>
                                      </p:tavLst>
                                    </p:anim>
                                  </p:childTnLst>
                                </p:cTn>
                              </p:par>
                              <p:par>
                                <p:cTn id="28" presetID="10" presetClass="entr" presetSubtype="0" fill="hold" grpId="0" nodeType="withEffect">
                                  <p:stCondLst>
                                    <p:cond delay="200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1000"/>
                                        <p:tgtEl>
                                          <p:spTgt spid="140"/>
                                        </p:tgtEl>
                                      </p:cBhvr>
                                    </p:animEffect>
                                  </p:childTnLst>
                                </p:cTn>
                              </p:par>
                              <p:par>
                                <p:cTn id="31" presetID="20" presetClass="entr" presetSubtype="0" fill="hold" grpId="0" nodeType="withEffect">
                                  <p:stCondLst>
                                    <p:cond delay="1000"/>
                                  </p:stCondLst>
                                  <p:childTnLst>
                                    <p:set>
                                      <p:cBhvr>
                                        <p:cTn id="32" dur="1" fill="hold">
                                          <p:stCondLst>
                                            <p:cond delay="0"/>
                                          </p:stCondLst>
                                        </p:cTn>
                                        <p:tgtEl>
                                          <p:spTgt spid="141"/>
                                        </p:tgtEl>
                                        <p:attrNameLst>
                                          <p:attrName>style.visibility</p:attrName>
                                        </p:attrNameLst>
                                      </p:cBhvr>
                                      <p:to>
                                        <p:strVal val="visible"/>
                                      </p:to>
                                    </p:set>
                                    <p:animEffect transition="in" filter="wedge">
                                      <p:cBhvr>
                                        <p:cTn id="33" dur="2000"/>
                                        <p:tgtEl>
                                          <p:spTgt spid="141"/>
                                        </p:tgtEl>
                                      </p:cBhvr>
                                    </p:animEffect>
                                  </p:childTnLst>
                                </p:cTn>
                              </p:par>
                              <p:par>
                                <p:cTn id="34" presetID="20" presetClass="entr" presetSubtype="0" fill="hold" grpId="0" nodeType="withEffect">
                                  <p:stCondLst>
                                    <p:cond delay="500"/>
                                  </p:stCondLst>
                                  <p:childTnLst>
                                    <p:set>
                                      <p:cBhvr>
                                        <p:cTn id="35" dur="1" fill="hold">
                                          <p:stCondLst>
                                            <p:cond delay="0"/>
                                          </p:stCondLst>
                                        </p:cTn>
                                        <p:tgtEl>
                                          <p:spTgt spid="145"/>
                                        </p:tgtEl>
                                        <p:attrNameLst>
                                          <p:attrName>style.visibility</p:attrName>
                                        </p:attrNameLst>
                                      </p:cBhvr>
                                      <p:to>
                                        <p:strVal val="visible"/>
                                      </p:to>
                                    </p:set>
                                    <p:animEffect transition="in" filter="wedge">
                                      <p:cBhvr>
                                        <p:cTn id="36" dur="2000"/>
                                        <p:tgtEl>
                                          <p:spTgt spid="145"/>
                                        </p:tgtEl>
                                      </p:cBhvr>
                                    </p:animEffect>
                                  </p:childTnLst>
                                </p:cTn>
                              </p:par>
                              <p:par>
                                <p:cTn id="37" presetID="17" presetClass="entr" presetSubtype="10" fill="hold" grpId="0" nodeType="withEffect">
                                  <p:stCondLst>
                                    <p:cond delay="2000"/>
                                  </p:stCondLst>
                                  <p:childTnLst>
                                    <p:set>
                                      <p:cBhvr>
                                        <p:cTn id="38" dur="1" fill="hold">
                                          <p:stCondLst>
                                            <p:cond delay="0"/>
                                          </p:stCondLst>
                                        </p:cTn>
                                        <p:tgtEl>
                                          <p:spTgt spid="146"/>
                                        </p:tgtEl>
                                        <p:attrNameLst>
                                          <p:attrName>style.visibility</p:attrName>
                                        </p:attrNameLst>
                                      </p:cBhvr>
                                      <p:to>
                                        <p:strVal val="visible"/>
                                      </p:to>
                                    </p:set>
                                    <p:anim calcmode="lin" valueType="num">
                                      <p:cBhvr>
                                        <p:cTn id="39" dur="1000" fill="hold"/>
                                        <p:tgtEl>
                                          <p:spTgt spid="146"/>
                                        </p:tgtEl>
                                        <p:attrNameLst>
                                          <p:attrName>ppt_w</p:attrName>
                                        </p:attrNameLst>
                                      </p:cBhvr>
                                      <p:tavLst>
                                        <p:tav tm="0">
                                          <p:val>
                                            <p:fltVal val="0"/>
                                          </p:val>
                                        </p:tav>
                                        <p:tav tm="100000">
                                          <p:val>
                                            <p:strVal val="#ppt_w"/>
                                          </p:val>
                                        </p:tav>
                                      </p:tavLst>
                                    </p:anim>
                                    <p:anim calcmode="lin" valueType="num">
                                      <p:cBhvr>
                                        <p:cTn id="40" dur="1000" fill="hold"/>
                                        <p:tgtEl>
                                          <p:spTgt spid="146"/>
                                        </p:tgtEl>
                                        <p:attrNameLst>
                                          <p:attrName>ppt_h</p:attrName>
                                        </p:attrNameLst>
                                      </p:cBhvr>
                                      <p:tavLst>
                                        <p:tav tm="0">
                                          <p:val>
                                            <p:strVal val="#ppt_h"/>
                                          </p:val>
                                        </p:tav>
                                        <p:tav tm="100000">
                                          <p:val>
                                            <p:strVal val="#ppt_h"/>
                                          </p:val>
                                        </p:tav>
                                      </p:tavLst>
                                    </p:anim>
                                  </p:childTnLst>
                                </p:cTn>
                              </p:par>
                              <p:par>
                                <p:cTn id="41" presetID="10" presetClass="entr" presetSubtype="0" fill="hold" grpId="0" nodeType="withEffect">
                                  <p:stCondLst>
                                    <p:cond delay="2000"/>
                                  </p:stCondLst>
                                  <p:childTnLst>
                                    <p:set>
                                      <p:cBhvr>
                                        <p:cTn id="42" dur="1" fill="hold">
                                          <p:stCondLst>
                                            <p:cond delay="0"/>
                                          </p:stCondLst>
                                        </p:cTn>
                                        <p:tgtEl>
                                          <p:spTgt spid="147"/>
                                        </p:tgtEl>
                                        <p:attrNameLst>
                                          <p:attrName>style.visibility</p:attrName>
                                        </p:attrNameLst>
                                      </p:cBhvr>
                                      <p:to>
                                        <p:strVal val="visible"/>
                                      </p:to>
                                    </p:set>
                                    <p:animEffect transition="in" filter="fade">
                                      <p:cBhvr>
                                        <p:cTn id="43" dur="1000"/>
                                        <p:tgtEl>
                                          <p:spTgt spid="147"/>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152"/>
                                        </p:tgtEl>
                                        <p:attrNameLst>
                                          <p:attrName>style.visibility</p:attrName>
                                        </p:attrNameLst>
                                      </p:cBhvr>
                                      <p:to>
                                        <p:strVal val="visible"/>
                                      </p:to>
                                    </p:set>
                                    <p:animEffect transition="in" filter="fade">
                                      <p:cBhvr>
                                        <p:cTn id="46" dur="1000"/>
                                        <p:tgtEl>
                                          <p:spTgt spid="152"/>
                                        </p:tgtEl>
                                      </p:cBhvr>
                                    </p:animEffect>
                                    <p:anim calcmode="lin" valueType="num">
                                      <p:cBhvr>
                                        <p:cTn id="47" dur="1000" fill="hold"/>
                                        <p:tgtEl>
                                          <p:spTgt spid="152"/>
                                        </p:tgtEl>
                                        <p:attrNameLst>
                                          <p:attrName>ppt_x</p:attrName>
                                        </p:attrNameLst>
                                      </p:cBhvr>
                                      <p:tavLst>
                                        <p:tav tm="0">
                                          <p:val>
                                            <p:strVal val="#ppt_x"/>
                                          </p:val>
                                        </p:tav>
                                        <p:tav tm="100000">
                                          <p:val>
                                            <p:strVal val="#ppt_x"/>
                                          </p:val>
                                        </p:tav>
                                      </p:tavLst>
                                    </p:anim>
                                    <p:anim calcmode="lin" valueType="num">
                                      <p:cBhvr>
                                        <p:cTn id="48" dur="1000" fill="hold"/>
                                        <p:tgtEl>
                                          <p:spTgt spid="152"/>
                                        </p:tgtEl>
                                        <p:attrNameLst>
                                          <p:attrName>ppt_y</p:attrName>
                                        </p:attrNameLst>
                                      </p:cBhvr>
                                      <p:tavLst>
                                        <p:tav tm="0">
                                          <p:val>
                                            <p:strVal val="#ppt_y+.1"/>
                                          </p:val>
                                        </p:tav>
                                        <p:tav tm="100000">
                                          <p:val>
                                            <p:strVal val="#ppt_y"/>
                                          </p:val>
                                        </p:tav>
                                      </p:tavLst>
                                    </p:anim>
                                  </p:childTnLst>
                                </p:cTn>
                              </p:par>
                              <p:par>
                                <p:cTn id="49" presetID="22" presetClass="entr" presetSubtype="8" fill="hold" grpId="0" nodeType="withEffect">
                                  <p:stCondLst>
                                    <p:cond delay="2100"/>
                                  </p:stCondLst>
                                  <p:childTnLst>
                                    <p:set>
                                      <p:cBhvr>
                                        <p:cTn id="50" dur="1" fill="hold">
                                          <p:stCondLst>
                                            <p:cond delay="0"/>
                                          </p:stCondLst>
                                        </p:cTn>
                                        <p:tgtEl>
                                          <p:spTgt spid="159"/>
                                        </p:tgtEl>
                                        <p:attrNameLst>
                                          <p:attrName>style.visibility</p:attrName>
                                        </p:attrNameLst>
                                      </p:cBhvr>
                                      <p:to>
                                        <p:strVal val="visible"/>
                                      </p:to>
                                    </p:set>
                                    <p:animEffect transition="in" filter="wipe(left)">
                                      <p:cBhvr>
                                        <p:cTn id="51" dur="750"/>
                                        <p:tgtEl>
                                          <p:spTgt spid="159"/>
                                        </p:tgtEl>
                                      </p:cBhvr>
                                    </p:animEffect>
                                  </p:childTnLst>
                                </p:cTn>
                              </p:par>
                              <p:par>
                                <p:cTn id="52" presetID="12" presetClass="entr" presetSubtype="1" fill="hold" grpId="0" nodeType="withEffect">
                                  <p:stCondLst>
                                    <p:cond delay="3100"/>
                                  </p:stCondLst>
                                  <p:childTnLst>
                                    <p:set>
                                      <p:cBhvr>
                                        <p:cTn id="53" dur="1" fill="hold">
                                          <p:stCondLst>
                                            <p:cond delay="0"/>
                                          </p:stCondLst>
                                        </p:cTn>
                                        <p:tgtEl>
                                          <p:spTgt spid="157"/>
                                        </p:tgtEl>
                                        <p:attrNameLst>
                                          <p:attrName>style.visibility</p:attrName>
                                        </p:attrNameLst>
                                      </p:cBhvr>
                                      <p:to>
                                        <p:strVal val="visible"/>
                                      </p:to>
                                    </p:set>
                                    <p:anim calcmode="lin" valueType="num">
                                      <p:cBhvr additive="base">
                                        <p:cTn id="54" dur="1000"/>
                                        <p:tgtEl>
                                          <p:spTgt spid="157"/>
                                        </p:tgtEl>
                                        <p:attrNameLst>
                                          <p:attrName>ppt_y</p:attrName>
                                        </p:attrNameLst>
                                      </p:cBhvr>
                                      <p:tavLst>
                                        <p:tav tm="0">
                                          <p:val>
                                            <p:strVal val="#ppt_y-#ppt_h*1.125000"/>
                                          </p:val>
                                        </p:tav>
                                        <p:tav tm="100000">
                                          <p:val>
                                            <p:strVal val="#ppt_y"/>
                                          </p:val>
                                        </p:tav>
                                      </p:tavLst>
                                    </p:anim>
                                    <p:animEffect transition="in" filter="wipe(down)">
                                      <p:cBhvr>
                                        <p:cTn id="55" dur="1000"/>
                                        <p:tgtEl>
                                          <p:spTgt spid="157"/>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164"/>
                                        </p:tgtEl>
                                        <p:attrNameLst>
                                          <p:attrName>style.visibility</p:attrName>
                                        </p:attrNameLst>
                                      </p:cBhvr>
                                      <p:to>
                                        <p:strVal val="visible"/>
                                      </p:to>
                                    </p:set>
                                    <p:animEffect transition="in" filter="fade">
                                      <p:cBhvr>
                                        <p:cTn id="58" dur="1000"/>
                                        <p:tgtEl>
                                          <p:spTgt spid="164"/>
                                        </p:tgtEl>
                                      </p:cBhvr>
                                    </p:animEffect>
                                    <p:anim calcmode="lin" valueType="num">
                                      <p:cBhvr>
                                        <p:cTn id="59" dur="1000" fill="hold"/>
                                        <p:tgtEl>
                                          <p:spTgt spid="164"/>
                                        </p:tgtEl>
                                        <p:attrNameLst>
                                          <p:attrName>ppt_x</p:attrName>
                                        </p:attrNameLst>
                                      </p:cBhvr>
                                      <p:tavLst>
                                        <p:tav tm="0">
                                          <p:val>
                                            <p:strVal val="#ppt_x"/>
                                          </p:val>
                                        </p:tav>
                                        <p:tav tm="100000">
                                          <p:val>
                                            <p:strVal val="#ppt_x"/>
                                          </p:val>
                                        </p:tav>
                                      </p:tavLst>
                                    </p:anim>
                                    <p:anim calcmode="lin" valueType="num">
                                      <p:cBhvr>
                                        <p:cTn id="60" dur="1000" fill="hold"/>
                                        <p:tgtEl>
                                          <p:spTgt spid="164"/>
                                        </p:tgtEl>
                                        <p:attrNameLst>
                                          <p:attrName>ppt_y</p:attrName>
                                        </p:attrNameLst>
                                      </p:cBhvr>
                                      <p:tavLst>
                                        <p:tav tm="0">
                                          <p:val>
                                            <p:strVal val="#ppt_y+.1"/>
                                          </p:val>
                                        </p:tav>
                                        <p:tav tm="100000">
                                          <p:val>
                                            <p:strVal val="#ppt_y"/>
                                          </p:val>
                                        </p:tav>
                                      </p:tavLst>
                                    </p:anim>
                                  </p:childTnLst>
                                </p:cTn>
                              </p:par>
                              <p:par>
                                <p:cTn id="61" presetID="22" presetClass="entr" presetSubtype="8" fill="hold" grpId="0" nodeType="withEffect">
                                  <p:stCondLst>
                                    <p:cond delay="2100"/>
                                  </p:stCondLst>
                                  <p:childTnLst>
                                    <p:set>
                                      <p:cBhvr>
                                        <p:cTn id="62" dur="1" fill="hold">
                                          <p:stCondLst>
                                            <p:cond delay="0"/>
                                          </p:stCondLst>
                                        </p:cTn>
                                        <p:tgtEl>
                                          <p:spTgt spid="166"/>
                                        </p:tgtEl>
                                        <p:attrNameLst>
                                          <p:attrName>style.visibility</p:attrName>
                                        </p:attrNameLst>
                                      </p:cBhvr>
                                      <p:to>
                                        <p:strVal val="visible"/>
                                      </p:to>
                                    </p:set>
                                    <p:animEffect transition="in" filter="wipe(left)">
                                      <p:cBhvr>
                                        <p:cTn id="63" dur="750"/>
                                        <p:tgtEl>
                                          <p:spTgt spid="166"/>
                                        </p:tgtEl>
                                      </p:cBhvr>
                                    </p:animEffect>
                                  </p:childTnLst>
                                </p:cTn>
                              </p:par>
                              <p:par>
                                <p:cTn id="64" presetID="12" presetClass="entr" presetSubtype="1" fill="hold" grpId="0" nodeType="withEffect">
                                  <p:stCondLst>
                                    <p:cond delay="3100"/>
                                  </p:stCondLst>
                                  <p:childTnLst>
                                    <p:set>
                                      <p:cBhvr>
                                        <p:cTn id="65" dur="1" fill="hold">
                                          <p:stCondLst>
                                            <p:cond delay="0"/>
                                          </p:stCondLst>
                                        </p:cTn>
                                        <p:tgtEl>
                                          <p:spTgt spid="165"/>
                                        </p:tgtEl>
                                        <p:attrNameLst>
                                          <p:attrName>style.visibility</p:attrName>
                                        </p:attrNameLst>
                                      </p:cBhvr>
                                      <p:to>
                                        <p:strVal val="visible"/>
                                      </p:to>
                                    </p:set>
                                    <p:anim calcmode="lin" valueType="num">
                                      <p:cBhvr additive="base">
                                        <p:cTn id="66" dur="1000"/>
                                        <p:tgtEl>
                                          <p:spTgt spid="165"/>
                                        </p:tgtEl>
                                        <p:attrNameLst>
                                          <p:attrName>ppt_y</p:attrName>
                                        </p:attrNameLst>
                                      </p:cBhvr>
                                      <p:tavLst>
                                        <p:tav tm="0">
                                          <p:val>
                                            <p:strVal val="#ppt_y-#ppt_h*1.125000"/>
                                          </p:val>
                                        </p:tav>
                                        <p:tav tm="100000">
                                          <p:val>
                                            <p:strVal val="#ppt_y"/>
                                          </p:val>
                                        </p:tav>
                                      </p:tavLst>
                                    </p:anim>
                                    <p:animEffect transition="in" filter="wipe(down)">
                                      <p:cBhvr>
                                        <p:cTn id="67" dur="1000"/>
                                        <p:tgtEl>
                                          <p:spTgt spid="165"/>
                                        </p:tgtEl>
                                      </p:cBhvr>
                                    </p:animEffect>
                                  </p:childTnLst>
                                </p:cTn>
                              </p:par>
                              <p:par>
                                <p:cTn id="68" presetID="42" presetClass="entr" presetSubtype="0" fill="hold" grpId="0" nodeType="withEffect">
                                  <p:stCondLst>
                                    <p:cond delay="0"/>
                                  </p:stCondLst>
                                  <p:childTnLst>
                                    <p:set>
                                      <p:cBhvr>
                                        <p:cTn id="69" dur="1" fill="hold">
                                          <p:stCondLst>
                                            <p:cond delay="0"/>
                                          </p:stCondLst>
                                        </p:cTn>
                                        <p:tgtEl>
                                          <p:spTgt spid="178"/>
                                        </p:tgtEl>
                                        <p:attrNameLst>
                                          <p:attrName>style.visibility</p:attrName>
                                        </p:attrNameLst>
                                      </p:cBhvr>
                                      <p:to>
                                        <p:strVal val="visible"/>
                                      </p:to>
                                    </p:set>
                                    <p:animEffect transition="in" filter="fade">
                                      <p:cBhvr>
                                        <p:cTn id="70" dur="1000"/>
                                        <p:tgtEl>
                                          <p:spTgt spid="178"/>
                                        </p:tgtEl>
                                      </p:cBhvr>
                                    </p:animEffect>
                                    <p:anim calcmode="lin" valueType="num">
                                      <p:cBhvr>
                                        <p:cTn id="71" dur="1000" fill="hold"/>
                                        <p:tgtEl>
                                          <p:spTgt spid="178"/>
                                        </p:tgtEl>
                                        <p:attrNameLst>
                                          <p:attrName>ppt_x</p:attrName>
                                        </p:attrNameLst>
                                      </p:cBhvr>
                                      <p:tavLst>
                                        <p:tav tm="0">
                                          <p:val>
                                            <p:strVal val="#ppt_x"/>
                                          </p:val>
                                        </p:tav>
                                        <p:tav tm="100000">
                                          <p:val>
                                            <p:strVal val="#ppt_x"/>
                                          </p:val>
                                        </p:tav>
                                      </p:tavLst>
                                    </p:anim>
                                    <p:anim calcmode="lin" valueType="num">
                                      <p:cBhvr>
                                        <p:cTn id="72" dur="1000" fill="hold"/>
                                        <p:tgtEl>
                                          <p:spTgt spid="178"/>
                                        </p:tgtEl>
                                        <p:attrNameLst>
                                          <p:attrName>ppt_y</p:attrName>
                                        </p:attrNameLst>
                                      </p:cBhvr>
                                      <p:tavLst>
                                        <p:tav tm="0">
                                          <p:val>
                                            <p:strVal val="#ppt_y+.1"/>
                                          </p:val>
                                        </p:tav>
                                        <p:tav tm="100000">
                                          <p:val>
                                            <p:strVal val="#ppt_y"/>
                                          </p:val>
                                        </p:tav>
                                      </p:tavLst>
                                    </p:anim>
                                  </p:childTnLst>
                                </p:cTn>
                              </p:par>
                              <p:par>
                                <p:cTn id="73" presetID="22" presetClass="entr" presetSubtype="8" fill="hold" grpId="0" nodeType="withEffect">
                                  <p:stCondLst>
                                    <p:cond delay="2100"/>
                                  </p:stCondLst>
                                  <p:childTnLst>
                                    <p:set>
                                      <p:cBhvr>
                                        <p:cTn id="74" dur="1" fill="hold">
                                          <p:stCondLst>
                                            <p:cond delay="0"/>
                                          </p:stCondLst>
                                        </p:cTn>
                                        <p:tgtEl>
                                          <p:spTgt spid="190"/>
                                        </p:tgtEl>
                                        <p:attrNameLst>
                                          <p:attrName>style.visibility</p:attrName>
                                        </p:attrNameLst>
                                      </p:cBhvr>
                                      <p:to>
                                        <p:strVal val="visible"/>
                                      </p:to>
                                    </p:set>
                                    <p:animEffect transition="in" filter="wipe(left)">
                                      <p:cBhvr>
                                        <p:cTn id="75" dur="750"/>
                                        <p:tgtEl>
                                          <p:spTgt spid="190"/>
                                        </p:tgtEl>
                                      </p:cBhvr>
                                    </p:animEffect>
                                  </p:childTnLst>
                                </p:cTn>
                              </p:par>
                            </p:childTnLst>
                          </p:cTn>
                        </p:par>
                        <p:par>
                          <p:cTn id="76" fill="hold">
                            <p:stCondLst>
                              <p:cond delay="4100"/>
                            </p:stCondLst>
                            <p:childTnLst>
                              <p:par>
                                <p:cTn id="77" presetID="12" presetClass="entr" presetSubtype="1"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2000"/>
                                        <p:tgtEl>
                                          <p:spTgt spid="15"/>
                                        </p:tgtEl>
                                        <p:attrNameLst>
                                          <p:attrName>ppt_y</p:attrName>
                                        </p:attrNameLst>
                                      </p:cBhvr>
                                      <p:tavLst>
                                        <p:tav tm="0">
                                          <p:val>
                                            <p:strVal val="#ppt_y-#ppt_h*1.125000"/>
                                          </p:val>
                                        </p:tav>
                                        <p:tav tm="100000">
                                          <p:val>
                                            <p:strVal val="#ppt_y"/>
                                          </p:val>
                                        </p:tav>
                                      </p:tavLst>
                                    </p:anim>
                                    <p:animEffect transition="in" filter="wipe(down)">
                                      <p:cBhvr>
                                        <p:cTn id="8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13" grpId="0" animBg="1"/>
      <p:bldP spid="114" grpId="0" animBg="1"/>
      <p:bldP spid="115" grpId="0" animBg="1"/>
      <p:bldP spid="128" grpId="0"/>
      <p:bldP spid="137" grpId="0" animBg="1"/>
      <p:bldP spid="138" grpId="0" animBg="1"/>
      <p:bldP spid="139" grpId="0" animBg="1"/>
      <p:bldP spid="140" grpId="0"/>
      <p:bldP spid="141" grpId="0" animBg="1"/>
      <p:bldP spid="145" grpId="0" animBg="1"/>
      <p:bldP spid="146" grpId="0" animBg="1"/>
      <p:bldP spid="147" grpId="0"/>
      <p:bldP spid="152" grpId="0" animBg="1"/>
      <p:bldP spid="157" grpId="0" animBg="1"/>
      <p:bldP spid="159" grpId="0" animBg="1"/>
      <p:bldP spid="164" grpId="0" animBg="1"/>
      <p:bldP spid="165" grpId="0" animBg="1"/>
      <p:bldP spid="166" grpId="0" animBg="1"/>
      <p:bldP spid="190"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8" name="Rounded Rectangle 4">
            <a:extLst>
              <a:ext uri="{FF2B5EF4-FFF2-40B4-BE49-F238E27FC236}">
                <a16:creationId xmlns:a16="http://schemas.microsoft.com/office/drawing/2014/main" id="{AF9F2C63-FC2E-53EF-B940-1BA7A75085E4}"/>
              </a:ext>
            </a:extLst>
          </p:cNvPr>
          <p:cNvSpPr/>
          <p:nvPr/>
        </p:nvSpPr>
        <p:spPr>
          <a:xfrm>
            <a:off x="3929745" y="2194758"/>
            <a:ext cx="7504093" cy="4516386"/>
          </a:xfrm>
          <a:prstGeom prst="roundRect">
            <a:avLst>
              <a:gd name="adj" fmla="val 528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pPr marL="285750" indent="-285750">
              <a:buFont typeface="Wingdings" panose="05000000000000000000" pitchFamily="2" charset="2"/>
              <a:buChar char="Ø"/>
            </a:pPr>
            <a:endParaRPr lang="pl-PL" sz="1400" b="1"/>
          </a:p>
        </p:txBody>
      </p:sp>
      <p:sp>
        <p:nvSpPr>
          <p:cNvPr id="6" name="Line">
            <a:extLst>
              <a:ext uri="{FF2B5EF4-FFF2-40B4-BE49-F238E27FC236}">
                <a16:creationId xmlns:a16="http://schemas.microsoft.com/office/drawing/2014/main" id="{791E6F9E-0AF0-455A-AE9E-83A6F97C4C60}"/>
              </a:ext>
            </a:extLst>
          </p:cNvPr>
          <p:cNvSpPr/>
          <p:nvPr/>
        </p:nvSpPr>
        <p:spPr>
          <a:xfrm flipV="1">
            <a:off x="11713030" y="1727199"/>
            <a:ext cx="0" cy="4694956"/>
          </a:xfrm>
          <a:prstGeom prst="line">
            <a:avLst/>
          </a:prstGeom>
          <a:ln w="6350" cap="rnd">
            <a:solidFill>
              <a:schemeClr val="accent4">
                <a:lumMod val="20000"/>
                <a:lumOff val="80000"/>
              </a:schemeClr>
            </a:solidFill>
            <a:miter lim="400000"/>
          </a:ln>
        </p:spPr>
        <p:txBody>
          <a:bodyPr lIns="50800" tIns="50800" rIns="50800" bIns="50800" anchor="ctr"/>
          <a:lstStyle/>
          <a:p>
            <a:endParaRPr sz="1000">
              <a:latin typeface="Century Gothic" panose="020B0502020202020204" pitchFamily="34" charset="0"/>
            </a:endParaRPr>
          </a:p>
        </p:txBody>
      </p:sp>
      <p:sp>
        <p:nvSpPr>
          <p:cNvPr id="7" name="Rectangle: Top Corners Rounded 6">
            <a:extLst>
              <a:ext uri="{FF2B5EF4-FFF2-40B4-BE49-F238E27FC236}">
                <a16:creationId xmlns:a16="http://schemas.microsoft.com/office/drawing/2014/main" id="{08F8690F-ADA0-43CB-A7CF-709A19225745}"/>
              </a:ext>
            </a:extLst>
          </p:cNvPr>
          <p:cNvSpPr/>
          <p:nvPr/>
        </p:nvSpPr>
        <p:spPr>
          <a:xfrm>
            <a:off x="0" y="1447735"/>
            <a:ext cx="3570514" cy="5410265"/>
          </a:xfrm>
          <a:prstGeom prst="round2SameRect">
            <a:avLst>
              <a:gd name="adj1" fmla="val 21036"/>
              <a:gd name="adj2" fmla="val 0"/>
            </a:avLst>
          </a:prstGeom>
          <a:gradFill flip="none" rotWithShape="1">
            <a:gsLst>
              <a:gs pos="0">
                <a:srgbClr val="FBAB28"/>
              </a:gs>
              <a:gs pos="100000">
                <a:srgbClr val="FBAB28">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Obraz 74">
            <a:extLst>
              <a:ext uri="{FF2B5EF4-FFF2-40B4-BE49-F238E27FC236}">
                <a16:creationId xmlns:a16="http://schemas.microsoft.com/office/drawing/2014/main" id="{C2F41424-F568-5E00-9DD0-A46345BF7859}"/>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76" name="Obraz 75">
            <a:extLst>
              <a:ext uri="{FF2B5EF4-FFF2-40B4-BE49-F238E27FC236}">
                <a16:creationId xmlns:a16="http://schemas.microsoft.com/office/drawing/2014/main" id="{367CED7E-BCF1-EF43-7D73-505BDB989A8B}"/>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77" name="Grupa 76">
            <a:extLst>
              <a:ext uri="{FF2B5EF4-FFF2-40B4-BE49-F238E27FC236}">
                <a16:creationId xmlns:a16="http://schemas.microsoft.com/office/drawing/2014/main" id="{0F5F6CE0-05D4-617B-A274-FC36C08B829E}"/>
              </a:ext>
            </a:extLst>
          </p:cNvPr>
          <p:cNvGrpSpPr/>
          <p:nvPr/>
        </p:nvGrpSpPr>
        <p:grpSpPr>
          <a:xfrm>
            <a:off x="207391" y="851488"/>
            <a:ext cx="11608498" cy="267401"/>
            <a:chOff x="653143" y="807773"/>
            <a:chExt cx="11002945" cy="267401"/>
          </a:xfrm>
        </p:grpSpPr>
        <p:cxnSp>
          <p:nvCxnSpPr>
            <p:cNvPr id="78" name="Łącznik prosty 77">
              <a:extLst>
                <a:ext uri="{FF2B5EF4-FFF2-40B4-BE49-F238E27FC236}">
                  <a16:creationId xmlns:a16="http://schemas.microsoft.com/office/drawing/2014/main" id="{1EF9D353-8F40-349A-D2E7-E9EC3BA5B5B2}"/>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Łącznik prosty 78">
              <a:extLst>
                <a:ext uri="{FF2B5EF4-FFF2-40B4-BE49-F238E27FC236}">
                  <a16:creationId xmlns:a16="http://schemas.microsoft.com/office/drawing/2014/main" id="{0250166F-BA8B-A7A4-5FB2-2A2D4FA02CB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Łącznik prosty 79">
              <a:extLst>
                <a:ext uri="{FF2B5EF4-FFF2-40B4-BE49-F238E27FC236}">
                  <a16:creationId xmlns:a16="http://schemas.microsoft.com/office/drawing/2014/main" id="{AA96D096-4518-A75F-6930-F20378FE9D1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1" name="pole tekstowe 80">
            <a:extLst>
              <a:ext uri="{FF2B5EF4-FFF2-40B4-BE49-F238E27FC236}">
                <a16:creationId xmlns:a16="http://schemas.microsoft.com/office/drawing/2014/main" id="{F2A37D2D-A67F-722A-B510-4B3E8DD60105}"/>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Model zarządzania uprawnieniami</a:t>
            </a:r>
          </a:p>
        </p:txBody>
      </p:sp>
      <p:pic>
        <p:nvPicPr>
          <p:cNvPr id="11" name="Obraz 10">
            <a:extLst>
              <a:ext uri="{FF2B5EF4-FFF2-40B4-BE49-F238E27FC236}">
                <a16:creationId xmlns:a16="http://schemas.microsoft.com/office/drawing/2014/main" id="{8F599761-BBD4-EFB6-7303-1728DA7A09E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59650" y="998093"/>
            <a:ext cx="1538701" cy="1520348"/>
          </a:xfrm>
          <a:prstGeom prst="ellipse">
            <a:avLst/>
          </a:prstGeom>
          <a:blipFill dpi="0" rotWithShape="1">
            <a:blip r:embed="rId6" cstate="print">
              <a:extLst>
                <a:ext uri="{28A0092B-C50C-407E-A947-70E740481C1C}">
                  <a14:useLocalDpi xmlns:a14="http://schemas.microsoft.com/office/drawing/2010/main"/>
                </a:ext>
              </a:extLst>
            </a:blip>
            <a:srcRect/>
            <a:stretch>
              <a:fillRect/>
            </a:stretch>
          </a:blipFill>
          <a:ln w="19050">
            <a:solidFill>
              <a:srgbClr val="F79646"/>
            </a:solidFill>
          </a:ln>
        </p:spPr>
      </p:pic>
      <p:sp>
        <p:nvSpPr>
          <p:cNvPr id="113" name="Скругленный прямоугольник 47">
            <a:extLst>
              <a:ext uri="{FF2B5EF4-FFF2-40B4-BE49-F238E27FC236}">
                <a16:creationId xmlns:a16="http://schemas.microsoft.com/office/drawing/2014/main" id="{2F08A0C0-AE40-9E77-0B63-925E2CA47736}"/>
              </a:ext>
            </a:extLst>
          </p:cNvPr>
          <p:cNvSpPr/>
          <p:nvPr/>
        </p:nvSpPr>
        <p:spPr>
          <a:xfrm>
            <a:off x="217925" y="2975566"/>
            <a:ext cx="3222148" cy="783126"/>
          </a:xfrm>
          <a:prstGeom prst="roundRect">
            <a:avLst>
              <a:gd name="adj" fmla="val 50000"/>
            </a:avLst>
          </a:prstGeom>
          <a:noFill/>
          <a:ln w="12700" cap="flat" cmpd="sng" algn="ctr">
            <a:gradFill>
              <a:gsLst>
                <a:gs pos="0">
                  <a:srgbClr val="F1602A"/>
                </a:gs>
                <a:gs pos="78978">
                  <a:srgbClr val="FFFFFF"/>
                </a:gs>
                <a:gs pos="10991">
                  <a:srgbClr val="FAFBFF"/>
                </a:gs>
                <a:gs pos="29000">
                  <a:srgbClr val="F75B3B"/>
                </a:gs>
                <a:gs pos="54000">
                  <a:srgbClr val="FBAB28"/>
                </a:gs>
                <a:gs pos="100000">
                  <a:schemeClr val="accent4">
                    <a:lumMod val="60000"/>
                    <a:lumOff val="40000"/>
                  </a:scheme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4" name="Скругленный прямоугольник 52">
            <a:extLst>
              <a:ext uri="{FF2B5EF4-FFF2-40B4-BE49-F238E27FC236}">
                <a16:creationId xmlns:a16="http://schemas.microsoft.com/office/drawing/2014/main" id="{013B9CBB-54DA-E9D0-F3D0-1AECA2E81017}"/>
              </a:ext>
            </a:extLst>
          </p:cNvPr>
          <p:cNvSpPr/>
          <p:nvPr/>
        </p:nvSpPr>
        <p:spPr>
          <a:xfrm>
            <a:off x="151797" y="290960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5" name="Скругленный прямоугольник 50">
            <a:extLst>
              <a:ext uri="{FF2B5EF4-FFF2-40B4-BE49-F238E27FC236}">
                <a16:creationId xmlns:a16="http://schemas.microsoft.com/office/drawing/2014/main" id="{CC525022-788E-E4B7-6B8F-A1CD01A027C0}"/>
              </a:ext>
            </a:extLst>
          </p:cNvPr>
          <p:cNvSpPr/>
          <p:nvPr/>
        </p:nvSpPr>
        <p:spPr>
          <a:xfrm>
            <a:off x="461973" y="306751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28" name="Текст 2">
            <a:extLst>
              <a:ext uri="{FF2B5EF4-FFF2-40B4-BE49-F238E27FC236}">
                <a16:creationId xmlns:a16="http://schemas.microsoft.com/office/drawing/2014/main" id="{5972771B-6FBE-07AD-0E8A-C1692839FB5D}"/>
              </a:ext>
            </a:extLst>
          </p:cNvPr>
          <p:cNvSpPr txBox="1">
            <a:spLocks/>
          </p:cNvSpPr>
          <p:nvPr/>
        </p:nvSpPr>
        <p:spPr>
          <a:xfrm>
            <a:off x="612018" y="3157094"/>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Środowisko skojarzone z grupą zabezpieczeń AD</a:t>
            </a:r>
          </a:p>
        </p:txBody>
      </p:sp>
      <p:sp>
        <p:nvSpPr>
          <p:cNvPr id="135" name="Кружок">
            <a:extLst>
              <a:ext uri="{FF2B5EF4-FFF2-40B4-BE49-F238E27FC236}">
                <a16:creationId xmlns:a16="http://schemas.microsoft.com/office/drawing/2014/main" id="{D6FB7A70-DE35-A057-A81C-5E6A3D860D24}"/>
              </a:ext>
            </a:extLst>
          </p:cNvPr>
          <p:cNvSpPr/>
          <p:nvPr/>
        </p:nvSpPr>
        <p:spPr>
          <a:xfrm rot="5400000">
            <a:off x="1632443" y="390383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6" name="Фигура">
            <a:extLst>
              <a:ext uri="{FF2B5EF4-FFF2-40B4-BE49-F238E27FC236}">
                <a16:creationId xmlns:a16="http://schemas.microsoft.com/office/drawing/2014/main" id="{4095D891-C637-9A0A-0F21-2D9C92CA3BC6}"/>
              </a:ext>
            </a:extLst>
          </p:cNvPr>
          <p:cNvSpPr/>
          <p:nvPr/>
        </p:nvSpPr>
        <p:spPr>
          <a:xfrm rot="5400000">
            <a:off x="1736805" y="397531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7" name="Скругленный прямоугольник 47">
            <a:extLst>
              <a:ext uri="{FF2B5EF4-FFF2-40B4-BE49-F238E27FC236}">
                <a16:creationId xmlns:a16="http://schemas.microsoft.com/office/drawing/2014/main" id="{A1A39D6A-3A99-425E-DD41-A8CC573AB924}"/>
              </a:ext>
            </a:extLst>
          </p:cNvPr>
          <p:cNvSpPr/>
          <p:nvPr/>
        </p:nvSpPr>
        <p:spPr>
          <a:xfrm>
            <a:off x="178007" y="4265586"/>
            <a:ext cx="3222148" cy="783126"/>
          </a:xfrm>
          <a:prstGeom prst="roundRect">
            <a:avLst>
              <a:gd name="adj" fmla="val 50000"/>
            </a:avLst>
          </a:prstGeom>
          <a:noFill/>
          <a:ln w="12700"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8" name="Скругленный прямоугольник 52">
            <a:extLst>
              <a:ext uri="{FF2B5EF4-FFF2-40B4-BE49-F238E27FC236}">
                <a16:creationId xmlns:a16="http://schemas.microsoft.com/office/drawing/2014/main" id="{90982DC0-77A4-4EF7-16F4-3ECA5A82257B}"/>
              </a:ext>
            </a:extLst>
          </p:cNvPr>
          <p:cNvSpPr/>
          <p:nvPr/>
        </p:nvSpPr>
        <p:spPr>
          <a:xfrm>
            <a:off x="111879" y="4199623"/>
            <a:ext cx="3354403" cy="904824"/>
          </a:xfrm>
          <a:prstGeom prst="roundRect">
            <a:avLst>
              <a:gd name="adj" fmla="val 50000"/>
            </a:avLst>
          </a:prstGeom>
          <a:noFill/>
          <a:ln w="9525"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9" name="Скругленный прямоугольник 50">
            <a:extLst>
              <a:ext uri="{FF2B5EF4-FFF2-40B4-BE49-F238E27FC236}">
                <a16:creationId xmlns:a16="http://schemas.microsoft.com/office/drawing/2014/main" id="{8F9E3829-8857-16DD-DBEF-0BD392C98BA1}"/>
              </a:ext>
            </a:extLst>
          </p:cNvPr>
          <p:cNvSpPr/>
          <p:nvPr/>
        </p:nvSpPr>
        <p:spPr>
          <a:xfrm>
            <a:off x="422055" y="4357538"/>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40" name="Текст 2">
            <a:extLst>
              <a:ext uri="{FF2B5EF4-FFF2-40B4-BE49-F238E27FC236}">
                <a16:creationId xmlns:a16="http://schemas.microsoft.com/office/drawing/2014/main" id="{F409D515-6F57-4984-45A7-6EA3B7FF2240}"/>
              </a:ext>
            </a:extLst>
          </p:cNvPr>
          <p:cNvSpPr txBox="1">
            <a:spLocks/>
          </p:cNvSpPr>
          <p:nvPr/>
        </p:nvSpPr>
        <p:spPr>
          <a:xfrm>
            <a:off x="572100" y="4447114"/>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Zespoły i role zabezpieczeń w środowisku Power Platform</a:t>
            </a:r>
          </a:p>
        </p:txBody>
      </p:sp>
      <p:sp>
        <p:nvSpPr>
          <p:cNvPr id="141" name="Скругленный прямоугольник 47">
            <a:extLst>
              <a:ext uri="{FF2B5EF4-FFF2-40B4-BE49-F238E27FC236}">
                <a16:creationId xmlns:a16="http://schemas.microsoft.com/office/drawing/2014/main" id="{CB77223B-EB85-1059-5580-B89599BE3E72}"/>
              </a:ext>
            </a:extLst>
          </p:cNvPr>
          <p:cNvSpPr/>
          <p:nvPr/>
        </p:nvSpPr>
        <p:spPr>
          <a:xfrm>
            <a:off x="187361" y="5639029"/>
            <a:ext cx="3222148" cy="783126"/>
          </a:xfrm>
          <a:prstGeom prst="roundRect">
            <a:avLst>
              <a:gd name="adj" fmla="val 50000"/>
            </a:avLst>
          </a:prstGeom>
          <a:noFill/>
          <a:ln w="12700"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5" name="Скругленный прямоугольник 52">
            <a:extLst>
              <a:ext uri="{FF2B5EF4-FFF2-40B4-BE49-F238E27FC236}">
                <a16:creationId xmlns:a16="http://schemas.microsoft.com/office/drawing/2014/main" id="{48C3B141-32BE-CC77-17B1-A81680F38B48}"/>
              </a:ext>
            </a:extLst>
          </p:cNvPr>
          <p:cNvSpPr/>
          <p:nvPr/>
        </p:nvSpPr>
        <p:spPr>
          <a:xfrm>
            <a:off x="121233" y="5573066"/>
            <a:ext cx="3354403" cy="904824"/>
          </a:xfrm>
          <a:prstGeom prst="roundRect">
            <a:avLst>
              <a:gd name="adj" fmla="val 50000"/>
            </a:avLst>
          </a:prstGeom>
          <a:noFill/>
          <a:ln w="9525"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6" name="Скругленный прямоугольник 50">
            <a:extLst>
              <a:ext uri="{FF2B5EF4-FFF2-40B4-BE49-F238E27FC236}">
                <a16:creationId xmlns:a16="http://schemas.microsoft.com/office/drawing/2014/main" id="{5A4F2AB2-EB58-C501-8609-E45802C1DAA7}"/>
              </a:ext>
            </a:extLst>
          </p:cNvPr>
          <p:cNvSpPr/>
          <p:nvPr/>
        </p:nvSpPr>
        <p:spPr>
          <a:xfrm>
            <a:off x="431409" y="5730981"/>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47" name="Текст 2">
            <a:extLst>
              <a:ext uri="{FF2B5EF4-FFF2-40B4-BE49-F238E27FC236}">
                <a16:creationId xmlns:a16="http://schemas.microsoft.com/office/drawing/2014/main" id="{0DC8A814-A6BE-FFDD-A9A8-EC84C53EEA92}"/>
              </a:ext>
            </a:extLst>
          </p:cNvPr>
          <p:cNvSpPr txBox="1">
            <a:spLocks/>
          </p:cNvSpPr>
          <p:nvPr/>
        </p:nvSpPr>
        <p:spPr>
          <a:xfrm>
            <a:off x="581454" y="5820557"/>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Przypisanie roli na bazie grup AD</a:t>
            </a:r>
          </a:p>
        </p:txBody>
      </p:sp>
      <p:sp>
        <p:nvSpPr>
          <p:cNvPr id="148" name="Кружок">
            <a:extLst>
              <a:ext uri="{FF2B5EF4-FFF2-40B4-BE49-F238E27FC236}">
                <a16:creationId xmlns:a16="http://schemas.microsoft.com/office/drawing/2014/main" id="{0366EFF6-BE02-137F-F9D4-0C34A33D0859}"/>
              </a:ext>
            </a:extLst>
          </p:cNvPr>
          <p:cNvSpPr/>
          <p:nvPr/>
        </p:nvSpPr>
        <p:spPr>
          <a:xfrm rot="5400000">
            <a:off x="1632443" y="519317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0" name="Фигура">
            <a:extLst>
              <a:ext uri="{FF2B5EF4-FFF2-40B4-BE49-F238E27FC236}">
                <a16:creationId xmlns:a16="http://schemas.microsoft.com/office/drawing/2014/main" id="{7DD39549-9684-548D-FC15-E6AA68B88529}"/>
              </a:ext>
            </a:extLst>
          </p:cNvPr>
          <p:cNvSpPr/>
          <p:nvPr/>
        </p:nvSpPr>
        <p:spPr>
          <a:xfrm rot="5400000">
            <a:off x="1736805" y="526465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2" name="Rounded Rectangle 4">
            <a:extLst>
              <a:ext uri="{FF2B5EF4-FFF2-40B4-BE49-F238E27FC236}">
                <a16:creationId xmlns:a16="http://schemas.microsoft.com/office/drawing/2014/main" id="{00570BF1-87A8-EC17-53DF-F9F54EF93515}"/>
              </a:ext>
            </a:extLst>
          </p:cNvPr>
          <p:cNvSpPr/>
          <p:nvPr/>
        </p:nvSpPr>
        <p:spPr>
          <a:xfrm>
            <a:off x="3916004" y="1329445"/>
            <a:ext cx="7437795" cy="654757"/>
          </a:xfrm>
          <a:prstGeom prst="roundRect">
            <a:avLst>
              <a:gd name="adj" fmla="val 5000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sym typeface="Helvetica Neue Medium"/>
            </a:endParaRPr>
          </a:p>
        </p:txBody>
      </p:sp>
      <p:sp>
        <p:nvSpPr>
          <p:cNvPr id="157"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4C6F05C9-6F1D-FEA4-4A92-57AD1D6E0D84}"/>
              </a:ext>
            </a:extLst>
          </p:cNvPr>
          <p:cNvSpPr txBox="1"/>
          <p:nvPr/>
        </p:nvSpPr>
        <p:spPr>
          <a:xfrm flipH="1">
            <a:off x="4658229" y="1695127"/>
            <a:ext cx="5834863"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p>
            <a:r>
              <a:rPr lang="pl-PL" sz="1600" b="1"/>
              <a:t>Jak zarządzać nadawaniem uprawnień w środowisku?</a:t>
            </a:r>
          </a:p>
        </p:txBody>
      </p:sp>
      <p:sp>
        <p:nvSpPr>
          <p:cNvPr id="159"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5CB7067F-18E6-CB44-124D-443429852632}"/>
              </a:ext>
            </a:extLst>
          </p:cNvPr>
          <p:cNvSpPr txBox="1"/>
          <p:nvPr/>
        </p:nvSpPr>
        <p:spPr>
          <a:xfrm flipH="1">
            <a:off x="4681556" y="1478617"/>
            <a:ext cx="142270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Cel</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1" name="Oval 1">
            <a:extLst>
              <a:ext uri="{FF2B5EF4-FFF2-40B4-BE49-F238E27FC236}">
                <a16:creationId xmlns:a16="http://schemas.microsoft.com/office/drawing/2014/main" id="{56DB1621-A83C-38EE-5FBD-3E104F465A7C}"/>
              </a:ext>
            </a:extLst>
          </p:cNvPr>
          <p:cNvSpPr/>
          <p:nvPr/>
        </p:nvSpPr>
        <p:spPr>
          <a:xfrm>
            <a:off x="4049867" y="146385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3" name="Picture 86">
            <a:extLst>
              <a:ext uri="{FF2B5EF4-FFF2-40B4-BE49-F238E27FC236}">
                <a16:creationId xmlns:a16="http://schemas.microsoft.com/office/drawing/2014/main" id="{4DEA8908-0510-A05F-1283-E731BFD07EFD}"/>
              </a:ext>
            </a:extLst>
          </p:cNvPr>
          <p:cNvPicPr>
            <a:picLocks noChangeAspect="1"/>
          </p:cNvPicPr>
          <p:nvPr/>
        </p:nvPicPr>
        <p:blipFill>
          <a:blip r:embed="rId7">
            <a:clrChange>
              <a:clrFrom>
                <a:srgbClr val="FFFFFF"/>
              </a:clrFrom>
              <a:clrTo>
                <a:srgbClr val="FFFFFF">
                  <a:alpha val="0"/>
                </a:srgbClr>
              </a:clrTo>
            </a:clrChange>
            <a:lum bright="70000" contrast="-70000"/>
          </a:blip>
          <a:stretch>
            <a:fillRect/>
          </a:stretch>
        </p:blipFill>
        <p:spPr>
          <a:xfrm>
            <a:off x="4142494" y="1537633"/>
            <a:ext cx="302271" cy="292389"/>
          </a:xfrm>
          <a:prstGeom prst="rect">
            <a:avLst/>
          </a:prstGeom>
          <a:ln>
            <a:noFill/>
          </a:ln>
        </p:spPr>
      </p:pic>
      <p:sp>
        <p:nvSpPr>
          <p:cNvPr id="190"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07C61955-9B33-6340-4E05-34AA48A6FBD7}"/>
              </a:ext>
            </a:extLst>
          </p:cNvPr>
          <p:cNvSpPr txBox="1"/>
          <p:nvPr/>
        </p:nvSpPr>
        <p:spPr>
          <a:xfrm flipH="1">
            <a:off x="4665121" y="2288995"/>
            <a:ext cx="142270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Kroki</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92" name="Oval 1">
            <a:extLst>
              <a:ext uri="{FF2B5EF4-FFF2-40B4-BE49-F238E27FC236}">
                <a16:creationId xmlns:a16="http://schemas.microsoft.com/office/drawing/2014/main" id="{4E2EF940-2A8C-E767-B93C-FF88F6DBC83E}"/>
              </a:ext>
            </a:extLst>
          </p:cNvPr>
          <p:cNvSpPr/>
          <p:nvPr/>
        </p:nvSpPr>
        <p:spPr>
          <a:xfrm>
            <a:off x="4135518" y="224904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3" name="Grafika 2" descr="Odciski butów z wypełnieniem pełnym">
            <a:extLst>
              <a:ext uri="{FF2B5EF4-FFF2-40B4-BE49-F238E27FC236}">
                <a16:creationId xmlns:a16="http://schemas.microsoft.com/office/drawing/2014/main" id="{A2FDC587-96E1-2758-EE8F-D5464A7975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6449" y="2318260"/>
            <a:ext cx="372701" cy="372701"/>
          </a:xfrm>
          <a:prstGeom prst="rect">
            <a:avLst/>
          </a:prstGeom>
        </p:spPr>
      </p:pic>
      <p:sp>
        <p:nvSpPr>
          <p:cNvPr id="85" name="Prostokąt: zaokrąglone rogi 84">
            <a:extLst>
              <a:ext uri="{FF2B5EF4-FFF2-40B4-BE49-F238E27FC236}">
                <a16:creationId xmlns:a16="http://schemas.microsoft.com/office/drawing/2014/main" id="{D0366723-C7C8-B998-B708-A2901C71B39C}"/>
              </a:ext>
            </a:extLst>
          </p:cNvPr>
          <p:cNvSpPr/>
          <p:nvPr/>
        </p:nvSpPr>
        <p:spPr>
          <a:xfrm>
            <a:off x="4673841" y="5045284"/>
            <a:ext cx="6462664" cy="1544278"/>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l-PL"/>
          </a:p>
        </p:txBody>
      </p:sp>
      <p:sp>
        <p:nvSpPr>
          <p:cNvPr id="86" name="pole tekstowe 85">
            <a:extLst>
              <a:ext uri="{FF2B5EF4-FFF2-40B4-BE49-F238E27FC236}">
                <a16:creationId xmlns:a16="http://schemas.microsoft.com/office/drawing/2014/main" id="{E2693056-E2B3-AFC9-02D9-B0232B16E6F0}"/>
              </a:ext>
            </a:extLst>
          </p:cNvPr>
          <p:cNvSpPr txBox="1"/>
          <p:nvPr/>
        </p:nvSpPr>
        <p:spPr>
          <a:xfrm>
            <a:off x="6551461" y="3228209"/>
            <a:ext cx="2753158" cy="261610"/>
          </a:xfrm>
          <a:prstGeom prst="rect">
            <a:avLst/>
          </a:prstGeom>
          <a:noFill/>
        </p:spPr>
        <p:txBody>
          <a:bodyPr wrap="square" rtlCol="0">
            <a:spAutoFit/>
          </a:bodyPr>
          <a:lstStyle/>
          <a:p>
            <a:pPr algn="ctr"/>
            <a:r>
              <a:rPr lang="pl-PL" sz="1100"/>
              <a:t>Grupa zabezpieczeń AD środowiska</a:t>
            </a:r>
          </a:p>
        </p:txBody>
      </p:sp>
      <p:sp>
        <p:nvSpPr>
          <p:cNvPr id="87" name="pole tekstowe 86">
            <a:extLst>
              <a:ext uri="{FF2B5EF4-FFF2-40B4-BE49-F238E27FC236}">
                <a16:creationId xmlns:a16="http://schemas.microsoft.com/office/drawing/2014/main" id="{713B9D9A-957F-A930-8E1F-3E0F769201D0}"/>
              </a:ext>
            </a:extLst>
          </p:cNvPr>
          <p:cNvSpPr txBox="1"/>
          <p:nvPr/>
        </p:nvSpPr>
        <p:spPr>
          <a:xfrm>
            <a:off x="4512100" y="4762079"/>
            <a:ext cx="1387312" cy="261610"/>
          </a:xfrm>
          <a:prstGeom prst="rect">
            <a:avLst/>
          </a:prstGeom>
          <a:noFill/>
        </p:spPr>
        <p:txBody>
          <a:bodyPr wrap="square" rtlCol="0">
            <a:spAutoFit/>
          </a:bodyPr>
          <a:lstStyle/>
          <a:p>
            <a:pPr algn="ctr"/>
            <a:r>
              <a:rPr lang="pl-PL" sz="1100">
                <a:solidFill>
                  <a:schemeClr val="bg1">
                    <a:lumMod val="50000"/>
                  </a:schemeClr>
                </a:solidFill>
              </a:rPr>
              <a:t>Środowisko</a:t>
            </a:r>
          </a:p>
        </p:txBody>
      </p:sp>
      <p:sp>
        <p:nvSpPr>
          <p:cNvPr id="88" name="pole tekstowe 87">
            <a:extLst>
              <a:ext uri="{FF2B5EF4-FFF2-40B4-BE49-F238E27FC236}">
                <a16:creationId xmlns:a16="http://schemas.microsoft.com/office/drawing/2014/main" id="{1F7C19AB-BFC6-8273-DCAB-9DC4E29F5FDB}"/>
              </a:ext>
            </a:extLst>
          </p:cNvPr>
          <p:cNvSpPr txBox="1"/>
          <p:nvPr/>
        </p:nvSpPr>
        <p:spPr>
          <a:xfrm>
            <a:off x="7593779" y="6039672"/>
            <a:ext cx="1520537" cy="261610"/>
          </a:xfrm>
          <a:prstGeom prst="rect">
            <a:avLst/>
          </a:prstGeom>
          <a:noFill/>
        </p:spPr>
        <p:txBody>
          <a:bodyPr wrap="square" rtlCol="0">
            <a:spAutoFit/>
          </a:bodyPr>
          <a:lstStyle/>
          <a:p>
            <a:pPr algn="ctr"/>
            <a:r>
              <a:rPr lang="pl-PL" sz="1100"/>
              <a:t>Zespoły zabezpieczeń</a:t>
            </a:r>
          </a:p>
        </p:txBody>
      </p:sp>
      <p:pic>
        <p:nvPicPr>
          <p:cNvPr id="89" name="Obraz 88">
            <a:extLst>
              <a:ext uri="{FF2B5EF4-FFF2-40B4-BE49-F238E27FC236}">
                <a16:creationId xmlns:a16="http://schemas.microsoft.com/office/drawing/2014/main" id="{6E53990B-05DC-619B-D483-751702F000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00975" y="5196461"/>
            <a:ext cx="426229" cy="426229"/>
          </a:xfrm>
          <a:prstGeom prst="rect">
            <a:avLst/>
          </a:prstGeom>
        </p:spPr>
      </p:pic>
      <p:pic>
        <p:nvPicPr>
          <p:cNvPr id="90" name="Obraz 89">
            <a:extLst>
              <a:ext uri="{FF2B5EF4-FFF2-40B4-BE49-F238E27FC236}">
                <a16:creationId xmlns:a16="http://schemas.microsoft.com/office/drawing/2014/main" id="{7D351141-8B63-459E-F5DE-87FFD117D3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49518" y="5368041"/>
            <a:ext cx="546517" cy="546517"/>
          </a:xfrm>
          <a:prstGeom prst="rect">
            <a:avLst/>
          </a:prstGeom>
        </p:spPr>
      </p:pic>
      <p:pic>
        <p:nvPicPr>
          <p:cNvPr id="91" name="Obraz 90">
            <a:extLst>
              <a:ext uri="{FF2B5EF4-FFF2-40B4-BE49-F238E27FC236}">
                <a16:creationId xmlns:a16="http://schemas.microsoft.com/office/drawing/2014/main" id="{95253889-CD35-0191-FC84-6A53E6EA47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3144" y="5529501"/>
            <a:ext cx="510984" cy="510984"/>
          </a:xfrm>
          <a:prstGeom prst="rect">
            <a:avLst/>
          </a:prstGeom>
        </p:spPr>
      </p:pic>
      <p:sp>
        <p:nvSpPr>
          <p:cNvPr id="92" name="pole tekstowe 91">
            <a:extLst>
              <a:ext uri="{FF2B5EF4-FFF2-40B4-BE49-F238E27FC236}">
                <a16:creationId xmlns:a16="http://schemas.microsoft.com/office/drawing/2014/main" id="{558E1A39-ED70-F30D-527C-458413438DDA}"/>
              </a:ext>
            </a:extLst>
          </p:cNvPr>
          <p:cNvSpPr txBox="1"/>
          <p:nvPr/>
        </p:nvSpPr>
        <p:spPr>
          <a:xfrm>
            <a:off x="4575198" y="2466806"/>
            <a:ext cx="1581844" cy="261610"/>
          </a:xfrm>
          <a:prstGeom prst="rect">
            <a:avLst/>
          </a:prstGeom>
          <a:noFill/>
        </p:spPr>
        <p:txBody>
          <a:bodyPr wrap="square" rtlCol="0">
            <a:spAutoFit/>
          </a:bodyPr>
          <a:lstStyle/>
          <a:p>
            <a:pPr algn="ctr"/>
            <a:r>
              <a:rPr lang="pl-PL" sz="1100">
                <a:solidFill>
                  <a:schemeClr val="bg1">
                    <a:lumMod val="50000"/>
                  </a:schemeClr>
                </a:solidFill>
              </a:rPr>
              <a:t>Active Directory</a:t>
            </a:r>
          </a:p>
        </p:txBody>
      </p:sp>
      <p:sp>
        <p:nvSpPr>
          <p:cNvPr id="93" name="pole tekstowe 92">
            <a:extLst>
              <a:ext uri="{FF2B5EF4-FFF2-40B4-BE49-F238E27FC236}">
                <a16:creationId xmlns:a16="http://schemas.microsoft.com/office/drawing/2014/main" id="{7B0FAB4E-2B71-03D0-75B7-3B79C4B07573}"/>
              </a:ext>
            </a:extLst>
          </p:cNvPr>
          <p:cNvSpPr txBox="1"/>
          <p:nvPr/>
        </p:nvSpPr>
        <p:spPr>
          <a:xfrm>
            <a:off x="9516041" y="6099629"/>
            <a:ext cx="1330771" cy="261610"/>
          </a:xfrm>
          <a:prstGeom prst="rect">
            <a:avLst/>
          </a:prstGeom>
          <a:noFill/>
        </p:spPr>
        <p:txBody>
          <a:bodyPr wrap="square" rtlCol="0">
            <a:spAutoFit/>
          </a:bodyPr>
          <a:lstStyle/>
          <a:p>
            <a:pPr algn="ctr"/>
            <a:r>
              <a:rPr lang="pl-PL" sz="1100"/>
              <a:t>Role zabezpieczeń</a:t>
            </a:r>
          </a:p>
        </p:txBody>
      </p:sp>
      <p:pic>
        <p:nvPicPr>
          <p:cNvPr id="94" name="Obraz 93">
            <a:extLst>
              <a:ext uri="{FF2B5EF4-FFF2-40B4-BE49-F238E27FC236}">
                <a16:creationId xmlns:a16="http://schemas.microsoft.com/office/drawing/2014/main" id="{A22B4F2F-9BFD-A5BD-1646-1352FAA3CB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8171281" y="5604831"/>
            <a:ext cx="365534" cy="365534"/>
          </a:xfrm>
          <a:prstGeom prst="rect">
            <a:avLst/>
          </a:prstGeom>
        </p:spPr>
      </p:pic>
      <p:pic>
        <p:nvPicPr>
          <p:cNvPr id="95" name="Obraz 94">
            <a:extLst>
              <a:ext uri="{FF2B5EF4-FFF2-40B4-BE49-F238E27FC236}">
                <a16:creationId xmlns:a16="http://schemas.microsoft.com/office/drawing/2014/main" id="{78A4163A-10F3-5A11-036D-7AA1F84BC8B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7621230" y="2764771"/>
            <a:ext cx="559183" cy="557853"/>
          </a:xfrm>
          <a:prstGeom prst="rect">
            <a:avLst/>
          </a:prstGeom>
        </p:spPr>
      </p:pic>
      <p:pic>
        <p:nvPicPr>
          <p:cNvPr id="96" name="Obraz 95">
            <a:extLst>
              <a:ext uri="{FF2B5EF4-FFF2-40B4-BE49-F238E27FC236}">
                <a16:creationId xmlns:a16="http://schemas.microsoft.com/office/drawing/2014/main" id="{9CF5604B-23B4-2C5E-9B84-561EA980DB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9824" y="5454600"/>
            <a:ext cx="239378" cy="239378"/>
          </a:xfrm>
          <a:prstGeom prst="rect">
            <a:avLst/>
          </a:prstGeom>
        </p:spPr>
      </p:pic>
      <p:pic>
        <p:nvPicPr>
          <p:cNvPr id="97" name="Obraz 96">
            <a:extLst>
              <a:ext uri="{FF2B5EF4-FFF2-40B4-BE49-F238E27FC236}">
                <a16:creationId xmlns:a16="http://schemas.microsoft.com/office/drawing/2014/main" id="{71DEE224-11FD-C1B1-1107-67D29F58BD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12224" y="5607000"/>
            <a:ext cx="239378" cy="239378"/>
          </a:xfrm>
          <a:prstGeom prst="rect">
            <a:avLst/>
          </a:prstGeom>
        </p:spPr>
      </p:pic>
      <p:pic>
        <p:nvPicPr>
          <p:cNvPr id="98" name="Obraz 97">
            <a:extLst>
              <a:ext uri="{FF2B5EF4-FFF2-40B4-BE49-F238E27FC236}">
                <a16:creationId xmlns:a16="http://schemas.microsoft.com/office/drawing/2014/main" id="{DE7EFA92-A2C7-9433-B705-4CC57D6E3E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60662" y="5693978"/>
            <a:ext cx="239378" cy="239378"/>
          </a:xfrm>
          <a:prstGeom prst="rect">
            <a:avLst/>
          </a:prstGeom>
        </p:spPr>
      </p:pic>
      <p:pic>
        <p:nvPicPr>
          <p:cNvPr id="99" name="Obraz 98">
            <a:extLst>
              <a:ext uri="{FF2B5EF4-FFF2-40B4-BE49-F238E27FC236}">
                <a16:creationId xmlns:a16="http://schemas.microsoft.com/office/drawing/2014/main" id="{A6721A07-BA1D-02E4-7143-7D7DA5631FA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13488" y="5708775"/>
            <a:ext cx="239378" cy="239378"/>
          </a:xfrm>
          <a:prstGeom prst="rect">
            <a:avLst/>
          </a:prstGeom>
        </p:spPr>
      </p:pic>
      <p:pic>
        <p:nvPicPr>
          <p:cNvPr id="100" name="Obraz 99">
            <a:extLst>
              <a:ext uri="{FF2B5EF4-FFF2-40B4-BE49-F238E27FC236}">
                <a16:creationId xmlns:a16="http://schemas.microsoft.com/office/drawing/2014/main" id="{A3B4F20F-74D7-E49B-00FC-C1311425FF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01304" y="5513491"/>
            <a:ext cx="239378" cy="239378"/>
          </a:xfrm>
          <a:prstGeom prst="rect">
            <a:avLst/>
          </a:prstGeom>
        </p:spPr>
      </p:pic>
      <p:sp>
        <p:nvSpPr>
          <p:cNvPr id="101" name="pole tekstowe 100">
            <a:extLst>
              <a:ext uri="{FF2B5EF4-FFF2-40B4-BE49-F238E27FC236}">
                <a16:creationId xmlns:a16="http://schemas.microsoft.com/office/drawing/2014/main" id="{89CC329E-CE4B-7881-CA71-4B95EC4CF693}"/>
              </a:ext>
            </a:extLst>
          </p:cNvPr>
          <p:cNvSpPr txBox="1"/>
          <p:nvPr/>
        </p:nvSpPr>
        <p:spPr>
          <a:xfrm>
            <a:off x="4995276" y="6029429"/>
            <a:ext cx="1330771" cy="261610"/>
          </a:xfrm>
          <a:prstGeom prst="rect">
            <a:avLst/>
          </a:prstGeom>
          <a:noFill/>
        </p:spPr>
        <p:txBody>
          <a:bodyPr wrap="square" rtlCol="0">
            <a:spAutoFit/>
          </a:bodyPr>
          <a:lstStyle/>
          <a:p>
            <a:pPr algn="ctr"/>
            <a:r>
              <a:rPr lang="pl-PL" sz="1100"/>
              <a:t>Tabele</a:t>
            </a:r>
          </a:p>
        </p:txBody>
      </p:sp>
      <p:sp>
        <p:nvSpPr>
          <p:cNvPr id="102" name="Prostokąt: zaokrąglone rogi 101">
            <a:extLst>
              <a:ext uri="{FF2B5EF4-FFF2-40B4-BE49-F238E27FC236}">
                <a16:creationId xmlns:a16="http://schemas.microsoft.com/office/drawing/2014/main" id="{664498D5-1A1F-66BD-EF76-E25B0D364C73}"/>
              </a:ext>
            </a:extLst>
          </p:cNvPr>
          <p:cNvSpPr/>
          <p:nvPr/>
        </p:nvSpPr>
        <p:spPr>
          <a:xfrm>
            <a:off x="4673841" y="2757522"/>
            <a:ext cx="6453963" cy="1757810"/>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l-PL"/>
          </a:p>
        </p:txBody>
      </p:sp>
      <p:pic>
        <p:nvPicPr>
          <p:cNvPr id="103" name="Grafika 102" descr="Laptop kontur">
            <a:extLst>
              <a:ext uri="{FF2B5EF4-FFF2-40B4-BE49-F238E27FC236}">
                <a16:creationId xmlns:a16="http://schemas.microsoft.com/office/drawing/2014/main" id="{230043C6-557B-8D2E-27DE-07DF7DC212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2717" y="5386229"/>
            <a:ext cx="387816" cy="387816"/>
          </a:xfrm>
          <a:prstGeom prst="rect">
            <a:avLst/>
          </a:prstGeom>
        </p:spPr>
      </p:pic>
      <p:pic>
        <p:nvPicPr>
          <p:cNvPr id="104" name="Grafika 103" descr="Laptop kontur">
            <a:extLst>
              <a:ext uri="{FF2B5EF4-FFF2-40B4-BE49-F238E27FC236}">
                <a16:creationId xmlns:a16="http://schemas.microsoft.com/office/drawing/2014/main" id="{C019442E-69B8-AF35-427C-72B0BA9E17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01033" y="5595870"/>
            <a:ext cx="387816" cy="387816"/>
          </a:xfrm>
          <a:prstGeom prst="rect">
            <a:avLst/>
          </a:prstGeom>
        </p:spPr>
      </p:pic>
      <p:pic>
        <p:nvPicPr>
          <p:cNvPr id="105" name="Grafika 104" descr="Laptop kontur">
            <a:extLst>
              <a:ext uri="{FF2B5EF4-FFF2-40B4-BE49-F238E27FC236}">
                <a16:creationId xmlns:a16="http://schemas.microsoft.com/office/drawing/2014/main" id="{455828EF-3923-A008-3E5C-4443A514F07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67910" y="5569741"/>
            <a:ext cx="387816" cy="387816"/>
          </a:xfrm>
          <a:prstGeom prst="rect">
            <a:avLst/>
          </a:prstGeom>
        </p:spPr>
      </p:pic>
      <p:sp>
        <p:nvSpPr>
          <p:cNvPr id="106" name="pole tekstowe 105">
            <a:extLst>
              <a:ext uri="{FF2B5EF4-FFF2-40B4-BE49-F238E27FC236}">
                <a16:creationId xmlns:a16="http://schemas.microsoft.com/office/drawing/2014/main" id="{F8D60122-9F07-62D1-72BA-6E2CFD20B3BC}"/>
              </a:ext>
            </a:extLst>
          </p:cNvPr>
          <p:cNvSpPr txBox="1"/>
          <p:nvPr/>
        </p:nvSpPr>
        <p:spPr>
          <a:xfrm>
            <a:off x="6276459" y="5968824"/>
            <a:ext cx="1330771" cy="261610"/>
          </a:xfrm>
          <a:prstGeom prst="rect">
            <a:avLst/>
          </a:prstGeom>
          <a:noFill/>
        </p:spPr>
        <p:txBody>
          <a:bodyPr wrap="square" rtlCol="0">
            <a:spAutoFit/>
          </a:bodyPr>
          <a:lstStyle/>
          <a:p>
            <a:pPr algn="ctr"/>
            <a:r>
              <a:rPr lang="pl-PL" sz="1100"/>
              <a:t>Aplikacje</a:t>
            </a:r>
          </a:p>
        </p:txBody>
      </p:sp>
      <p:pic>
        <p:nvPicPr>
          <p:cNvPr id="107" name="Obraz 106">
            <a:extLst>
              <a:ext uri="{FF2B5EF4-FFF2-40B4-BE49-F238E27FC236}">
                <a16:creationId xmlns:a16="http://schemas.microsoft.com/office/drawing/2014/main" id="{88F6A0EB-0A80-AB82-2691-2FB14F21C9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8453140" y="5324939"/>
            <a:ext cx="365534" cy="365534"/>
          </a:xfrm>
          <a:prstGeom prst="rect">
            <a:avLst/>
          </a:prstGeom>
        </p:spPr>
      </p:pic>
      <p:pic>
        <p:nvPicPr>
          <p:cNvPr id="108" name="Obraz 107">
            <a:extLst>
              <a:ext uri="{FF2B5EF4-FFF2-40B4-BE49-F238E27FC236}">
                <a16:creationId xmlns:a16="http://schemas.microsoft.com/office/drawing/2014/main" id="{CDE90024-08F6-0D11-2B9B-D2564D8BAE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978699" y="5371111"/>
            <a:ext cx="365534" cy="365534"/>
          </a:xfrm>
          <a:prstGeom prst="rect">
            <a:avLst/>
          </a:prstGeom>
        </p:spPr>
      </p:pic>
      <p:pic>
        <p:nvPicPr>
          <p:cNvPr id="109" name="Obraz 108">
            <a:extLst>
              <a:ext uri="{FF2B5EF4-FFF2-40B4-BE49-F238E27FC236}">
                <a16:creationId xmlns:a16="http://schemas.microsoft.com/office/drawing/2014/main" id="{AA1977B8-5F3A-6A40-887D-703560D1F8A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5472010" y="3733923"/>
            <a:ext cx="559183" cy="557853"/>
          </a:xfrm>
          <a:prstGeom prst="rect">
            <a:avLst/>
          </a:prstGeom>
        </p:spPr>
      </p:pic>
      <p:pic>
        <p:nvPicPr>
          <p:cNvPr id="110" name="Obraz 109">
            <a:extLst>
              <a:ext uri="{FF2B5EF4-FFF2-40B4-BE49-F238E27FC236}">
                <a16:creationId xmlns:a16="http://schemas.microsoft.com/office/drawing/2014/main" id="{15AEE38B-D125-8746-C4FC-80CCD52D334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7612098" y="3738578"/>
            <a:ext cx="559183" cy="557853"/>
          </a:xfrm>
          <a:prstGeom prst="rect">
            <a:avLst/>
          </a:prstGeom>
        </p:spPr>
      </p:pic>
      <p:pic>
        <p:nvPicPr>
          <p:cNvPr id="111" name="Obraz 110">
            <a:extLst>
              <a:ext uri="{FF2B5EF4-FFF2-40B4-BE49-F238E27FC236}">
                <a16:creationId xmlns:a16="http://schemas.microsoft.com/office/drawing/2014/main" id="{899F0D32-A843-B633-4245-D5EBCF61743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9770368" y="3733922"/>
            <a:ext cx="559183" cy="557853"/>
          </a:xfrm>
          <a:prstGeom prst="rect">
            <a:avLst/>
          </a:prstGeom>
        </p:spPr>
      </p:pic>
      <p:sp>
        <p:nvSpPr>
          <p:cNvPr id="112" name="pole tekstowe 111">
            <a:extLst>
              <a:ext uri="{FF2B5EF4-FFF2-40B4-BE49-F238E27FC236}">
                <a16:creationId xmlns:a16="http://schemas.microsoft.com/office/drawing/2014/main" id="{F1000040-AD41-C606-E034-524232C0920D}"/>
              </a:ext>
            </a:extLst>
          </p:cNvPr>
          <p:cNvSpPr txBox="1"/>
          <p:nvPr/>
        </p:nvSpPr>
        <p:spPr>
          <a:xfrm>
            <a:off x="4883727" y="4242247"/>
            <a:ext cx="1793248" cy="261610"/>
          </a:xfrm>
          <a:prstGeom prst="rect">
            <a:avLst/>
          </a:prstGeom>
          <a:noFill/>
        </p:spPr>
        <p:txBody>
          <a:bodyPr wrap="square" rtlCol="0">
            <a:spAutoFit/>
          </a:bodyPr>
          <a:lstStyle/>
          <a:p>
            <a:pPr algn="ctr"/>
            <a:r>
              <a:rPr lang="pl-PL" sz="1100"/>
              <a:t>Administratorzy</a:t>
            </a:r>
          </a:p>
        </p:txBody>
      </p:sp>
      <p:sp>
        <p:nvSpPr>
          <p:cNvPr id="116" name="pole tekstowe 115">
            <a:extLst>
              <a:ext uri="{FF2B5EF4-FFF2-40B4-BE49-F238E27FC236}">
                <a16:creationId xmlns:a16="http://schemas.microsoft.com/office/drawing/2014/main" id="{4E6069CD-51F8-A984-4C3F-1A5BD193E17D}"/>
              </a:ext>
            </a:extLst>
          </p:cNvPr>
          <p:cNvSpPr txBox="1"/>
          <p:nvPr/>
        </p:nvSpPr>
        <p:spPr>
          <a:xfrm>
            <a:off x="7032280" y="4258047"/>
            <a:ext cx="1793248" cy="261610"/>
          </a:xfrm>
          <a:prstGeom prst="rect">
            <a:avLst/>
          </a:prstGeom>
          <a:noFill/>
        </p:spPr>
        <p:txBody>
          <a:bodyPr wrap="square" rtlCol="0">
            <a:spAutoFit/>
          </a:bodyPr>
          <a:lstStyle/>
          <a:p>
            <a:pPr algn="ctr"/>
            <a:r>
              <a:rPr lang="pl-PL" sz="1100"/>
              <a:t>Kontrolerzy</a:t>
            </a:r>
          </a:p>
        </p:txBody>
      </p:sp>
      <p:sp>
        <p:nvSpPr>
          <p:cNvPr id="117" name="pole tekstowe 116">
            <a:extLst>
              <a:ext uri="{FF2B5EF4-FFF2-40B4-BE49-F238E27FC236}">
                <a16:creationId xmlns:a16="http://schemas.microsoft.com/office/drawing/2014/main" id="{EDFAA0B1-1ABD-6183-58D7-B7A08B5F801C}"/>
              </a:ext>
            </a:extLst>
          </p:cNvPr>
          <p:cNvSpPr txBox="1"/>
          <p:nvPr/>
        </p:nvSpPr>
        <p:spPr>
          <a:xfrm>
            <a:off x="9201625" y="4239062"/>
            <a:ext cx="1793248" cy="261610"/>
          </a:xfrm>
          <a:prstGeom prst="rect">
            <a:avLst/>
          </a:prstGeom>
          <a:noFill/>
        </p:spPr>
        <p:txBody>
          <a:bodyPr wrap="square" rtlCol="0">
            <a:spAutoFit/>
          </a:bodyPr>
          <a:lstStyle/>
          <a:p>
            <a:pPr algn="ctr"/>
            <a:r>
              <a:rPr lang="pl-PL" sz="1100"/>
              <a:t>Użytkownicy końcowi</a:t>
            </a:r>
          </a:p>
        </p:txBody>
      </p:sp>
      <p:cxnSp>
        <p:nvCxnSpPr>
          <p:cNvPr id="118" name="Łącznik: zakrzywiony 117">
            <a:extLst>
              <a:ext uri="{FF2B5EF4-FFF2-40B4-BE49-F238E27FC236}">
                <a16:creationId xmlns:a16="http://schemas.microsoft.com/office/drawing/2014/main" id="{99770E48-A1E6-3969-DFFE-CD2E7090356C}"/>
              </a:ext>
            </a:extLst>
          </p:cNvPr>
          <p:cNvCxnSpPr>
            <a:stCxn id="86" idx="2"/>
            <a:endCxn id="109" idx="0"/>
          </p:cNvCxnSpPr>
          <p:nvPr/>
        </p:nvCxnSpPr>
        <p:spPr>
          <a:xfrm rot="5400000">
            <a:off x="6717769" y="2523652"/>
            <a:ext cx="244104" cy="2176438"/>
          </a:xfrm>
          <a:prstGeom prst="curvedConnector3">
            <a:avLst/>
          </a:prstGeom>
          <a:ln>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19" name="Łącznik: zakrzywiony 118">
            <a:extLst>
              <a:ext uri="{FF2B5EF4-FFF2-40B4-BE49-F238E27FC236}">
                <a16:creationId xmlns:a16="http://schemas.microsoft.com/office/drawing/2014/main" id="{D788EF31-CFC8-D78E-B2AC-C6059D9C9526}"/>
              </a:ext>
            </a:extLst>
          </p:cNvPr>
          <p:cNvCxnSpPr>
            <a:cxnSpLocks/>
            <a:stCxn id="86" idx="2"/>
            <a:endCxn id="110" idx="0"/>
          </p:cNvCxnSpPr>
          <p:nvPr/>
        </p:nvCxnSpPr>
        <p:spPr>
          <a:xfrm rot="5400000">
            <a:off x="7785486" y="3596023"/>
            <a:ext cx="248759" cy="36350"/>
          </a:xfrm>
          <a:prstGeom prst="curvedConnector3">
            <a:avLst>
              <a:gd name="adj1" fmla="val 50000"/>
            </a:avLst>
          </a:prstGeom>
          <a:ln>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20" name="Łącznik: zakrzywiony 119">
            <a:extLst>
              <a:ext uri="{FF2B5EF4-FFF2-40B4-BE49-F238E27FC236}">
                <a16:creationId xmlns:a16="http://schemas.microsoft.com/office/drawing/2014/main" id="{94EBD89A-CC04-7D63-CCDC-CC1F511AB76F}"/>
              </a:ext>
            </a:extLst>
          </p:cNvPr>
          <p:cNvCxnSpPr>
            <a:cxnSpLocks/>
            <a:stCxn id="86" idx="2"/>
            <a:endCxn id="111" idx="0"/>
          </p:cNvCxnSpPr>
          <p:nvPr/>
        </p:nvCxnSpPr>
        <p:spPr>
          <a:xfrm rot="16200000" flipH="1">
            <a:off x="8866949" y="2550910"/>
            <a:ext cx="244103" cy="2121920"/>
          </a:xfrm>
          <a:prstGeom prst="curvedConnector3">
            <a:avLst>
              <a:gd name="adj1" fmla="val 50000"/>
            </a:avLst>
          </a:prstGeom>
          <a:ln>
            <a:prstDash val="sysDash"/>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98094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8" name="Rounded Rectangle 4">
            <a:extLst>
              <a:ext uri="{FF2B5EF4-FFF2-40B4-BE49-F238E27FC236}">
                <a16:creationId xmlns:a16="http://schemas.microsoft.com/office/drawing/2014/main" id="{AF9F2C63-FC2E-53EF-B940-1BA7A75085E4}"/>
              </a:ext>
            </a:extLst>
          </p:cNvPr>
          <p:cNvSpPr/>
          <p:nvPr/>
        </p:nvSpPr>
        <p:spPr>
          <a:xfrm>
            <a:off x="3929745" y="2194758"/>
            <a:ext cx="7504093" cy="4516386"/>
          </a:xfrm>
          <a:prstGeom prst="roundRect">
            <a:avLst>
              <a:gd name="adj" fmla="val 528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pPr marL="285750" indent="-285750">
              <a:buFont typeface="Wingdings" panose="05000000000000000000" pitchFamily="2" charset="2"/>
              <a:buChar char="Ø"/>
            </a:pPr>
            <a:endParaRPr lang="pl-PL" sz="1400" b="1"/>
          </a:p>
        </p:txBody>
      </p:sp>
      <p:sp>
        <p:nvSpPr>
          <p:cNvPr id="6" name="Line">
            <a:extLst>
              <a:ext uri="{FF2B5EF4-FFF2-40B4-BE49-F238E27FC236}">
                <a16:creationId xmlns:a16="http://schemas.microsoft.com/office/drawing/2014/main" id="{791E6F9E-0AF0-455A-AE9E-83A6F97C4C60}"/>
              </a:ext>
            </a:extLst>
          </p:cNvPr>
          <p:cNvSpPr/>
          <p:nvPr/>
        </p:nvSpPr>
        <p:spPr>
          <a:xfrm flipV="1">
            <a:off x="11713030" y="1727199"/>
            <a:ext cx="0" cy="4694956"/>
          </a:xfrm>
          <a:prstGeom prst="line">
            <a:avLst/>
          </a:prstGeom>
          <a:ln w="6350" cap="rnd">
            <a:solidFill>
              <a:schemeClr val="accent4">
                <a:lumMod val="20000"/>
                <a:lumOff val="80000"/>
              </a:schemeClr>
            </a:solidFill>
            <a:miter lim="400000"/>
          </a:ln>
        </p:spPr>
        <p:txBody>
          <a:bodyPr lIns="50800" tIns="50800" rIns="50800" bIns="50800" anchor="ctr"/>
          <a:lstStyle/>
          <a:p>
            <a:endParaRPr sz="1000">
              <a:latin typeface="Century Gothic" panose="020B0502020202020204" pitchFamily="34" charset="0"/>
            </a:endParaRPr>
          </a:p>
        </p:txBody>
      </p:sp>
      <p:sp>
        <p:nvSpPr>
          <p:cNvPr id="7" name="Rectangle: Top Corners Rounded 6">
            <a:extLst>
              <a:ext uri="{FF2B5EF4-FFF2-40B4-BE49-F238E27FC236}">
                <a16:creationId xmlns:a16="http://schemas.microsoft.com/office/drawing/2014/main" id="{08F8690F-ADA0-43CB-A7CF-709A19225745}"/>
              </a:ext>
            </a:extLst>
          </p:cNvPr>
          <p:cNvSpPr/>
          <p:nvPr/>
        </p:nvSpPr>
        <p:spPr>
          <a:xfrm>
            <a:off x="0" y="1447735"/>
            <a:ext cx="3570514" cy="5410265"/>
          </a:xfrm>
          <a:prstGeom prst="round2SameRect">
            <a:avLst>
              <a:gd name="adj1" fmla="val 21036"/>
              <a:gd name="adj2" fmla="val 0"/>
            </a:avLst>
          </a:prstGeom>
          <a:gradFill flip="none" rotWithShape="1">
            <a:gsLst>
              <a:gs pos="0">
                <a:srgbClr val="FBAB28"/>
              </a:gs>
              <a:gs pos="100000">
                <a:srgbClr val="FBAB28">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Obraz 74">
            <a:extLst>
              <a:ext uri="{FF2B5EF4-FFF2-40B4-BE49-F238E27FC236}">
                <a16:creationId xmlns:a16="http://schemas.microsoft.com/office/drawing/2014/main" id="{C2F41424-F568-5E00-9DD0-A46345BF7859}"/>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76" name="Obraz 75">
            <a:extLst>
              <a:ext uri="{FF2B5EF4-FFF2-40B4-BE49-F238E27FC236}">
                <a16:creationId xmlns:a16="http://schemas.microsoft.com/office/drawing/2014/main" id="{367CED7E-BCF1-EF43-7D73-505BDB989A8B}"/>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77" name="Grupa 76">
            <a:extLst>
              <a:ext uri="{FF2B5EF4-FFF2-40B4-BE49-F238E27FC236}">
                <a16:creationId xmlns:a16="http://schemas.microsoft.com/office/drawing/2014/main" id="{0F5F6CE0-05D4-617B-A274-FC36C08B829E}"/>
              </a:ext>
            </a:extLst>
          </p:cNvPr>
          <p:cNvGrpSpPr/>
          <p:nvPr/>
        </p:nvGrpSpPr>
        <p:grpSpPr>
          <a:xfrm>
            <a:off x="207391" y="851488"/>
            <a:ext cx="11608498" cy="267401"/>
            <a:chOff x="653143" y="807773"/>
            <a:chExt cx="11002945" cy="267401"/>
          </a:xfrm>
        </p:grpSpPr>
        <p:cxnSp>
          <p:nvCxnSpPr>
            <p:cNvPr id="78" name="Łącznik prosty 77">
              <a:extLst>
                <a:ext uri="{FF2B5EF4-FFF2-40B4-BE49-F238E27FC236}">
                  <a16:creationId xmlns:a16="http://schemas.microsoft.com/office/drawing/2014/main" id="{1EF9D353-8F40-349A-D2E7-E9EC3BA5B5B2}"/>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Łącznik prosty 78">
              <a:extLst>
                <a:ext uri="{FF2B5EF4-FFF2-40B4-BE49-F238E27FC236}">
                  <a16:creationId xmlns:a16="http://schemas.microsoft.com/office/drawing/2014/main" id="{0250166F-BA8B-A7A4-5FB2-2A2D4FA02CB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Łącznik prosty 79">
              <a:extLst>
                <a:ext uri="{FF2B5EF4-FFF2-40B4-BE49-F238E27FC236}">
                  <a16:creationId xmlns:a16="http://schemas.microsoft.com/office/drawing/2014/main" id="{AA96D096-4518-A75F-6930-F20378FE9D1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1" name="pole tekstowe 80">
            <a:extLst>
              <a:ext uri="{FF2B5EF4-FFF2-40B4-BE49-F238E27FC236}">
                <a16:creationId xmlns:a16="http://schemas.microsoft.com/office/drawing/2014/main" id="{F2A37D2D-A67F-722A-B510-4B3E8DD60105}"/>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Model zarządzania uprawnieniami</a:t>
            </a:r>
          </a:p>
        </p:txBody>
      </p:sp>
      <p:pic>
        <p:nvPicPr>
          <p:cNvPr id="11" name="Obraz 10">
            <a:extLst>
              <a:ext uri="{FF2B5EF4-FFF2-40B4-BE49-F238E27FC236}">
                <a16:creationId xmlns:a16="http://schemas.microsoft.com/office/drawing/2014/main" id="{8F599761-BBD4-EFB6-7303-1728DA7A09E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59650" y="998093"/>
            <a:ext cx="1538701" cy="1520348"/>
          </a:xfrm>
          <a:prstGeom prst="ellipse">
            <a:avLst/>
          </a:prstGeom>
          <a:blipFill dpi="0" rotWithShape="1">
            <a:blip r:embed="rId6" cstate="print">
              <a:extLst>
                <a:ext uri="{28A0092B-C50C-407E-A947-70E740481C1C}">
                  <a14:useLocalDpi xmlns:a14="http://schemas.microsoft.com/office/drawing/2010/main"/>
                </a:ext>
              </a:extLst>
            </a:blip>
            <a:srcRect/>
            <a:stretch>
              <a:fillRect/>
            </a:stretch>
          </a:blipFill>
          <a:ln w="19050">
            <a:solidFill>
              <a:srgbClr val="F79646"/>
            </a:solidFill>
          </a:ln>
        </p:spPr>
      </p:pic>
      <p:sp>
        <p:nvSpPr>
          <p:cNvPr id="113" name="Скругленный прямоугольник 47">
            <a:extLst>
              <a:ext uri="{FF2B5EF4-FFF2-40B4-BE49-F238E27FC236}">
                <a16:creationId xmlns:a16="http://schemas.microsoft.com/office/drawing/2014/main" id="{2F08A0C0-AE40-9E77-0B63-925E2CA47736}"/>
              </a:ext>
            </a:extLst>
          </p:cNvPr>
          <p:cNvSpPr/>
          <p:nvPr/>
        </p:nvSpPr>
        <p:spPr>
          <a:xfrm>
            <a:off x="217925" y="2975566"/>
            <a:ext cx="3222148" cy="783126"/>
          </a:xfrm>
          <a:prstGeom prst="roundRect">
            <a:avLst>
              <a:gd name="adj" fmla="val 50000"/>
            </a:avLst>
          </a:prstGeom>
          <a:noFill/>
          <a:ln w="12700" cap="flat" cmpd="sng" algn="ctr">
            <a:gradFill>
              <a:gsLst>
                <a:gs pos="0">
                  <a:srgbClr val="F1602A"/>
                </a:gs>
                <a:gs pos="78978">
                  <a:srgbClr val="FFFFFF"/>
                </a:gs>
                <a:gs pos="10991">
                  <a:srgbClr val="FAFBFF"/>
                </a:gs>
                <a:gs pos="29000">
                  <a:srgbClr val="F75B3B"/>
                </a:gs>
                <a:gs pos="54000">
                  <a:srgbClr val="FBAB28"/>
                </a:gs>
                <a:gs pos="100000">
                  <a:schemeClr val="accent4">
                    <a:lumMod val="60000"/>
                    <a:lumOff val="40000"/>
                  </a:scheme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4" name="Скругленный прямоугольник 52">
            <a:extLst>
              <a:ext uri="{FF2B5EF4-FFF2-40B4-BE49-F238E27FC236}">
                <a16:creationId xmlns:a16="http://schemas.microsoft.com/office/drawing/2014/main" id="{013B9CBB-54DA-E9D0-F3D0-1AECA2E81017}"/>
              </a:ext>
            </a:extLst>
          </p:cNvPr>
          <p:cNvSpPr/>
          <p:nvPr/>
        </p:nvSpPr>
        <p:spPr>
          <a:xfrm>
            <a:off x="151797" y="290960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5" name="Скругленный прямоугольник 50">
            <a:extLst>
              <a:ext uri="{FF2B5EF4-FFF2-40B4-BE49-F238E27FC236}">
                <a16:creationId xmlns:a16="http://schemas.microsoft.com/office/drawing/2014/main" id="{CC525022-788E-E4B7-6B8F-A1CD01A027C0}"/>
              </a:ext>
            </a:extLst>
          </p:cNvPr>
          <p:cNvSpPr/>
          <p:nvPr/>
        </p:nvSpPr>
        <p:spPr>
          <a:xfrm>
            <a:off x="461973" y="306751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28" name="Текст 2">
            <a:extLst>
              <a:ext uri="{FF2B5EF4-FFF2-40B4-BE49-F238E27FC236}">
                <a16:creationId xmlns:a16="http://schemas.microsoft.com/office/drawing/2014/main" id="{5972771B-6FBE-07AD-0E8A-C1692839FB5D}"/>
              </a:ext>
            </a:extLst>
          </p:cNvPr>
          <p:cNvSpPr txBox="1">
            <a:spLocks/>
          </p:cNvSpPr>
          <p:nvPr/>
        </p:nvSpPr>
        <p:spPr>
          <a:xfrm>
            <a:off x="612018" y="3157094"/>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Środowisko skojarzone z grupą zabezpieczeń AD</a:t>
            </a:r>
          </a:p>
        </p:txBody>
      </p:sp>
      <p:sp>
        <p:nvSpPr>
          <p:cNvPr id="135" name="Кружок">
            <a:extLst>
              <a:ext uri="{FF2B5EF4-FFF2-40B4-BE49-F238E27FC236}">
                <a16:creationId xmlns:a16="http://schemas.microsoft.com/office/drawing/2014/main" id="{D6FB7A70-DE35-A057-A81C-5E6A3D860D24}"/>
              </a:ext>
            </a:extLst>
          </p:cNvPr>
          <p:cNvSpPr/>
          <p:nvPr/>
        </p:nvSpPr>
        <p:spPr>
          <a:xfrm rot="5400000">
            <a:off x="1632443" y="390383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6" name="Фигура">
            <a:extLst>
              <a:ext uri="{FF2B5EF4-FFF2-40B4-BE49-F238E27FC236}">
                <a16:creationId xmlns:a16="http://schemas.microsoft.com/office/drawing/2014/main" id="{4095D891-C637-9A0A-0F21-2D9C92CA3BC6}"/>
              </a:ext>
            </a:extLst>
          </p:cNvPr>
          <p:cNvSpPr/>
          <p:nvPr/>
        </p:nvSpPr>
        <p:spPr>
          <a:xfrm rot="5400000">
            <a:off x="1736805" y="397531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7" name="Скругленный прямоугольник 47">
            <a:extLst>
              <a:ext uri="{FF2B5EF4-FFF2-40B4-BE49-F238E27FC236}">
                <a16:creationId xmlns:a16="http://schemas.microsoft.com/office/drawing/2014/main" id="{A1A39D6A-3A99-425E-DD41-A8CC573AB924}"/>
              </a:ext>
            </a:extLst>
          </p:cNvPr>
          <p:cNvSpPr/>
          <p:nvPr/>
        </p:nvSpPr>
        <p:spPr>
          <a:xfrm>
            <a:off x="178007" y="4265586"/>
            <a:ext cx="3222148" cy="783126"/>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38" name="Скругленный прямоугольник 52">
            <a:extLst>
              <a:ext uri="{FF2B5EF4-FFF2-40B4-BE49-F238E27FC236}">
                <a16:creationId xmlns:a16="http://schemas.microsoft.com/office/drawing/2014/main" id="{90982DC0-77A4-4EF7-16F4-3ECA5A82257B}"/>
              </a:ext>
            </a:extLst>
          </p:cNvPr>
          <p:cNvSpPr/>
          <p:nvPr/>
        </p:nvSpPr>
        <p:spPr>
          <a:xfrm>
            <a:off x="111879" y="419962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39" name="Скругленный прямоугольник 50">
            <a:extLst>
              <a:ext uri="{FF2B5EF4-FFF2-40B4-BE49-F238E27FC236}">
                <a16:creationId xmlns:a16="http://schemas.microsoft.com/office/drawing/2014/main" id="{8F9E3829-8857-16DD-DBEF-0BD392C98BA1}"/>
              </a:ext>
            </a:extLst>
          </p:cNvPr>
          <p:cNvSpPr/>
          <p:nvPr/>
        </p:nvSpPr>
        <p:spPr>
          <a:xfrm>
            <a:off x="422055" y="435753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40" name="Текст 2">
            <a:extLst>
              <a:ext uri="{FF2B5EF4-FFF2-40B4-BE49-F238E27FC236}">
                <a16:creationId xmlns:a16="http://schemas.microsoft.com/office/drawing/2014/main" id="{F409D515-6F57-4984-45A7-6EA3B7FF2240}"/>
              </a:ext>
            </a:extLst>
          </p:cNvPr>
          <p:cNvSpPr txBox="1">
            <a:spLocks/>
          </p:cNvSpPr>
          <p:nvPr/>
        </p:nvSpPr>
        <p:spPr>
          <a:xfrm>
            <a:off x="572100" y="4447114"/>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Zespoły i role zabezpieczeń w środowisku Power Platform</a:t>
            </a:r>
          </a:p>
        </p:txBody>
      </p:sp>
      <p:sp>
        <p:nvSpPr>
          <p:cNvPr id="141" name="Скругленный прямоугольник 47">
            <a:extLst>
              <a:ext uri="{FF2B5EF4-FFF2-40B4-BE49-F238E27FC236}">
                <a16:creationId xmlns:a16="http://schemas.microsoft.com/office/drawing/2014/main" id="{CB77223B-EB85-1059-5580-B89599BE3E72}"/>
              </a:ext>
            </a:extLst>
          </p:cNvPr>
          <p:cNvSpPr/>
          <p:nvPr/>
        </p:nvSpPr>
        <p:spPr>
          <a:xfrm>
            <a:off x="187361" y="5639029"/>
            <a:ext cx="3222148" cy="783126"/>
          </a:xfrm>
          <a:prstGeom prst="roundRect">
            <a:avLst>
              <a:gd name="adj" fmla="val 50000"/>
            </a:avLst>
          </a:prstGeom>
          <a:noFill/>
          <a:ln w="12700"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5" name="Скругленный прямоугольник 52">
            <a:extLst>
              <a:ext uri="{FF2B5EF4-FFF2-40B4-BE49-F238E27FC236}">
                <a16:creationId xmlns:a16="http://schemas.microsoft.com/office/drawing/2014/main" id="{48C3B141-32BE-CC77-17B1-A81680F38B48}"/>
              </a:ext>
            </a:extLst>
          </p:cNvPr>
          <p:cNvSpPr/>
          <p:nvPr/>
        </p:nvSpPr>
        <p:spPr>
          <a:xfrm>
            <a:off x="121233" y="5573066"/>
            <a:ext cx="3354403" cy="904824"/>
          </a:xfrm>
          <a:prstGeom prst="roundRect">
            <a:avLst>
              <a:gd name="adj" fmla="val 50000"/>
            </a:avLst>
          </a:prstGeom>
          <a:noFill/>
          <a:ln w="9525"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6" name="Скругленный прямоугольник 50">
            <a:extLst>
              <a:ext uri="{FF2B5EF4-FFF2-40B4-BE49-F238E27FC236}">
                <a16:creationId xmlns:a16="http://schemas.microsoft.com/office/drawing/2014/main" id="{5A4F2AB2-EB58-C501-8609-E45802C1DAA7}"/>
              </a:ext>
            </a:extLst>
          </p:cNvPr>
          <p:cNvSpPr/>
          <p:nvPr/>
        </p:nvSpPr>
        <p:spPr>
          <a:xfrm>
            <a:off x="431409" y="5730981"/>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47" name="Текст 2">
            <a:extLst>
              <a:ext uri="{FF2B5EF4-FFF2-40B4-BE49-F238E27FC236}">
                <a16:creationId xmlns:a16="http://schemas.microsoft.com/office/drawing/2014/main" id="{0DC8A814-A6BE-FFDD-A9A8-EC84C53EEA92}"/>
              </a:ext>
            </a:extLst>
          </p:cNvPr>
          <p:cNvSpPr txBox="1">
            <a:spLocks/>
          </p:cNvSpPr>
          <p:nvPr/>
        </p:nvSpPr>
        <p:spPr>
          <a:xfrm>
            <a:off x="581454" y="5820557"/>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Przypisanie roli na bazie grup AD</a:t>
            </a:r>
          </a:p>
        </p:txBody>
      </p:sp>
      <p:sp>
        <p:nvSpPr>
          <p:cNvPr id="148" name="Кружок">
            <a:extLst>
              <a:ext uri="{FF2B5EF4-FFF2-40B4-BE49-F238E27FC236}">
                <a16:creationId xmlns:a16="http://schemas.microsoft.com/office/drawing/2014/main" id="{0366EFF6-BE02-137F-F9D4-0C34A33D0859}"/>
              </a:ext>
            </a:extLst>
          </p:cNvPr>
          <p:cNvSpPr/>
          <p:nvPr/>
        </p:nvSpPr>
        <p:spPr>
          <a:xfrm rot="5400000">
            <a:off x="1632443" y="519317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0" name="Фигура">
            <a:extLst>
              <a:ext uri="{FF2B5EF4-FFF2-40B4-BE49-F238E27FC236}">
                <a16:creationId xmlns:a16="http://schemas.microsoft.com/office/drawing/2014/main" id="{7DD39549-9684-548D-FC15-E6AA68B88529}"/>
              </a:ext>
            </a:extLst>
          </p:cNvPr>
          <p:cNvSpPr/>
          <p:nvPr/>
        </p:nvSpPr>
        <p:spPr>
          <a:xfrm rot="5400000">
            <a:off x="1736805" y="526465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2" name="Rounded Rectangle 4">
            <a:extLst>
              <a:ext uri="{FF2B5EF4-FFF2-40B4-BE49-F238E27FC236}">
                <a16:creationId xmlns:a16="http://schemas.microsoft.com/office/drawing/2014/main" id="{00570BF1-87A8-EC17-53DF-F9F54EF93515}"/>
              </a:ext>
            </a:extLst>
          </p:cNvPr>
          <p:cNvSpPr/>
          <p:nvPr/>
        </p:nvSpPr>
        <p:spPr>
          <a:xfrm>
            <a:off x="3916004" y="1329445"/>
            <a:ext cx="7437795" cy="654757"/>
          </a:xfrm>
          <a:prstGeom prst="roundRect">
            <a:avLst>
              <a:gd name="adj" fmla="val 5000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sym typeface="Helvetica Neue Medium"/>
            </a:endParaRPr>
          </a:p>
        </p:txBody>
      </p:sp>
      <p:sp>
        <p:nvSpPr>
          <p:cNvPr id="157"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4C6F05C9-6F1D-FEA4-4A92-57AD1D6E0D84}"/>
              </a:ext>
            </a:extLst>
          </p:cNvPr>
          <p:cNvSpPr txBox="1"/>
          <p:nvPr/>
        </p:nvSpPr>
        <p:spPr>
          <a:xfrm flipH="1">
            <a:off x="4658229" y="1695127"/>
            <a:ext cx="5834863"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p>
            <a:r>
              <a:rPr lang="pl-PL" sz="1600" b="1"/>
              <a:t>Jak zarządzać nadawaniem uprawnień w środowisku?</a:t>
            </a:r>
          </a:p>
        </p:txBody>
      </p:sp>
      <p:sp>
        <p:nvSpPr>
          <p:cNvPr id="159"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5CB7067F-18E6-CB44-124D-443429852632}"/>
              </a:ext>
            </a:extLst>
          </p:cNvPr>
          <p:cNvSpPr txBox="1"/>
          <p:nvPr/>
        </p:nvSpPr>
        <p:spPr>
          <a:xfrm flipH="1">
            <a:off x="4681556" y="1478617"/>
            <a:ext cx="142270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Cel</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1" name="Oval 1">
            <a:extLst>
              <a:ext uri="{FF2B5EF4-FFF2-40B4-BE49-F238E27FC236}">
                <a16:creationId xmlns:a16="http://schemas.microsoft.com/office/drawing/2014/main" id="{56DB1621-A83C-38EE-5FBD-3E104F465A7C}"/>
              </a:ext>
            </a:extLst>
          </p:cNvPr>
          <p:cNvSpPr/>
          <p:nvPr/>
        </p:nvSpPr>
        <p:spPr>
          <a:xfrm>
            <a:off x="4049867" y="146385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3" name="Picture 86">
            <a:extLst>
              <a:ext uri="{FF2B5EF4-FFF2-40B4-BE49-F238E27FC236}">
                <a16:creationId xmlns:a16="http://schemas.microsoft.com/office/drawing/2014/main" id="{4DEA8908-0510-A05F-1283-E731BFD07EFD}"/>
              </a:ext>
            </a:extLst>
          </p:cNvPr>
          <p:cNvPicPr>
            <a:picLocks noChangeAspect="1"/>
          </p:cNvPicPr>
          <p:nvPr/>
        </p:nvPicPr>
        <p:blipFill>
          <a:blip r:embed="rId7">
            <a:clrChange>
              <a:clrFrom>
                <a:srgbClr val="FFFFFF"/>
              </a:clrFrom>
              <a:clrTo>
                <a:srgbClr val="FFFFFF">
                  <a:alpha val="0"/>
                </a:srgbClr>
              </a:clrTo>
            </a:clrChange>
            <a:lum bright="70000" contrast="-70000"/>
          </a:blip>
          <a:stretch>
            <a:fillRect/>
          </a:stretch>
        </p:blipFill>
        <p:spPr>
          <a:xfrm>
            <a:off x="4142494" y="1537633"/>
            <a:ext cx="302271" cy="292389"/>
          </a:xfrm>
          <a:prstGeom prst="rect">
            <a:avLst/>
          </a:prstGeom>
          <a:ln>
            <a:noFill/>
          </a:ln>
        </p:spPr>
      </p:pic>
      <p:sp>
        <p:nvSpPr>
          <p:cNvPr id="190"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07C61955-9B33-6340-4E05-34AA48A6FBD7}"/>
              </a:ext>
            </a:extLst>
          </p:cNvPr>
          <p:cNvSpPr txBox="1"/>
          <p:nvPr/>
        </p:nvSpPr>
        <p:spPr>
          <a:xfrm flipH="1">
            <a:off x="4665121" y="2288995"/>
            <a:ext cx="142270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Kroki</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92" name="Oval 1">
            <a:extLst>
              <a:ext uri="{FF2B5EF4-FFF2-40B4-BE49-F238E27FC236}">
                <a16:creationId xmlns:a16="http://schemas.microsoft.com/office/drawing/2014/main" id="{4E2EF940-2A8C-E767-B93C-FF88F6DBC83E}"/>
              </a:ext>
            </a:extLst>
          </p:cNvPr>
          <p:cNvSpPr/>
          <p:nvPr/>
        </p:nvSpPr>
        <p:spPr>
          <a:xfrm>
            <a:off x="4135518" y="224904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3" name="Grafika 2" descr="Odciski butów z wypełnieniem pełnym">
            <a:extLst>
              <a:ext uri="{FF2B5EF4-FFF2-40B4-BE49-F238E27FC236}">
                <a16:creationId xmlns:a16="http://schemas.microsoft.com/office/drawing/2014/main" id="{A2FDC587-96E1-2758-EE8F-D5464A7975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6449" y="2318260"/>
            <a:ext cx="372701" cy="372701"/>
          </a:xfrm>
          <a:prstGeom prst="rect">
            <a:avLst/>
          </a:prstGeom>
        </p:spPr>
      </p:pic>
      <p:sp>
        <p:nvSpPr>
          <p:cNvPr id="92" name="pole tekstowe 91">
            <a:extLst>
              <a:ext uri="{FF2B5EF4-FFF2-40B4-BE49-F238E27FC236}">
                <a16:creationId xmlns:a16="http://schemas.microsoft.com/office/drawing/2014/main" id="{558E1A39-ED70-F30D-527C-458413438DDA}"/>
              </a:ext>
            </a:extLst>
          </p:cNvPr>
          <p:cNvSpPr txBox="1"/>
          <p:nvPr/>
        </p:nvSpPr>
        <p:spPr>
          <a:xfrm>
            <a:off x="4575198" y="2466806"/>
            <a:ext cx="1581844" cy="261610"/>
          </a:xfrm>
          <a:prstGeom prst="rect">
            <a:avLst/>
          </a:prstGeom>
          <a:noFill/>
        </p:spPr>
        <p:txBody>
          <a:bodyPr wrap="square" rtlCol="0">
            <a:spAutoFit/>
          </a:bodyPr>
          <a:lstStyle/>
          <a:p>
            <a:pPr algn="ctr"/>
            <a:r>
              <a:rPr lang="pl-PL" sz="1100">
                <a:solidFill>
                  <a:schemeClr val="bg1">
                    <a:lumMod val="50000"/>
                  </a:schemeClr>
                </a:solidFill>
              </a:rPr>
              <a:t>Active Directory</a:t>
            </a:r>
          </a:p>
        </p:txBody>
      </p:sp>
      <p:sp>
        <p:nvSpPr>
          <p:cNvPr id="70" name="Prostokąt: zaokrąglone rogi 69">
            <a:extLst>
              <a:ext uri="{FF2B5EF4-FFF2-40B4-BE49-F238E27FC236}">
                <a16:creationId xmlns:a16="http://schemas.microsoft.com/office/drawing/2014/main" id="{76582485-7C37-6598-E3AD-F614072C9A7D}"/>
              </a:ext>
            </a:extLst>
          </p:cNvPr>
          <p:cNvSpPr/>
          <p:nvPr/>
        </p:nvSpPr>
        <p:spPr>
          <a:xfrm>
            <a:off x="4465054" y="5049156"/>
            <a:ext cx="6462664" cy="1544278"/>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l-PL"/>
          </a:p>
        </p:txBody>
      </p:sp>
      <p:sp>
        <p:nvSpPr>
          <p:cNvPr id="71" name="pole tekstowe 70">
            <a:extLst>
              <a:ext uri="{FF2B5EF4-FFF2-40B4-BE49-F238E27FC236}">
                <a16:creationId xmlns:a16="http://schemas.microsoft.com/office/drawing/2014/main" id="{35999577-0D1E-31FF-E093-9D37C96EFAF3}"/>
              </a:ext>
            </a:extLst>
          </p:cNvPr>
          <p:cNvSpPr txBox="1"/>
          <p:nvPr/>
        </p:nvSpPr>
        <p:spPr>
          <a:xfrm>
            <a:off x="6342674" y="3232081"/>
            <a:ext cx="2753158" cy="261610"/>
          </a:xfrm>
          <a:prstGeom prst="rect">
            <a:avLst/>
          </a:prstGeom>
          <a:noFill/>
        </p:spPr>
        <p:txBody>
          <a:bodyPr wrap="square" rtlCol="0">
            <a:spAutoFit/>
          </a:bodyPr>
          <a:lstStyle/>
          <a:p>
            <a:pPr algn="ctr"/>
            <a:r>
              <a:rPr lang="pl-PL" sz="1100"/>
              <a:t>Grupa zabezpieczeń AD środowiska</a:t>
            </a:r>
          </a:p>
        </p:txBody>
      </p:sp>
      <p:sp>
        <p:nvSpPr>
          <p:cNvPr id="72" name="pole tekstowe 71">
            <a:extLst>
              <a:ext uri="{FF2B5EF4-FFF2-40B4-BE49-F238E27FC236}">
                <a16:creationId xmlns:a16="http://schemas.microsoft.com/office/drawing/2014/main" id="{E793E857-964E-6A0D-0299-17936332FD69}"/>
              </a:ext>
            </a:extLst>
          </p:cNvPr>
          <p:cNvSpPr txBox="1"/>
          <p:nvPr/>
        </p:nvSpPr>
        <p:spPr>
          <a:xfrm>
            <a:off x="4303313" y="4765951"/>
            <a:ext cx="1387312" cy="261610"/>
          </a:xfrm>
          <a:prstGeom prst="rect">
            <a:avLst/>
          </a:prstGeom>
          <a:noFill/>
        </p:spPr>
        <p:txBody>
          <a:bodyPr wrap="square" rtlCol="0">
            <a:spAutoFit/>
          </a:bodyPr>
          <a:lstStyle/>
          <a:p>
            <a:pPr algn="ctr"/>
            <a:r>
              <a:rPr lang="pl-PL" sz="1100">
                <a:solidFill>
                  <a:schemeClr val="bg1">
                    <a:lumMod val="50000"/>
                  </a:schemeClr>
                </a:solidFill>
              </a:rPr>
              <a:t>Środowisko</a:t>
            </a:r>
          </a:p>
        </p:txBody>
      </p:sp>
      <p:sp>
        <p:nvSpPr>
          <p:cNvPr id="73" name="pole tekstowe 72">
            <a:extLst>
              <a:ext uri="{FF2B5EF4-FFF2-40B4-BE49-F238E27FC236}">
                <a16:creationId xmlns:a16="http://schemas.microsoft.com/office/drawing/2014/main" id="{3387EB91-7240-5D67-C455-8B69212120C9}"/>
              </a:ext>
            </a:extLst>
          </p:cNvPr>
          <p:cNvSpPr txBox="1"/>
          <p:nvPr/>
        </p:nvSpPr>
        <p:spPr>
          <a:xfrm>
            <a:off x="7265802" y="6231029"/>
            <a:ext cx="1520537" cy="261610"/>
          </a:xfrm>
          <a:prstGeom prst="rect">
            <a:avLst/>
          </a:prstGeom>
          <a:noFill/>
        </p:spPr>
        <p:txBody>
          <a:bodyPr wrap="square" rtlCol="0">
            <a:spAutoFit/>
          </a:bodyPr>
          <a:lstStyle/>
          <a:p>
            <a:pPr algn="ctr"/>
            <a:r>
              <a:rPr lang="pl-PL" sz="1100" b="1">
                <a:solidFill>
                  <a:srgbClr val="F1602A"/>
                </a:solidFill>
              </a:rPr>
              <a:t>Zespoły zabezpieczeń</a:t>
            </a:r>
          </a:p>
        </p:txBody>
      </p:sp>
      <p:pic>
        <p:nvPicPr>
          <p:cNvPr id="74" name="Obraz 73">
            <a:extLst>
              <a:ext uri="{FF2B5EF4-FFF2-40B4-BE49-F238E27FC236}">
                <a16:creationId xmlns:a16="http://schemas.microsoft.com/office/drawing/2014/main" id="{2127E28C-F730-89DC-C40E-02A1310A790A}"/>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2188" y="5086379"/>
            <a:ext cx="540184" cy="540184"/>
          </a:xfrm>
          <a:prstGeom prst="rect">
            <a:avLst/>
          </a:prstGeom>
        </p:spPr>
      </p:pic>
      <p:pic>
        <p:nvPicPr>
          <p:cNvPr id="82" name="Obraz 81">
            <a:extLst>
              <a:ext uri="{FF2B5EF4-FFF2-40B4-BE49-F238E27FC236}">
                <a16:creationId xmlns:a16="http://schemas.microsoft.com/office/drawing/2014/main" id="{BA3352B2-EFA0-613D-61F1-FBDC61E0DA60}"/>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88939" y="5220121"/>
            <a:ext cx="698310" cy="698310"/>
          </a:xfrm>
          <a:prstGeom prst="rect">
            <a:avLst/>
          </a:prstGeom>
        </p:spPr>
      </p:pic>
      <p:pic>
        <p:nvPicPr>
          <p:cNvPr id="83" name="Obraz 82">
            <a:extLst>
              <a:ext uri="{FF2B5EF4-FFF2-40B4-BE49-F238E27FC236}">
                <a16:creationId xmlns:a16="http://schemas.microsoft.com/office/drawing/2014/main" id="{01F41EB5-1EE9-6737-5E7E-36ECD1723426}"/>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47031" y="5533373"/>
            <a:ext cx="698310" cy="698310"/>
          </a:xfrm>
          <a:prstGeom prst="rect">
            <a:avLst/>
          </a:prstGeom>
        </p:spPr>
      </p:pic>
      <p:sp>
        <p:nvSpPr>
          <p:cNvPr id="84" name="pole tekstowe 83">
            <a:extLst>
              <a:ext uri="{FF2B5EF4-FFF2-40B4-BE49-F238E27FC236}">
                <a16:creationId xmlns:a16="http://schemas.microsoft.com/office/drawing/2014/main" id="{80DBD24D-9D70-91B6-82AF-4756ADAE6F25}"/>
              </a:ext>
            </a:extLst>
          </p:cNvPr>
          <p:cNvSpPr txBox="1"/>
          <p:nvPr/>
        </p:nvSpPr>
        <p:spPr>
          <a:xfrm>
            <a:off x="9269495" y="6225250"/>
            <a:ext cx="1330771" cy="261610"/>
          </a:xfrm>
          <a:prstGeom prst="rect">
            <a:avLst/>
          </a:prstGeom>
          <a:noFill/>
        </p:spPr>
        <p:txBody>
          <a:bodyPr wrap="square" rtlCol="0">
            <a:spAutoFit/>
          </a:bodyPr>
          <a:lstStyle/>
          <a:p>
            <a:pPr algn="ctr"/>
            <a:r>
              <a:rPr lang="pl-PL" sz="1100" b="1">
                <a:solidFill>
                  <a:srgbClr val="F1602A"/>
                </a:solidFill>
              </a:rPr>
              <a:t>Role zabezpieczeń</a:t>
            </a:r>
          </a:p>
        </p:txBody>
      </p:sp>
      <p:pic>
        <p:nvPicPr>
          <p:cNvPr id="121" name="Obraz 120">
            <a:extLst>
              <a:ext uri="{FF2B5EF4-FFF2-40B4-BE49-F238E27FC236}">
                <a16:creationId xmlns:a16="http://schemas.microsoft.com/office/drawing/2014/main" id="{BF7A6C64-1E5D-336B-86DD-543CE0F97974}"/>
              </a:ext>
            </a:extLst>
          </p:cNvPr>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17045" y="5608702"/>
            <a:ext cx="510983" cy="510983"/>
          </a:xfrm>
          <a:prstGeom prst="rect">
            <a:avLst/>
          </a:prstGeom>
        </p:spPr>
      </p:pic>
      <p:pic>
        <p:nvPicPr>
          <p:cNvPr id="122" name="Obraz 121">
            <a:extLst>
              <a:ext uri="{FF2B5EF4-FFF2-40B4-BE49-F238E27FC236}">
                <a16:creationId xmlns:a16="http://schemas.microsoft.com/office/drawing/2014/main" id="{6439163E-C075-82BE-4D12-3793A46A45A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7412443" y="2768643"/>
            <a:ext cx="559183" cy="557853"/>
          </a:xfrm>
          <a:prstGeom prst="rect">
            <a:avLst/>
          </a:prstGeom>
        </p:spPr>
      </p:pic>
      <p:pic>
        <p:nvPicPr>
          <p:cNvPr id="123" name="Obraz 122">
            <a:extLst>
              <a:ext uri="{FF2B5EF4-FFF2-40B4-BE49-F238E27FC236}">
                <a16:creationId xmlns:a16="http://schemas.microsoft.com/office/drawing/2014/main" id="{590C6E12-0FAE-04C0-153C-F74C64D6DC4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51037" y="5458472"/>
            <a:ext cx="239378" cy="239378"/>
          </a:xfrm>
          <a:prstGeom prst="rect">
            <a:avLst/>
          </a:prstGeom>
        </p:spPr>
      </p:pic>
      <p:pic>
        <p:nvPicPr>
          <p:cNvPr id="124" name="Obraz 123">
            <a:extLst>
              <a:ext uri="{FF2B5EF4-FFF2-40B4-BE49-F238E27FC236}">
                <a16:creationId xmlns:a16="http://schemas.microsoft.com/office/drawing/2014/main" id="{846118BD-F532-F56D-65E5-E2D86FEDC9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03437" y="5610872"/>
            <a:ext cx="239378" cy="239378"/>
          </a:xfrm>
          <a:prstGeom prst="rect">
            <a:avLst/>
          </a:prstGeom>
        </p:spPr>
      </p:pic>
      <p:pic>
        <p:nvPicPr>
          <p:cNvPr id="125" name="Obraz 124">
            <a:extLst>
              <a:ext uri="{FF2B5EF4-FFF2-40B4-BE49-F238E27FC236}">
                <a16:creationId xmlns:a16="http://schemas.microsoft.com/office/drawing/2014/main" id="{89B45035-3650-B61B-209B-D63E524F273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51875" y="5697850"/>
            <a:ext cx="239378" cy="239378"/>
          </a:xfrm>
          <a:prstGeom prst="rect">
            <a:avLst/>
          </a:prstGeom>
        </p:spPr>
      </p:pic>
      <p:pic>
        <p:nvPicPr>
          <p:cNvPr id="126" name="Obraz 125">
            <a:extLst>
              <a:ext uri="{FF2B5EF4-FFF2-40B4-BE49-F238E27FC236}">
                <a16:creationId xmlns:a16="http://schemas.microsoft.com/office/drawing/2014/main" id="{912F25D4-B526-0CC2-3F1B-71FEC5EC24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4701" y="5712647"/>
            <a:ext cx="239378" cy="239378"/>
          </a:xfrm>
          <a:prstGeom prst="rect">
            <a:avLst/>
          </a:prstGeom>
        </p:spPr>
      </p:pic>
      <p:pic>
        <p:nvPicPr>
          <p:cNvPr id="127" name="Obraz 126">
            <a:extLst>
              <a:ext uri="{FF2B5EF4-FFF2-40B4-BE49-F238E27FC236}">
                <a16:creationId xmlns:a16="http://schemas.microsoft.com/office/drawing/2014/main" id="{523D8C8C-DF2C-00CE-6EA9-8DE53690DA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2517" y="5517363"/>
            <a:ext cx="239378" cy="239378"/>
          </a:xfrm>
          <a:prstGeom prst="rect">
            <a:avLst/>
          </a:prstGeom>
        </p:spPr>
      </p:pic>
      <p:sp>
        <p:nvSpPr>
          <p:cNvPr id="129" name="pole tekstowe 128">
            <a:extLst>
              <a:ext uri="{FF2B5EF4-FFF2-40B4-BE49-F238E27FC236}">
                <a16:creationId xmlns:a16="http://schemas.microsoft.com/office/drawing/2014/main" id="{18BDAA9D-405D-A1B4-0956-E282B1A1DBE3}"/>
              </a:ext>
            </a:extLst>
          </p:cNvPr>
          <p:cNvSpPr txBox="1"/>
          <p:nvPr/>
        </p:nvSpPr>
        <p:spPr>
          <a:xfrm>
            <a:off x="4786489" y="6033301"/>
            <a:ext cx="1330771" cy="261610"/>
          </a:xfrm>
          <a:prstGeom prst="rect">
            <a:avLst/>
          </a:prstGeom>
          <a:noFill/>
        </p:spPr>
        <p:txBody>
          <a:bodyPr wrap="square" rtlCol="0">
            <a:spAutoFit/>
          </a:bodyPr>
          <a:lstStyle/>
          <a:p>
            <a:pPr algn="ctr"/>
            <a:r>
              <a:rPr lang="pl-PL" sz="1100"/>
              <a:t>Tabele</a:t>
            </a:r>
          </a:p>
        </p:txBody>
      </p:sp>
      <p:sp>
        <p:nvSpPr>
          <p:cNvPr id="130" name="Prostokąt: zaokrąglone rogi 129">
            <a:extLst>
              <a:ext uri="{FF2B5EF4-FFF2-40B4-BE49-F238E27FC236}">
                <a16:creationId xmlns:a16="http://schemas.microsoft.com/office/drawing/2014/main" id="{E276CED2-AA7F-03EB-A857-3895E63293CA}"/>
              </a:ext>
            </a:extLst>
          </p:cNvPr>
          <p:cNvSpPr/>
          <p:nvPr/>
        </p:nvSpPr>
        <p:spPr>
          <a:xfrm>
            <a:off x="4465054" y="2761394"/>
            <a:ext cx="6453963" cy="1757810"/>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l-PL"/>
          </a:p>
        </p:txBody>
      </p:sp>
      <p:pic>
        <p:nvPicPr>
          <p:cNvPr id="131" name="Grafika 130" descr="Laptop kontur">
            <a:extLst>
              <a:ext uri="{FF2B5EF4-FFF2-40B4-BE49-F238E27FC236}">
                <a16:creationId xmlns:a16="http://schemas.microsoft.com/office/drawing/2014/main" id="{73DC7521-A370-EC3C-81D0-FF36CF8CDB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73930" y="5390101"/>
            <a:ext cx="387816" cy="387816"/>
          </a:xfrm>
          <a:prstGeom prst="rect">
            <a:avLst/>
          </a:prstGeom>
        </p:spPr>
      </p:pic>
      <p:pic>
        <p:nvPicPr>
          <p:cNvPr id="132" name="Grafika 131" descr="Laptop kontur">
            <a:extLst>
              <a:ext uri="{FF2B5EF4-FFF2-40B4-BE49-F238E27FC236}">
                <a16:creationId xmlns:a16="http://schemas.microsoft.com/office/drawing/2014/main" id="{23220197-F1AF-635A-A2A8-F076EC174F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2246" y="5599742"/>
            <a:ext cx="387816" cy="387816"/>
          </a:xfrm>
          <a:prstGeom prst="rect">
            <a:avLst/>
          </a:prstGeom>
        </p:spPr>
      </p:pic>
      <p:pic>
        <p:nvPicPr>
          <p:cNvPr id="133" name="Grafika 132" descr="Laptop kontur">
            <a:extLst>
              <a:ext uri="{FF2B5EF4-FFF2-40B4-BE49-F238E27FC236}">
                <a16:creationId xmlns:a16="http://schemas.microsoft.com/office/drawing/2014/main" id="{BF4209D5-7FE2-36D6-5F6C-B90F836C74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59123" y="5573613"/>
            <a:ext cx="387816" cy="387816"/>
          </a:xfrm>
          <a:prstGeom prst="rect">
            <a:avLst/>
          </a:prstGeom>
        </p:spPr>
      </p:pic>
      <p:sp>
        <p:nvSpPr>
          <p:cNvPr id="134" name="pole tekstowe 133">
            <a:extLst>
              <a:ext uri="{FF2B5EF4-FFF2-40B4-BE49-F238E27FC236}">
                <a16:creationId xmlns:a16="http://schemas.microsoft.com/office/drawing/2014/main" id="{D6A0995D-F201-F00C-0D60-C869AEE74B6B}"/>
              </a:ext>
            </a:extLst>
          </p:cNvPr>
          <p:cNvSpPr txBox="1"/>
          <p:nvPr/>
        </p:nvSpPr>
        <p:spPr>
          <a:xfrm>
            <a:off x="6067672" y="5972696"/>
            <a:ext cx="1330771" cy="261610"/>
          </a:xfrm>
          <a:prstGeom prst="rect">
            <a:avLst/>
          </a:prstGeom>
          <a:noFill/>
        </p:spPr>
        <p:txBody>
          <a:bodyPr wrap="square" rtlCol="0">
            <a:spAutoFit/>
          </a:bodyPr>
          <a:lstStyle/>
          <a:p>
            <a:pPr algn="ctr"/>
            <a:r>
              <a:rPr lang="pl-PL" sz="1100"/>
              <a:t>Aplikacje</a:t>
            </a:r>
          </a:p>
        </p:txBody>
      </p:sp>
      <p:pic>
        <p:nvPicPr>
          <p:cNvPr id="142" name="Obraz 141">
            <a:extLst>
              <a:ext uri="{FF2B5EF4-FFF2-40B4-BE49-F238E27FC236}">
                <a16:creationId xmlns:a16="http://schemas.microsoft.com/office/drawing/2014/main" id="{BA3D769A-4CA5-98F6-0AD9-33E0B17A25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8111002" y="5255033"/>
            <a:ext cx="494012" cy="494012"/>
          </a:xfrm>
          <a:prstGeom prst="rect">
            <a:avLst/>
          </a:prstGeom>
        </p:spPr>
      </p:pic>
      <p:pic>
        <p:nvPicPr>
          <p:cNvPr id="143" name="Obraz 142">
            <a:extLst>
              <a:ext uri="{FF2B5EF4-FFF2-40B4-BE49-F238E27FC236}">
                <a16:creationId xmlns:a16="http://schemas.microsoft.com/office/drawing/2014/main" id="{83A166ED-25C8-091E-2979-9A0A4790F1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595262" y="5200333"/>
            <a:ext cx="540184" cy="540184"/>
          </a:xfrm>
          <a:prstGeom prst="rect">
            <a:avLst/>
          </a:prstGeom>
        </p:spPr>
      </p:pic>
      <p:pic>
        <p:nvPicPr>
          <p:cNvPr id="144" name="Obraz 143">
            <a:extLst>
              <a:ext uri="{FF2B5EF4-FFF2-40B4-BE49-F238E27FC236}">
                <a16:creationId xmlns:a16="http://schemas.microsoft.com/office/drawing/2014/main" id="{342E3F23-A216-B0AC-31F0-5F577DFF00B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5263223" y="3737795"/>
            <a:ext cx="559183" cy="557853"/>
          </a:xfrm>
          <a:prstGeom prst="rect">
            <a:avLst/>
          </a:prstGeom>
        </p:spPr>
      </p:pic>
      <p:pic>
        <p:nvPicPr>
          <p:cNvPr id="149" name="Obraz 148">
            <a:extLst>
              <a:ext uri="{FF2B5EF4-FFF2-40B4-BE49-F238E27FC236}">
                <a16:creationId xmlns:a16="http://schemas.microsoft.com/office/drawing/2014/main" id="{289DB219-8FA2-93B6-9219-FEC886DC98E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7403311" y="3742450"/>
            <a:ext cx="559183" cy="557853"/>
          </a:xfrm>
          <a:prstGeom prst="rect">
            <a:avLst/>
          </a:prstGeom>
        </p:spPr>
      </p:pic>
      <p:pic>
        <p:nvPicPr>
          <p:cNvPr id="151" name="Obraz 150">
            <a:extLst>
              <a:ext uri="{FF2B5EF4-FFF2-40B4-BE49-F238E27FC236}">
                <a16:creationId xmlns:a16="http://schemas.microsoft.com/office/drawing/2014/main" id="{47787205-BECD-4F9F-36E3-A9A70663094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9561581" y="3737794"/>
            <a:ext cx="559183" cy="557853"/>
          </a:xfrm>
          <a:prstGeom prst="rect">
            <a:avLst/>
          </a:prstGeom>
        </p:spPr>
      </p:pic>
      <p:sp>
        <p:nvSpPr>
          <p:cNvPr id="153" name="pole tekstowe 152">
            <a:extLst>
              <a:ext uri="{FF2B5EF4-FFF2-40B4-BE49-F238E27FC236}">
                <a16:creationId xmlns:a16="http://schemas.microsoft.com/office/drawing/2014/main" id="{F1B71066-F639-DB7B-6588-D846F091AC3A}"/>
              </a:ext>
            </a:extLst>
          </p:cNvPr>
          <p:cNvSpPr txBox="1"/>
          <p:nvPr/>
        </p:nvSpPr>
        <p:spPr>
          <a:xfrm>
            <a:off x="4674940" y="4246119"/>
            <a:ext cx="1793248" cy="261610"/>
          </a:xfrm>
          <a:prstGeom prst="rect">
            <a:avLst/>
          </a:prstGeom>
          <a:noFill/>
        </p:spPr>
        <p:txBody>
          <a:bodyPr wrap="square" rtlCol="0">
            <a:spAutoFit/>
          </a:bodyPr>
          <a:lstStyle/>
          <a:p>
            <a:pPr algn="ctr"/>
            <a:r>
              <a:rPr lang="pl-PL" sz="1100"/>
              <a:t>Administratorzy</a:t>
            </a:r>
          </a:p>
        </p:txBody>
      </p:sp>
      <p:sp>
        <p:nvSpPr>
          <p:cNvPr id="154" name="pole tekstowe 153">
            <a:extLst>
              <a:ext uri="{FF2B5EF4-FFF2-40B4-BE49-F238E27FC236}">
                <a16:creationId xmlns:a16="http://schemas.microsoft.com/office/drawing/2014/main" id="{60E8619F-4CFC-2695-F4E2-4CF46F959EF5}"/>
              </a:ext>
            </a:extLst>
          </p:cNvPr>
          <p:cNvSpPr txBox="1"/>
          <p:nvPr/>
        </p:nvSpPr>
        <p:spPr>
          <a:xfrm>
            <a:off x="6823493" y="4261919"/>
            <a:ext cx="1793248" cy="261610"/>
          </a:xfrm>
          <a:prstGeom prst="rect">
            <a:avLst/>
          </a:prstGeom>
          <a:noFill/>
        </p:spPr>
        <p:txBody>
          <a:bodyPr wrap="square" rtlCol="0">
            <a:spAutoFit/>
          </a:bodyPr>
          <a:lstStyle/>
          <a:p>
            <a:pPr algn="ctr"/>
            <a:r>
              <a:rPr lang="pl-PL" sz="1100"/>
              <a:t>Kontrolerzy</a:t>
            </a:r>
          </a:p>
        </p:txBody>
      </p:sp>
      <p:sp>
        <p:nvSpPr>
          <p:cNvPr id="155" name="pole tekstowe 154">
            <a:extLst>
              <a:ext uri="{FF2B5EF4-FFF2-40B4-BE49-F238E27FC236}">
                <a16:creationId xmlns:a16="http://schemas.microsoft.com/office/drawing/2014/main" id="{22231B2F-B874-9985-550A-F39193F208E4}"/>
              </a:ext>
            </a:extLst>
          </p:cNvPr>
          <p:cNvSpPr txBox="1"/>
          <p:nvPr/>
        </p:nvSpPr>
        <p:spPr>
          <a:xfrm>
            <a:off x="8992838" y="4242934"/>
            <a:ext cx="1793248" cy="261610"/>
          </a:xfrm>
          <a:prstGeom prst="rect">
            <a:avLst/>
          </a:prstGeom>
          <a:noFill/>
        </p:spPr>
        <p:txBody>
          <a:bodyPr wrap="square" rtlCol="0">
            <a:spAutoFit/>
          </a:bodyPr>
          <a:lstStyle/>
          <a:p>
            <a:pPr algn="ctr"/>
            <a:r>
              <a:rPr lang="pl-PL" sz="1100"/>
              <a:t>Użytkownicy końcowi</a:t>
            </a:r>
          </a:p>
        </p:txBody>
      </p:sp>
      <p:cxnSp>
        <p:nvCxnSpPr>
          <p:cNvPr id="156" name="Łącznik: zakrzywiony 155">
            <a:extLst>
              <a:ext uri="{FF2B5EF4-FFF2-40B4-BE49-F238E27FC236}">
                <a16:creationId xmlns:a16="http://schemas.microsoft.com/office/drawing/2014/main" id="{81905AC9-EB3C-1594-91BA-CB89469306E8}"/>
              </a:ext>
            </a:extLst>
          </p:cNvPr>
          <p:cNvCxnSpPr>
            <a:stCxn id="71" idx="2"/>
            <a:endCxn id="144" idx="0"/>
          </p:cNvCxnSpPr>
          <p:nvPr/>
        </p:nvCxnSpPr>
        <p:spPr>
          <a:xfrm rot="5400000">
            <a:off x="6508982" y="2527524"/>
            <a:ext cx="244104" cy="2176438"/>
          </a:xfrm>
          <a:prstGeom prst="curvedConnector3">
            <a:avLst/>
          </a:prstGeom>
          <a:ln>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58" name="Łącznik: zakrzywiony 157">
            <a:extLst>
              <a:ext uri="{FF2B5EF4-FFF2-40B4-BE49-F238E27FC236}">
                <a16:creationId xmlns:a16="http://schemas.microsoft.com/office/drawing/2014/main" id="{31F0B640-DCFC-8A67-CA81-16C865680AE9}"/>
              </a:ext>
            </a:extLst>
          </p:cNvPr>
          <p:cNvCxnSpPr>
            <a:cxnSpLocks/>
            <a:stCxn id="71" idx="2"/>
            <a:endCxn id="149" idx="0"/>
          </p:cNvCxnSpPr>
          <p:nvPr/>
        </p:nvCxnSpPr>
        <p:spPr>
          <a:xfrm rot="5400000">
            <a:off x="7576699" y="3599895"/>
            <a:ext cx="248759" cy="36350"/>
          </a:xfrm>
          <a:prstGeom prst="curvedConnector3">
            <a:avLst>
              <a:gd name="adj1" fmla="val 50000"/>
            </a:avLst>
          </a:prstGeom>
          <a:ln>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60" name="Łącznik: zakrzywiony 159">
            <a:extLst>
              <a:ext uri="{FF2B5EF4-FFF2-40B4-BE49-F238E27FC236}">
                <a16:creationId xmlns:a16="http://schemas.microsoft.com/office/drawing/2014/main" id="{E85CA8D2-5AA9-5C9C-08A0-1F91E1C2ECD6}"/>
              </a:ext>
            </a:extLst>
          </p:cNvPr>
          <p:cNvCxnSpPr>
            <a:cxnSpLocks/>
            <a:stCxn id="71" idx="2"/>
            <a:endCxn id="151" idx="0"/>
          </p:cNvCxnSpPr>
          <p:nvPr/>
        </p:nvCxnSpPr>
        <p:spPr>
          <a:xfrm rot="16200000" flipH="1">
            <a:off x="8658162" y="2554782"/>
            <a:ext cx="244103" cy="2121920"/>
          </a:xfrm>
          <a:prstGeom prst="curvedConnector3">
            <a:avLst>
              <a:gd name="adj1" fmla="val 50000"/>
            </a:avLst>
          </a:prstGeom>
          <a:ln>
            <a:prstDash val="sysDash"/>
            <a:tailEnd type="triangle"/>
          </a:ln>
        </p:spPr>
        <p:style>
          <a:lnRef idx="3">
            <a:schemeClr val="accent3"/>
          </a:lnRef>
          <a:fillRef idx="0">
            <a:schemeClr val="accent3"/>
          </a:fillRef>
          <a:effectRef idx="2">
            <a:schemeClr val="accent3"/>
          </a:effectRef>
          <a:fontRef idx="minor">
            <a:schemeClr val="tx1"/>
          </a:fontRef>
        </p:style>
      </p:cxnSp>
      <p:pic>
        <p:nvPicPr>
          <p:cNvPr id="162" name="Obraz 161">
            <a:extLst>
              <a:ext uri="{FF2B5EF4-FFF2-40B4-BE49-F238E27FC236}">
                <a16:creationId xmlns:a16="http://schemas.microsoft.com/office/drawing/2014/main" id="{AA422EF6-53A6-4CAD-DFF3-C1A8A42CC0D9}"/>
              </a:ext>
            </a:extLst>
          </p:cNvPr>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8108407" y="5259880"/>
            <a:ext cx="494012" cy="494012"/>
          </a:xfrm>
          <a:prstGeom prst="rect">
            <a:avLst/>
          </a:prstGeom>
        </p:spPr>
      </p:pic>
      <p:pic>
        <p:nvPicPr>
          <p:cNvPr id="164" name="Obraz 163">
            <a:extLst>
              <a:ext uri="{FF2B5EF4-FFF2-40B4-BE49-F238E27FC236}">
                <a16:creationId xmlns:a16="http://schemas.microsoft.com/office/drawing/2014/main" id="{9D963BF0-42A7-0320-C2CD-80055E06F24E}"/>
              </a:ext>
            </a:extLst>
          </p:cNvPr>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92667" y="5205180"/>
            <a:ext cx="540184" cy="540184"/>
          </a:xfrm>
          <a:prstGeom prst="rect">
            <a:avLst/>
          </a:prstGeom>
        </p:spPr>
      </p:pic>
    </p:spTree>
    <p:extLst>
      <p:ext uri="{BB962C8B-B14F-4D97-AF65-F5344CB8AC3E}">
        <p14:creationId xmlns:p14="http://schemas.microsoft.com/office/powerpoint/2010/main" val="414672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F66A-54F2-4D01-AF00-55361F8BEC6E}"/>
              </a:ext>
            </a:extLst>
          </p:cNvPr>
          <p:cNvSpPr>
            <a:spLocks noGrp="1"/>
          </p:cNvSpPr>
          <p:nvPr>
            <p:ph type="title"/>
          </p:nvPr>
        </p:nvSpPr>
        <p:spPr/>
        <p:txBody>
          <a:bodyPr/>
          <a:lstStyle/>
          <a:p>
            <a:pPr algn="ctr"/>
            <a:r>
              <a:rPr lang="pl-PL" spc="300"/>
              <a:t>AGENDA</a:t>
            </a:r>
            <a:endParaRPr lang="en-US" spc="300"/>
          </a:p>
        </p:txBody>
      </p:sp>
      <p:sp>
        <p:nvSpPr>
          <p:cNvPr id="3" name="Content Placeholder 2">
            <a:extLst>
              <a:ext uri="{FF2B5EF4-FFF2-40B4-BE49-F238E27FC236}">
                <a16:creationId xmlns:a16="http://schemas.microsoft.com/office/drawing/2014/main" id="{11423F17-3B13-442D-BD64-8C6373D5DF0E}"/>
              </a:ext>
            </a:extLst>
          </p:cNvPr>
          <p:cNvSpPr>
            <a:spLocks noGrp="1"/>
          </p:cNvSpPr>
          <p:nvPr>
            <p:ph idx="1"/>
          </p:nvPr>
        </p:nvSpPr>
        <p:spPr>
          <a:xfrm>
            <a:off x="838200" y="2011679"/>
            <a:ext cx="10515600" cy="4165283"/>
          </a:xfrm>
        </p:spPr>
        <p:txBody>
          <a:bodyPr>
            <a:normAutofit/>
          </a:bodyPr>
          <a:lstStyle/>
          <a:p>
            <a:pPr>
              <a:lnSpc>
                <a:spcPct val="150000"/>
              </a:lnSpc>
            </a:pPr>
            <a:r>
              <a:rPr lang="pl-PL" sz="2000" b="1">
                <a:solidFill>
                  <a:schemeClr val="accent2"/>
                </a:solidFill>
                <a:latin typeface="+mj-lt"/>
              </a:rPr>
              <a:t>Kontekst biznesowy narzędzia analitycznego ESG;</a:t>
            </a:r>
          </a:p>
          <a:p>
            <a:pPr>
              <a:lnSpc>
                <a:spcPct val="150000"/>
              </a:lnSpc>
            </a:pPr>
            <a:r>
              <a:rPr lang="pl-PL" sz="2000" b="1">
                <a:solidFill>
                  <a:schemeClr val="accent2"/>
                </a:solidFill>
                <a:latin typeface="+mj-lt"/>
              </a:rPr>
              <a:t>Wymagania względem środowiska analitycznego;</a:t>
            </a:r>
          </a:p>
          <a:p>
            <a:pPr>
              <a:lnSpc>
                <a:spcPct val="150000"/>
              </a:lnSpc>
            </a:pPr>
            <a:r>
              <a:rPr lang="pl-PL" sz="2000" b="1">
                <a:solidFill>
                  <a:schemeClr val="accent2"/>
                </a:solidFill>
                <a:latin typeface="+mj-lt"/>
              </a:rPr>
              <a:t>Budowa autorskiego kompleksowego środowiska ESG;</a:t>
            </a:r>
          </a:p>
          <a:p>
            <a:pPr lvl="1">
              <a:lnSpc>
                <a:spcPct val="100000"/>
              </a:lnSpc>
            </a:pPr>
            <a:r>
              <a:rPr lang="pl-PL" sz="1600" b="1">
                <a:solidFill>
                  <a:schemeClr val="bg1">
                    <a:lumMod val="50000"/>
                  </a:schemeClr>
                </a:solidFill>
                <a:latin typeface="+mj-lt"/>
              </a:rPr>
              <a:t>Wybór ścieżki realizacji projektu;</a:t>
            </a:r>
          </a:p>
          <a:p>
            <a:pPr lvl="1">
              <a:lnSpc>
                <a:spcPct val="100000"/>
              </a:lnSpc>
            </a:pPr>
            <a:r>
              <a:rPr lang="pl-PL" sz="1600" b="1">
                <a:solidFill>
                  <a:schemeClr val="bg1">
                    <a:lumMod val="50000"/>
                  </a:schemeClr>
                </a:solidFill>
                <a:latin typeface="+mj-lt"/>
              </a:rPr>
              <a:t>Narzędzia wykorzystane do zbudowania środowiska;</a:t>
            </a:r>
          </a:p>
          <a:p>
            <a:pPr lvl="1">
              <a:lnSpc>
                <a:spcPct val="100000"/>
              </a:lnSpc>
            </a:pPr>
            <a:r>
              <a:rPr lang="pl-PL" sz="1600" b="1">
                <a:solidFill>
                  <a:schemeClr val="bg1">
                    <a:lumMod val="50000"/>
                  </a:schemeClr>
                </a:solidFill>
                <a:latin typeface="+mj-lt"/>
              </a:rPr>
              <a:t>Prezentacja uproszczonego schematu środowiska ESG;</a:t>
            </a:r>
          </a:p>
          <a:p>
            <a:pPr lvl="1">
              <a:lnSpc>
                <a:spcPct val="100000"/>
              </a:lnSpc>
            </a:pPr>
            <a:r>
              <a:rPr lang="pl-PL" sz="1600" b="1">
                <a:solidFill>
                  <a:schemeClr val="bg1">
                    <a:lumMod val="50000"/>
                  </a:schemeClr>
                </a:solidFill>
                <a:latin typeface="+mj-lt"/>
              </a:rPr>
              <a:t>Praktyczna prezentacja działania wszystkich elementów procesu na bazie funkcjonującego rozwiązania;</a:t>
            </a:r>
          </a:p>
          <a:p>
            <a:pPr lvl="1">
              <a:lnSpc>
                <a:spcPct val="100000"/>
              </a:lnSpc>
            </a:pPr>
            <a:r>
              <a:rPr lang="pl-PL" sz="1600" b="1">
                <a:solidFill>
                  <a:schemeClr val="bg1">
                    <a:lumMod val="50000"/>
                  </a:schemeClr>
                </a:solidFill>
                <a:latin typeface="+mj-lt"/>
              </a:rPr>
              <a:t>Wyzwania / ciekawostki techniczne.</a:t>
            </a:r>
          </a:p>
          <a:p>
            <a:pPr>
              <a:lnSpc>
                <a:spcPct val="150000"/>
              </a:lnSpc>
            </a:pPr>
            <a:r>
              <a:rPr lang="pl-PL" sz="1800" b="1">
                <a:solidFill>
                  <a:schemeClr val="accent2"/>
                </a:solidFill>
                <a:latin typeface="+mj-lt"/>
              </a:rPr>
              <a:t>Sesja pytań.</a:t>
            </a:r>
          </a:p>
          <a:p>
            <a:pPr marL="0" indent="0">
              <a:lnSpc>
                <a:spcPct val="150000"/>
              </a:lnSpc>
              <a:buNone/>
            </a:pPr>
            <a:endParaRPr lang="en-US" sz="2400">
              <a:latin typeface="+mj-lt"/>
            </a:endParaRPr>
          </a:p>
        </p:txBody>
      </p:sp>
      <p:sp>
        <p:nvSpPr>
          <p:cNvPr id="4" name="Footer Placeholder 3">
            <a:extLst>
              <a:ext uri="{FF2B5EF4-FFF2-40B4-BE49-F238E27FC236}">
                <a16:creationId xmlns:a16="http://schemas.microsoft.com/office/drawing/2014/main" id="{F7702435-A989-4B2D-BD9A-94EFE69D6756}"/>
              </a:ext>
            </a:extLst>
          </p:cNvPr>
          <p:cNvSpPr>
            <a:spLocks noGrp="1"/>
          </p:cNvSpPr>
          <p:nvPr>
            <p:ph type="ftr" sz="quarter" idx="11"/>
          </p:nvPr>
        </p:nvSpPr>
        <p:spPr/>
        <p:txBody>
          <a:bodyPr/>
          <a:lstStyle/>
          <a:p>
            <a:r>
              <a:rPr lang="en-US" err="1"/>
              <a:t>SQLDay</a:t>
            </a:r>
            <a:r>
              <a:rPr lang="en-US"/>
              <a:t> </a:t>
            </a:r>
            <a:r>
              <a:rPr lang="pl-PL"/>
              <a:t>2022</a:t>
            </a:r>
            <a:endParaRPr lang="en-US"/>
          </a:p>
        </p:txBody>
      </p:sp>
      <p:cxnSp>
        <p:nvCxnSpPr>
          <p:cNvPr id="6" name="Straight Connector 5">
            <a:extLst>
              <a:ext uri="{FF2B5EF4-FFF2-40B4-BE49-F238E27FC236}">
                <a16:creationId xmlns:a16="http://schemas.microsoft.com/office/drawing/2014/main" id="{1155B08E-A3D6-4D20-AE68-F6EEC7FDE111}"/>
              </a:ext>
            </a:extLst>
          </p:cNvPr>
          <p:cNvCxnSpPr/>
          <p:nvPr/>
        </p:nvCxnSpPr>
        <p:spPr>
          <a:xfrm>
            <a:off x="3546764" y="1699491"/>
            <a:ext cx="5089236" cy="0"/>
          </a:xfrm>
          <a:prstGeom prst="line">
            <a:avLst/>
          </a:prstGeom>
          <a:ln>
            <a:solidFill>
              <a:srgbClr val="FBAB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02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ounded Rectangle 4">
            <a:extLst>
              <a:ext uri="{FF2B5EF4-FFF2-40B4-BE49-F238E27FC236}">
                <a16:creationId xmlns:a16="http://schemas.microsoft.com/office/drawing/2014/main" id="{AF9F2C63-FC2E-53EF-B940-1BA7A75085E4}"/>
              </a:ext>
            </a:extLst>
          </p:cNvPr>
          <p:cNvSpPr/>
          <p:nvPr/>
        </p:nvSpPr>
        <p:spPr>
          <a:xfrm>
            <a:off x="4050972" y="2290008"/>
            <a:ext cx="7504093" cy="4516386"/>
          </a:xfrm>
          <a:prstGeom prst="roundRect">
            <a:avLst>
              <a:gd name="adj" fmla="val 528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pPr marL="285750" indent="-285750">
              <a:buFont typeface="Wingdings" panose="05000000000000000000" pitchFamily="2" charset="2"/>
              <a:buChar char="Ø"/>
            </a:pPr>
            <a:endParaRPr lang="pl-PL" sz="1400" b="1"/>
          </a:p>
        </p:txBody>
      </p:sp>
      <p:sp>
        <p:nvSpPr>
          <p:cNvPr id="6" name="Line">
            <a:extLst>
              <a:ext uri="{FF2B5EF4-FFF2-40B4-BE49-F238E27FC236}">
                <a16:creationId xmlns:a16="http://schemas.microsoft.com/office/drawing/2014/main" id="{791E6F9E-0AF0-455A-AE9E-83A6F97C4C60}"/>
              </a:ext>
            </a:extLst>
          </p:cNvPr>
          <p:cNvSpPr/>
          <p:nvPr/>
        </p:nvSpPr>
        <p:spPr>
          <a:xfrm flipV="1">
            <a:off x="11713030" y="1727199"/>
            <a:ext cx="0" cy="4694956"/>
          </a:xfrm>
          <a:prstGeom prst="line">
            <a:avLst/>
          </a:prstGeom>
          <a:ln w="6350" cap="rnd">
            <a:solidFill>
              <a:schemeClr val="accent4">
                <a:lumMod val="20000"/>
                <a:lumOff val="80000"/>
              </a:schemeClr>
            </a:solidFill>
            <a:miter lim="400000"/>
          </a:ln>
        </p:spPr>
        <p:txBody>
          <a:bodyPr lIns="50800" tIns="50800" rIns="50800" bIns="50800" anchor="ctr"/>
          <a:lstStyle/>
          <a:p>
            <a:endParaRPr sz="1000">
              <a:latin typeface="Century Gothic" panose="020B0502020202020204" pitchFamily="34" charset="0"/>
            </a:endParaRPr>
          </a:p>
        </p:txBody>
      </p:sp>
      <p:sp>
        <p:nvSpPr>
          <p:cNvPr id="7" name="Rectangle: Top Corners Rounded 6">
            <a:extLst>
              <a:ext uri="{FF2B5EF4-FFF2-40B4-BE49-F238E27FC236}">
                <a16:creationId xmlns:a16="http://schemas.microsoft.com/office/drawing/2014/main" id="{08F8690F-ADA0-43CB-A7CF-709A19225745}"/>
              </a:ext>
            </a:extLst>
          </p:cNvPr>
          <p:cNvSpPr/>
          <p:nvPr/>
        </p:nvSpPr>
        <p:spPr>
          <a:xfrm>
            <a:off x="0" y="1447735"/>
            <a:ext cx="3570514" cy="5410265"/>
          </a:xfrm>
          <a:prstGeom prst="round2SameRect">
            <a:avLst>
              <a:gd name="adj1" fmla="val 21036"/>
              <a:gd name="adj2" fmla="val 0"/>
            </a:avLst>
          </a:prstGeom>
          <a:gradFill flip="none" rotWithShape="1">
            <a:gsLst>
              <a:gs pos="0">
                <a:srgbClr val="FBAB28"/>
              </a:gs>
              <a:gs pos="100000">
                <a:srgbClr val="FBAB28">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Obraz 74">
            <a:extLst>
              <a:ext uri="{FF2B5EF4-FFF2-40B4-BE49-F238E27FC236}">
                <a16:creationId xmlns:a16="http://schemas.microsoft.com/office/drawing/2014/main" id="{C2F41424-F568-5E00-9DD0-A46345BF7859}"/>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76" name="Obraz 75">
            <a:extLst>
              <a:ext uri="{FF2B5EF4-FFF2-40B4-BE49-F238E27FC236}">
                <a16:creationId xmlns:a16="http://schemas.microsoft.com/office/drawing/2014/main" id="{367CED7E-BCF1-EF43-7D73-505BDB989A8B}"/>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77" name="Grupa 76">
            <a:extLst>
              <a:ext uri="{FF2B5EF4-FFF2-40B4-BE49-F238E27FC236}">
                <a16:creationId xmlns:a16="http://schemas.microsoft.com/office/drawing/2014/main" id="{0F5F6CE0-05D4-617B-A274-FC36C08B829E}"/>
              </a:ext>
            </a:extLst>
          </p:cNvPr>
          <p:cNvGrpSpPr/>
          <p:nvPr/>
        </p:nvGrpSpPr>
        <p:grpSpPr>
          <a:xfrm>
            <a:off x="207391" y="851488"/>
            <a:ext cx="11608498" cy="267401"/>
            <a:chOff x="653143" y="807773"/>
            <a:chExt cx="11002945" cy="267401"/>
          </a:xfrm>
        </p:grpSpPr>
        <p:cxnSp>
          <p:nvCxnSpPr>
            <p:cNvPr id="78" name="Łącznik prosty 77">
              <a:extLst>
                <a:ext uri="{FF2B5EF4-FFF2-40B4-BE49-F238E27FC236}">
                  <a16:creationId xmlns:a16="http://schemas.microsoft.com/office/drawing/2014/main" id="{1EF9D353-8F40-349A-D2E7-E9EC3BA5B5B2}"/>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Łącznik prosty 78">
              <a:extLst>
                <a:ext uri="{FF2B5EF4-FFF2-40B4-BE49-F238E27FC236}">
                  <a16:creationId xmlns:a16="http://schemas.microsoft.com/office/drawing/2014/main" id="{0250166F-BA8B-A7A4-5FB2-2A2D4FA02CB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Łącznik prosty 79">
              <a:extLst>
                <a:ext uri="{FF2B5EF4-FFF2-40B4-BE49-F238E27FC236}">
                  <a16:creationId xmlns:a16="http://schemas.microsoft.com/office/drawing/2014/main" id="{AA96D096-4518-A75F-6930-F20378FE9D1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1" name="pole tekstowe 80">
            <a:extLst>
              <a:ext uri="{FF2B5EF4-FFF2-40B4-BE49-F238E27FC236}">
                <a16:creationId xmlns:a16="http://schemas.microsoft.com/office/drawing/2014/main" id="{F2A37D2D-A67F-722A-B510-4B3E8DD60105}"/>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Model zarządzania uprawnieniami</a:t>
            </a:r>
          </a:p>
        </p:txBody>
      </p:sp>
      <p:pic>
        <p:nvPicPr>
          <p:cNvPr id="11" name="Obraz 10">
            <a:extLst>
              <a:ext uri="{FF2B5EF4-FFF2-40B4-BE49-F238E27FC236}">
                <a16:creationId xmlns:a16="http://schemas.microsoft.com/office/drawing/2014/main" id="{8F599761-BBD4-EFB6-7303-1728DA7A09E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59650" y="998093"/>
            <a:ext cx="1538701" cy="1520348"/>
          </a:xfrm>
          <a:prstGeom prst="ellipse">
            <a:avLst/>
          </a:prstGeom>
          <a:blipFill dpi="0" rotWithShape="1">
            <a:blip r:embed="rId6" cstate="print">
              <a:extLst>
                <a:ext uri="{28A0092B-C50C-407E-A947-70E740481C1C}">
                  <a14:useLocalDpi xmlns:a14="http://schemas.microsoft.com/office/drawing/2010/main"/>
                </a:ext>
              </a:extLst>
            </a:blip>
            <a:srcRect/>
            <a:stretch>
              <a:fillRect/>
            </a:stretch>
          </a:blipFill>
          <a:ln w="19050">
            <a:solidFill>
              <a:srgbClr val="F79646"/>
            </a:solidFill>
          </a:ln>
        </p:spPr>
      </p:pic>
      <p:sp>
        <p:nvSpPr>
          <p:cNvPr id="113" name="Скругленный прямоугольник 47">
            <a:extLst>
              <a:ext uri="{FF2B5EF4-FFF2-40B4-BE49-F238E27FC236}">
                <a16:creationId xmlns:a16="http://schemas.microsoft.com/office/drawing/2014/main" id="{2F08A0C0-AE40-9E77-0B63-925E2CA47736}"/>
              </a:ext>
            </a:extLst>
          </p:cNvPr>
          <p:cNvSpPr/>
          <p:nvPr/>
        </p:nvSpPr>
        <p:spPr>
          <a:xfrm>
            <a:off x="217925" y="2975566"/>
            <a:ext cx="3222148" cy="783126"/>
          </a:xfrm>
          <a:prstGeom prst="roundRect">
            <a:avLst>
              <a:gd name="adj" fmla="val 50000"/>
            </a:avLst>
          </a:prstGeom>
          <a:noFill/>
          <a:ln w="12700" cap="flat" cmpd="sng" algn="ctr">
            <a:gradFill>
              <a:gsLst>
                <a:gs pos="0">
                  <a:srgbClr val="F1602A"/>
                </a:gs>
                <a:gs pos="78978">
                  <a:srgbClr val="FFFFFF"/>
                </a:gs>
                <a:gs pos="10991">
                  <a:srgbClr val="FAFBFF"/>
                </a:gs>
                <a:gs pos="29000">
                  <a:srgbClr val="F75B3B"/>
                </a:gs>
                <a:gs pos="54000">
                  <a:srgbClr val="FBAB28"/>
                </a:gs>
                <a:gs pos="100000">
                  <a:schemeClr val="accent4">
                    <a:lumMod val="60000"/>
                    <a:lumOff val="40000"/>
                  </a:scheme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4" name="Скругленный прямоугольник 52">
            <a:extLst>
              <a:ext uri="{FF2B5EF4-FFF2-40B4-BE49-F238E27FC236}">
                <a16:creationId xmlns:a16="http://schemas.microsoft.com/office/drawing/2014/main" id="{013B9CBB-54DA-E9D0-F3D0-1AECA2E81017}"/>
              </a:ext>
            </a:extLst>
          </p:cNvPr>
          <p:cNvSpPr/>
          <p:nvPr/>
        </p:nvSpPr>
        <p:spPr>
          <a:xfrm>
            <a:off x="151797" y="290960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5" name="Скругленный прямоугольник 50">
            <a:extLst>
              <a:ext uri="{FF2B5EF4-FFF2-40B4-BE49-F238E27FC236}">
                <a16:creationId xmlns:a16="http://schemas.microsoft.com/office/drawing/2014/main" id="{CC525022-788E-E4B7-6B8F-A1CD01A027C0}"/>
              </a:ext>
            </a:extLst>
          </p:cNvPr>
          <p:cNvSpPr/>
          <p:nvPr/>
        </p:nvSpPr>
        <p:spPr>
          <a:xfrm>
            <a:off x="461973" y="306751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28" name="Текст 2">
            <a:extLst>
              <a:ext uri="{FF2B5EF4-FFF2-40B4-BE49-F238E27FC236}">
                <a16:creationId xmlns:a16="http://schemas.microsoft.com/office/drawing/2014/main" id="{5972771B-6FBE-07AD-0E8A-C1692839FB5D}"/>
              </a:ext>
            </a:extLst>
          </p:cNvPr>
          <p:cNvSpPr txBox="1">
            <a:spLocks/>
          </p:cNvSpPr>
          <p:nvPr/>
        </p:nvSpPr>
        <p:spPr>
          <a:xfrm>
            <a:off x="612018" y="3157094"/>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Środowisko skojarzone z grupą zabezpieczeń AD</a:t>
            </a:r>
          </a:p>
        </p:txBody>
      </p:sp>
      <p:sp>
        <p:nvSpPr>
          <p:cNvPr id="135" name="Кружок">
            <a:extLst>
              <a:ext uri="{FF2B5EF4-FFF2-40B4-BE49-F238E27FC236}">
                <a16:creationId xmlns:a16="http://schemas.microsoft.com/office/drawing/2014/main" id="{D6FB7A70-DE35-A057-A81C-5E6A3D860D24}"/>
              </a:ext>
            </a:extLst>
          </p:cNvPr>
          <p:cNvSpPr/>
          <p:nvPr/>
        </p:nvSpPr>
        <p:spPr>
          <a:xfrm rot="5400000">
            <a:off x="1632443" y="390383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6" name="Фигура">
            <a:extLst>
              <a:ext uri="{FF2B5EF4-FFF2-40B4-BE49-F238E27FC236}">
                <a16:creationId xmlns:a16="http://schemas.microsoft.com/office/drawing/2014/main" id="{4095D891-C637-9A0A-0F21-2D9C92CA3BC6}"/>
              </a:ext>
            </a:extLst>
          </p:cNvPr>
          <p:cNvSpPr/>
          <p:nvPr/>
        </p:nvSpPr>
        <p:spPr>
          <a:xfrm rot="5400000">
            <a:off x="1736805" y="397531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7" name="Скругленный прямоугольник 47">
            <a:extLst>
              <a:ext uri="{FF2B5EF4-FFF2-40B4-BE49-F238E27FC236}">
                <a16:creationId xmlns:a16="http://schemas.microsoft.com/office/drawing/2014/main" id="{A1A39D6A-3A99-425E-DD41-A8CC573AB924}"/>
              </a:ext>
            </a:extLst>
          </p:cNvPr>
          <p:cNvSpPr/>
          <p:nvPr/>
        </p:nvSpPr>
        <p:spPr>
          <a:xfrm>
            <a:off x="178007" y="4265586"/>
            <a:ext cx="3222148" cy="783126"/>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38" name="Скругленный прямоугольник 52">
            <a:extLst>
              <a:ext uri="{FF2B5EF4-FFF2-40B4-BE49-F238E27FC236}">
                <a16:creationId xmlns:a16="http://schemas.microsoft.com/office/drawing/2014/main" id="{90982DC0-77A4-4EF7-16F4-3ECA5A82257B}"/>
              </a:ext>
            </a:extLst>
          </p:cNvPr>
          <p:cNvSpPr/>
          <p:nvPr/>
        </p:nvSpPr>
        <p:spPr>
          <a:xfrm>
            <a:off x="111879" y="419962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39" name="Скругленный прямоугольник 50">
            <a:extLst>
              <a:ext uri="{FF2B5EF4-FFF2-40B4-BE49-F238E27FC236}">
                <a16:creationId xmlns:a16="http://schemas.microsoft.com/office/drawing/2014/main" id="{8F9E3829-8857-16DD-DBEF-0BD392C98BA1}"/>
              </a:ext>
            </a:extLst>
          </p:cNvPr>
          <p:cNvSpPr/>
          <p:nvPr/>
        </p:nvSpPr>
        <p:spPr>
          <a:xfrm>
            <a:off x="422055" y="435753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40" name="Текст 2">
            <a:extLst>
              <a:ext uri="{FF2B5EF4-FFF2-40B4-BE49-F238E27FC236}">
                <a16:creationId xmlns:a16="http://schemas.microsoft.com/office/drawing/2014/main" id="{F409D515-6F57-4984-45A7-6EA3B7FF2240}"/>
              </a:ext>
            </a:extLst>
          </p:cNvPr>
          <p:cNvSpPr txBox="1">
            <a:spLocks/>
          </p:cNvSpPr>
          <p:nvPr/>
        </p:nvSpPr>
        <p:spPr>
          <a:xfrm>
            <a:off x="572100" y="4447114"/>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Zespoły i role zabezpieczeń w środowisku Power Platform</a:t>
            </a:r>
          </a:p>
        </p:txBody>
      </p:sp>
      <p:sp>
        <p:nvSpPr>
          <p:cNvPr id="141" name="Скругленный прямоугольник 47">
            <a:extLst>
              <a:ext uri="{FF2B5EF4-FFF2-40B4-BE49-F238E27FC236}">
                <a16:creationId xmlns:a16="http://schemas.microsoft.com/office/drawing/2014/main" id="{CB77223B-EB85-1059-5580-B89599BE3E72}"/>
              </a:ext>
            </a:extLst>
          </p:cNvPr>
          <p:cNvSpPr/>
          <p:nvPr/>
        </p:nvSpPr>
        <p:spPr>
          <a:xfrm>
            <a:off x="187361" y="5639029"/>
            <a:ext cx="3222148" cy="783126"/>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5" name="Скругленный прямоугольник 52">
            <a:extLst>
              <a:ext uri="{FF2B5EF4-FFF2-40B4-BE49-F238E27FC236}">
                <a16:creationId xmlns:a16="http://schemas.microsoft.com/office/drawing/2014/main" id="{48C3B141-32BE-CC77-17B1-A81680F38B48}"/>
              </a:ext>
            </a:extLst>
          </p:cNvPr>
          <p:cNvSpPr/>
          <p:nvPr/>
        </p:nvSpPr>
        <p:spPr>
          <a:xfrm>
            <a:off x="121233" y="5573066"/>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6" name="Скругленный прямоугольник 50">
            <a:extLst>
              <a:ext uri="{FF2B5EF4-FFF2-40B4-BE49-F238E27FC236}">
                <a16:creationId xmlns:a16="http://schemas.microsoft.com/office/drawing/2014/main" id="{5A4F2AB2-EB58-C501-8609-E45802C1DAA7}"/>
              </a:ext>
            </a:extLst>
          </p:cNvPr>
          <p:cNvSpPr/>
          <p:nvPr/>
        </p:nvSpPr>
        <p:spPr>
          <a:xfrm>
            <a:off x="431409" y="5730981"/>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47" name="Текст 2">
            <a:extLst>
              <a:ext uri="{FF2B5EF4-FFF2-40B4-BE49-F238E27FC236}">
                <a16:creationId xmlns:a16="http://schemas.microsoft.com/office/drawing/2014/main" id="{0DC8A814-A6BE-FFDD-A9A8-EC84C53EEA92}"/>
              </a:ext>
            </a:extLst>
          </p:cNvPr>
          <p:cNvSpPr txBox="1">
            <a:spLocks/>
          </p:cNvSpPr>
          <p:nvPr/>
        </p:nvSpPr>
        <p:spPr>
          <a:xfrm>
            <a:off x="581454" y="5820557"/>
            <a:ext cx="2584007" cy="40984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rPr>
              <a:t>Przypisanie roli na bazie grup AD</a:t>
            </a:r>
          </a:p>
        </p:txBody>
      </p:sp>
      <p:sp>
        <p:nvSpPr>
          <p:cNvPr id="148" name="Кружок">
            <a:extLst>
              <a:ext uri="{FF2B5EF4-FFF2-40B4-BE49-F238E27FC236}">
                <a16:creationId xmlns:a16="http://schemas.microsoft.com/office/drawing/2014/main" id="{0366EFF6-BE02-137F-F9D4-0C34A33D0859}"/>
              </a:ext>
            </a:extLst>
          </p:cNvPr>
          <p:cNvSpPr/>
          <p:nvPr/>
        </p:nvSpPr>
        <p:spPr>
          <a:xfrm rot="5400000">
            <a:off x="1632443" y="519317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0" name="Фигура">
            <a:extLst>
              <a:ext uri="{FF2B5EF4-FFF2-40B4-BE49-F238E27FC236}">
                <a16:creationId xmlns:a16="http://schemas.microsoft.com/office/drawing/2014/main" id="{7DD39549-9684-548D-FC15-E6AA68B88529}"/>
              </a:ext>
            </a:extLst>
          </p:cNvPr>
          <p:cNvSpPr/>
          <p:nvPr/>
        </p:nvSpPr>
        <p:spPr>
          <a:xfrm rot="5400000">
            <a:off x="1736805" y="526465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2" name="Rounded Rectangle 4">
            <a:extLst>
              <a:ext uri="{FF2B5EF4-FFF2-40B4-BE49-F238E27FC236}">
                <a16:creationId xmlns:a16="http://schemas.microsoft.com/office/drawing/2014/main" id="{00570BF1-87A8-EC17-53DF-F9F54EF93515}"/>
              </a:ext>
            </a:extLst>
          </p:cNvPr>
          <p:cNvSpPr/>
          <p:nvPr/>
        </p:nvSpPr>
        <p:spPr>
          <a:xfrm>
            <a:off x="3916004" y="1329445"/>
            <a:ext cx="7437795" cy="654757"/>
          </a:xfrm>
          <a:prstGeom prst="roundRect">
            <a:avLst>
              <a:gd name="adj" fmla="val 5000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sym typeface="Helvetica Neue Medium"/>
            </a:endParaRPr>
          </a:p>
        </p:txBody>
      </p:sp>
      <p:sp>
        <p:nvSpPr>
          <p:cNvPr id="157"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4C6F05C9-6F1D-FEA4-4A92-57AD1D6E0D84}"/>
              </a:ext>
            </a:extLst>
          </p:cNvPr>
          <p:cNvSpPr txBox="1"/>
          <p:nvPr/>
        </p:nvSpPr>
        <p:spPr>
          <a:xfrm flipH="1">
            <a:off x="4658229" y="1695127"/>
            <a:ext cx="5834863"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p>
            <a:r>
              <a:rPr lang="pl-PL" sz="1600" b="1"/>
              <a:t>Jak zarządzać nadawaniem uprawnień w środowisku?</a:t>
            </a:r>
          </a:p>
        </p:txBody>
      </p:sp>
      <p:sp>
        <p:nvSpPr>
          <p:cNvPr id="159"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5CB7067F-18E6-CB44-124D-443429852632}"/>
              </a:ext>
            </a:extLst>
          </p:cNvPr>
          <p:cNvSpPr txBox="1"/>
          <p:nvPr/>
        </p:nvSpPr>
        <p:spPr>
          <a:xfrm flipH="1">
            <a:off x="4681556" y="1478617"/>
            <a:ext cx="142270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Cel</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1" name="Oval 1">
            <a:extLst>
              <a:ext uri="{FF2B5EF4-FFF2-40B4-BE49-F238E27FC236}">
                <a16:creationId xmlns:a16="http://schemas.microsoft.com/office/drawing/2014/main" id="{56DB1621-A83C-38EE-5FBD-3E104F465A7C}"/>
              </a:ext>
            </a:extLst>
          </p:cNvPr>
          <p:cNvSpPr/>
          <p:nvPr/>
        </p:nvSpPr>
        <p:spPr>
          <a:xfrm>
            <a:off x="4049867" y="146385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3" name="Picture 86">
            <a:extLst>
              <a:ext uri="{FF2B5EF4-FFF2-40B4-BE49-F238E27FC236}">
                <a16:creationId xmlns:a16="http://schemas.microsoft.com/office/drawing/2014/main" id="{4DEA8908-0510-A05F-1283-E731BFD07EFD}"/>
              </a:ext>
            </a:extLst>
          </p:cNvPr>
          <p:cNvPicPr>
            <a:picLocks noChangeAspect="1"/>
          </p:cNvPicPr>
          <p:nvPr/>
        </p:nvPicPr>
        <p:blipFill>
          <a:blip r:embed="rId7">
            <a:clrChange>
              <a:clrFrom>
                <a:srgbClr val="FFFFFF"/>
              </a:clrFrom>
              <a:clrTo>
                <a:srgbClr val="FFFFFF">
                  <a:alpha val="0"/>
                </a:srgbClr>
              </a:clrTo>
            </a:clrChange>
            <a:lum bright="70000" contrast="-70000"/>
          </a:blip>
          <a:stretch>
            <a:fillRect/>
          </a:stretch>
        </p:blipFill>
        <p:spPr>
          <a:xfrm>
            <a:off x="4142494" y="1537633"/>
            <a:ext cx="302271" cy="292389"/>
          </a:xfrm>
          <a:prstGeom prst="rect">
            <a:avLst/>
          </a:prstGeom>
          <a:ln>
            <a:noFill/>
          </a:ln>
        </p:spPr>
      </p:pic>
      <p:sp>
        <p:nvSpPr>
          <p:cNvPr id="190"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07C61955-9B33-6340-4E05-34AA48A6FBD7}"/>
              </a:ext>
            </a:extLst>
          </p:cNvPr>
          <p:cNvSpPr txBox="1"/>
          <p:nvPr/>
        </p:nvSpPr>
        <p:spPr>
          <a:xfrm flipH="1">
            <a:off x="4665121" y="2288995"/>
            <a:ext cx="142270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Kroki</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92" name="Oval 1">
            <a:extLst>
              <a:ext uri="{FF2B5EF4-FFF2-40B4-BE49-F238E27FC236}">
                <a16:creationId xmlns:a16="http://schemas.microsoft.com/office/drawing/2014/main" id="{4E2EF940-2A8C-E767-B93C-FF88F6DBC83E}"/>
              </a:ext>
            </a:extLst>
          </p:cNvPr>
          <p:cNvSpPr/>
          <p:nvPr/>
        </p:nvSpPr>
        <p:spPr>
          <a:xfrm>
            <a:off x="4135518" y="224904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3" name="Grafika 2" descr="Odciski butów z wypełnieniem pełnym">
            <a:extLst>
              <a:ext uri="{FF2B5EF4-FFF2-40B4-BE49-F238E27FC236}">
                <a16:creationId xmlns:a16="http://schemas.microsoft.com/office/drawing/2014/main" id="{A2FDC587-96E1-2758-EE8F-D5464A7975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6449" y="2318260"/>
            <a:ext cx="372701" cy="372701"/>
          </a:xfrm>
          <a:prstGeom prst="rect">
            <a:avLst/>
          </a:prstGeom>
        </p:spPr>
      </p:pic>
      <p:sp>
        <p:nvSpPr>
          <p:cNvPr id="85" name="Prostokąt: zaokrąglone rogi 84">
            <a:extLst>
              <a:ext uri="{FF2B5EF4-FFF2-40B4-BE49-F238E27FC236}">
                <a16:creationId xmlns:a16="http://schemas.microsoft.com/office/drawing/2014/main" id="{242C7A53-EDBA-BC1E-D502-3D9B18975930}"/>
              </a:ext>
            </a:extLst>
          </p:cNvPr>
          <p:cNvSpPr/>
          <p:nvPr/>
        </p:nvSpPr>
        <p:spPr>
          <a:xfrm>
            <a:off x="4549150" y="3996806"/>
            <a:ext cx="6462664" cy="2581336"/>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l-PL"/>
          </a:p>
        </p:txBody>
      </p:sp>
      <p:sp>
        <p:nvSpPr>
          <p:cNvPr id="86" name="pole tekstowe 85">
            <a:extLst>
              <a:ext uri="{FF2B5EF4-FFF2-40B4-BE49-F238E27FC236}">
                <a16:creationId xmlns:a16="http://schemas.microsoft.com/office/drawing/2014/main" id="{C83E8BD5-9E83-F72C-4807-101A10085608}"/>
              </a:ext>
            </a:extLst>
          </p:cNvPr>
          <p:cNvSpPr txBox="1"/>
          <p:nvPr/>
        </p:nvSpPr>
        <p:spPr>
          <a:xfrm>
            <a:off x="4844452" y="5075702"/>
            <a:ext cx="1328628" cy="261610"/>
          </a:xfrm>
          <a:prstGeom prst="rect">
            <a:avLst/>
          </a:prstGeom>
          <a:noFill/>
        </p:spPr>
        <p:txBody>
          <a:bodyPr wrap="square" rtlCol="0">
            <a:spAutoFit/>
          </a:bodyPr>
          <a:lstStyle/>
          <a:p>
            <a:pPr algn="ctr"/>
            <a:r>
              <a:rPr lang="pl-PL" sz="1100"/>
              <a:t>Tabela Person</a:t>
            </a:r>
          </a:p>
        </p:txBody>
      </p:sp>
      <p:pic>
        <p:nvPicPr>
          <p:cNvPr id="87" name="Obraz 86">
            <a:extLst>
              <a:ext uri="{FF2B5EF4-FFF2-40B4-BE49-F238E27FC236}">
                <a16:creationId xmlns:a16="http://schemas.microsoft.com/office/drawing/2014/main" id="{FFDC6BF5-0F0E-F5B0-2570-97198949FD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9455" y="4472946"/>
            <a:ext cx="481307" cy="481307"/>
          </a:xfrm>
          <a:prstGeom prst="rect">
            <a:avLst/>
          </a:prstGeom>
        </p:spPr>
      </p:pic>
      <p:sp>
        <p:nvSpPr>
          <p:cNvPr id="88" name="pole tekstowe 87">
            <a:extLst>
              <a:ext uri="{FF2B5EF4-FFF2-40B4-BE49-F238E27FC236}">
                <a16:creationId xmlns:a16="http://schemas.microsoft.com/office/drawing/2014/main" id="{E94B6F3B-D126-015F-14A6-B1E34732A614}"/>
              </a:ext>
            </a:extLst>
          </p:cNvPr>
          <p:cNvSpPr txBox="1"/>
          <p:nvPr/>
        </p:nvSpPr>
        <p:spPr>
          <a:xfrm>
            <a:off x="6298088" y="2240692"/>
            <a:ext cx="2753158" cy="261610"/>
          </a:xfrm>
          <a:prstGeom prst="rect">
            <a:avLst/>
          </a:prstGeom>
          <a:noFill/>
        </p:spPr>
        <p:txBody>
          <a:bodyPr wrap="square" rtlCol="0">
            <a:spAutoFit/>
          </a:bodyPr>
          <a:lstStyle/>
          <a:p>
            <a:pPr algn="ctr"/>
            <a:r>
              <a:rPr lang="pl-PL" sz="1100"/>
              <a:t>Grupa zabezpieczeń AD środowiska</a:t>
            </a:r>
          </a:p>
        </p:txBody>
      </p:sp>
      <p:sp>
        <p:nvSpPr>
          <p:cNvPr id="89" name="pole tekstowe 88">
            <a:extLst>
              <a:ext uri="{FF2B5EF4-FFF2-40B4-BE49-F238E27FC236}">
                <a16:creationId xmlns:a16="http://schemas.microsoft.com/office/drawing/2014/main" id="{0ACF3E23-4DFB-7841-2BD8-7E6BCC882DCF}"/>
              </a:ext>
            </a:extLst>
          </p:cNvPr>
          <p:cNvSpPr txBox="1"/>
          <p:nvPr/>
        </p:nvSpPr>
        <p:spPr>
          <a:xfrm>
            <a:off x="4548674" y="2564416"/>
            <a:ext cx="1387312" cy="261610"/>
          </a:xfrm>
          <a:prstGeom prst="rect">
            <a:avLst/>
          </a:prstGeom>
          <a:noFill/>
        </p:spPr>
        <p:txBody>
          <a:bodyPr wrap="square" rtlCol="0">
            <a:spAutoFit/>
          </a:bodyPr>
          <a:lstStyle/>
          <a:p>
            <a:pPr algn="ctr"/>
            <a:r>
              <a:rPr lang="pl-PL" sz="1100">
                <a:solidFill>
                  <a:schemeClr val="bg1">
                    <a:lumMod val="50000"/>
                  </a:schemeClr>
                </a:solidFill>
              </a:rPr>
              <a:t>Środowisko</a:t>
            </a:r>
          </a:p>
        </p:txBody>
      </p:sp>
      <p:pic>
        <p:nvPicPr>
          <p:cNvPr id="90" name="Obraz 89">
            <a:extLst>
              <a:ext uri="{FF2B5EF4-FFF2-40B4-BE49-F238E27FC236}">
                <a16:creationId xmlns:a16="http://schemas.microsoft.com/office/drawing/2014/main" id="{A8646952-A333-4BF3-CE71-42356E39FA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8689" y="5701639"/>
            <a:ext cx="481307" cy="481307"/>
          </a:xfrm>
          <a:prstGeom prst="rect">
            <a:avLst/>
          </a:prstGeom>
        </p:spPr>
      </p:pic>
      <p:sp>
        <p:nvSpPr>
          <p:cNvPr id="91" name="pole tekstowe 90">
            <a:extLst>
              <a:ext uri="{FF2B5EF4-FFF2-40B4-BE49-F238E27FC236}">
                <a16:creationId xmlns:a16="http://schemas.microsoft.com/office/drawing/2014/main" id="{A2B231AB-BCA3-54B6-E9EF-39AC7E34F99D}"/>
              </a:ext>
            </a:extLst>
          </p:cNvPr>
          <p:cNvSpPr txBox="1"/>
          <p:nvPr/>
        </p:nvSpPr>
        <p:spPr>
          <a:xfrm>
            <a:off x="5438124" y="6266250"/>
            <a:ext cx="1219924" cy="261610"/>
          </a:xfrm>
          <a:prstGeom prst="rect">
            <a:avLst/>
          </a:prstGeom>
          <a:noFill/>
        </p:spPr>
        <p:txBody>
          <a:bodyPr wrap="square" rtlCol="0">
            <a:spAutoFit/>
          </a:bodyPr>
          <a:lstStyle/>
          <a:p>
            <a:pPr algn="ctr"/>
            <a:r>
              <a:rPr lang="pl-PL" sz="1100"/>
              <a:t>Tabela </a:t>
            </a:r>
            <a:r>
              <a:rPr lang="pl-PL" sz="1100" err="1"/>
              <a:t>AADGroup</a:t>
            </a:r>
            <a:endParaRPr lang="pl-PL" sz="1100"/>
          </a:p>
        </p:txBody>
      </p:sp>
      <p:pic>
        <p:nvPicPr>
          <p:cNvPr id="93" name="Obraz 92">
            <a:extLst>
              <a:ext uri="{FF2B5EF4-FFF2-40B4-BE49-F238E27FC236}">
                <a16:creationId xmlns:a16="http://schemas.microsoft.com/office/drawing/2014/main" id="{AFC5EA14-D745-81C7-F2E4-73C9025B60F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7455687" y="2519619"/>
            <a:ext cx="559183" cy="557853"/>
          </a:xfrm>
          <a:prstGeom prst="rect">
            <a:avLst/>
          </a:prstGeom>
        </p:spPr>
      </p:pic>
      <p:sp>
        <p:nvSpPr>
          <p:cNvPr id="94" name="Prostokąt: zaokrąglone rogi 93">
            <a:extLst>
              <a:ext uri="{FF2B5EF4-FFF2-40B4-BE49-F238E27FC236}">
                <a16:creationId xmlns:a16="http://schemas.microsoft.com/office/drawing/2014/main" id="{E5E71FA5-DE62-6545-3178-8A239ECA0884}"/>
              </a:ext>
            </a:extLst>
          </p:cNvPr>
          <p:cNvSpPr/>
          <p:nvPr/>
        </p:nvSpPr>
        <p:spPr>
          <a:xfrm>
            <a:off x="4636835" y="2566131"/>
            <a:ext cx="6316851" cy="1395451"/>
          </a:xfrm>
          <a:prstGeom prst="roundRect">
            <a:avLst/>
          </a:prstGeom>
          <a:no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l-PL"/>
          </a:p>
        </p:txBody>
      </p:sp>
      <p:pic>
        <p:nvPicPr>
          <p:cNvPr id="95" name="Obraz 94">
            <a:extLst>
              <a:ext uri="{FF2B5EF4-FFF2-40B4-BE49-F238E27FC236}">
                <a16:creationId xmlns:a16="http://schemas.microsoft.com/office/drawing/2014/main" id="{E63E7D99-913D-2FF6-E8AE-138513E7B5F5}"/>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5326641" y="3096808"/>
            <a:ext cx="559183" cy="557853"/>
          </a:xfrm>
          <a:prstGeom prst="rect">
            <a:avLst/>
          </a:prstGeom>
        </p:spPr>
      </p:pic>
      <p:pic>
        <p:nvPicPr>
          <p:cNvPr id="97" name="Obraz 96">
            <a:extLst>
              <a:ext uri="{FF2B5EF4-FFF2-40B4-BE49-F238E27FC236}">
                <a16:creationId xmlns:a16="http://schemas.microsoft.com/office/drawing/2014/main" id="{63F2A98F-D5DD-76BF-DB2A-E3DAD514B8A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9600517" y="3199057"/>
            <a:ext cx="559183" cy="557853"/>
          </a:xfrm>
          <a:prstGeom prst="rect">
            <a:avLst/>
          </a:prstGeom>
        </p:spPr>
      </p:pic>
      <p:sp>
        <p:nvSpPr>
          <p:cNvPr id="98" name="pole tekstowe 97">
            <a:extLst>
              <a:ext uri="{FF2B5EF4-FFF2-40B4-BE49-F238E27FC236}">
                <a16:creationId xmlns:a16="http://schemas.microsoft.com/office/drawing/2014/main" id="{0FEB7ADE-D8C2-7CE9-8329-B05EB90F5A70}"/>
              </a:ext>
            </a:extLst>
          </p:cNvPr>
          <p:cNvSpPr txBox="1"/>
          <p:nvPr/>
        </p:nvSpPr>
        <p:spPr>
          <a:xfrm>
            <a:off x="4683631" y="3636544"/>
            <a:ext cx="1793248" cy="261610"/>
          </a:xfrm>
          <a:prstGeom prst="rect">
            <a:avLst/>
          </a:prstGeom>
          <a:noFill/>
        </p:spPr>
        <p:txBody>
          <a:bodyPr wrap="square" rtlCol="0">
            <a:spAutoFit/>
          </a:bodyPr>
          <a:lstStyle/>
          <a:p>
            <a:pPr algn="ctr"/>
            <a:r>
              <a:rPr lang="pl-PL" sz="1100"/>
              <a:t>Administratorzy</a:t>
            </a:r>
          </a:p>
        </p:txBody>
      </p:sp>
      <p:sp>
        <p:nvSpPr>
          <p:cNvPr id="99" name="pole tekstowe 98">
            <a:extLst>
              <a:ext uri="{FF2B5EF4-FFF2-40B4-BE49-F238E27FC236}">
                <a16:creationId xmlns:a16="http://schemas.microsoft.com/office/drawing/2014/main" id="{194BC335-D3AE-6F45-98EA-CFEAD94F3C75}"/>
              </a:ext>
            </a:extLst>
          </p:cNvPr>
          <p:cNvSpPr txBox="1"/>
          <p:nvPr/>
        </p:nvSpPr>
        <p:spPr>
          <a:xfrm>
            <a:off x="6858162" y="3704298"/>
            <a:ext cx="1793248" cy="261610"/>
          </a:xfrm>
          <a:prstGeom prst="rect">
            <a:avLst/>
          </a:prstGeom>
          <a:noFill/>
        </p:spPr>
        <p:txBody>
          <a:bodyPr wrap="square" rtlCol="0">
            <a:spAutoFit/>
          </a:bodyPr>
          <a:lstStyle/>
          <a:p>
            <a:pPr algn="ctr"/>
            <a:r>
              <a:rPr lang="pl-PL" sz="1100"/>
              <a:t>Kontrolerzy</a:t>
            </a:r>
          </a:p>
        </p:txBody>
      </p:sp>
      <p:sp>
        <p:nvSpPr>
          <p:cNvPr id="100" name="pole tekstowe 99">
            <a:extLst>
              <a:ext uri="{FF2B5EF4-FFF2-40B4-BE49-F238E27FC236}">
                <a16:creationId xmlns:a16="http://schemas.microsoft.com/office/drawing/2014/main" id="{FE1DBDA1-030D-B497-2D3F-524B87B365C3}"/>
              </a:ext>
            </a:extLst>
          </p:cNvPr>
          <p:cNvSpPr txBox="1"/>
          <p:nvPr/>
        </p:nvSpPr>
        <p:spPr>
          <a:xfrm>
            <a:off x="9027507" y="3685313"/>
            <a:ext cx="1793248" cy="261610"/>
          </a:xfrm>
          <a:prstGeom prst="rect">
            <a:avLst/>
          </a:prstGeom>
          <a:noFill/>
        </p:spPr>
        <p:txBody>
          <a:bodyPr wrap="square" rtlCol="0">
            <a:spAutoFit/>
          </a:bodyPr>
          <a:lstStyle/>
          <a:p>
            <a:pPr algn="ctr"/>
            <a:r>
              <a:rPr lang="pl-PL" sz="1100"/>
              <a:t>Użytkownicy końcowi</a:t>
            </a:r>
          </a:p>
        </p:txBody>
      </p:sp>
      <p:cxnSp>
        <p:nvCxnSpPr>
          <p:cNvPr id="101" name="Łącznik: zakrzywiony 100">
            <a:extLst>
              <a:ext uri="{FF2B5EF4-FFF2-40B4-BE49-F238E27FC236}">
                <a16:creationId xmlns:a16="http://schemas.microsoft.com/office/drawing/2014/main" id="{A93587F5-7ED1-8BD4-683C-D1788337C7E8}"/>
              </a:ext>
            </a:extLst>
          </p:cNvPr>
          <p:cNvCxnSpPr>
            <a:cxnSpLocks/>
            <a:stCxn id="93" idx="1"/>
            <a:endCxn id="95" idx="0"/>
          </p:cNvCxnSpPr>
          <p:nvPr/>
        </p:nvCxnSpPr>
        <p:spPr>
          <a:xfrm rot="10800000" flipV="1">
            <a:off x="5606233" y="2798546"/>
            <a:ext cx="1849454" cy="298262"/>
          </a:xfrm>
          <a:prstGeom prst="curvedConnector2">
            <a:avLst/>
          </a:prstGeom>
          <a:ln>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02" name="Łącznik: zakrzywiony 101">
            <a:extLst>
              <a:ext uri="{FF2B5EF4-FFF2-40B4-BE49-F238E27FC236}">
                <a16:creationId xmlns:a16="http://schemas.microsoft.com/office/drawing/2014/main" id="{24511505-F136-5A06-007F-5E82869E86FD}"/>
              </a:ext>
            </a:extLst>
          </p:cNvPr>
          <p:cNvCxnSpPr>
            <a:cxnSpLocks/>
          </p:cNvCxnSpPr>
          <p:nvPr/>
        </p:nvCxnSpPr>
        <p:spPr>
          <a:xfrm rot="5400000">
            <a:off x="7611159" y="3075633"/>
            <a:ext cx="215611" cy="15480"/>
          </a:xfrm>
          <a:prstGeom prst="curvedConnector3">
            <a:avLst>
              <a:gd name="adj1" fmla="val 50000"/>
            </a:avLst>
          </a:prstGeom>
          <a:ln>
            <a:prstDash val="sysDash"/>
            <a:tailEnd type="triangle"/>
          </a:ln>
        </p:spPr>
        <p:style>
          <a:lnRef idx="3">
            <a:schemeClr val="accent3"/>
          </a:lnRef>
          <a:fillRef idx="0">
            <a:schemeClr val="accent3"/>
          </a:fillRef>
          <a:effectRef idx="2">
            <a:schemeClr val="accent3"/>
          </a:effectRef>
          <a:fontRef idx="minor">
            <a:schemeClr val="tx1"/>
          </a:fontRef>
        </p:style>
      </p:cxnSp>
      <p:cxnSp>
        <p:nvCxnSpPr>
          <p:cNvPr id="103" name="Łącznik: zakrzywiony 102">
            <a:extLst>
              <a:ext uri="{FF2B5EF4-FFF2-40B4-BE49-F238E27FC236}">
                <a16:creationId xmlns:a16="http://schemas.microsoft.com/office/drawing/2014/main" id="{F6FBAE9F-92E8-0C1C-647A-0EAA42A0A03D}"/>
              </a:ext>
            </a:extLst>
          </p:cNvPr>
          <p:cNvCxnSpPr>
            <a:cxnSpLocks/>
            <a:stCxn id="93" idx="3"/>
            <a:endCxn id="97" idx="0"/>
          </p:cNvCxnSpPr>
          <p:nvPr/>
        </p:nvCxnSpPr>
        <p:spPr>
          <a:xfrm>
            <a:off x="8014870" y="2798546"/>
            <a:ext cx="1865239" cy="400511"/>
          </a:xfrm>
          <a:prstGeom prst="curvedConnector2">
            <a:avLst/>
          </a:prstGeom>
          <a:ln>
            <a:prstDash val="sysDash"/>
            <a:tailEnd type="triangle"/>
          </a:ln>
        </p:spPr>
        <p:style>
          <a:lnRef idx="3">
            <a:schemeClr val="accent3"/>
          </a:lnRef>
          <a:fillRef idx="0">
            <a:schemeClr val="accent3"/>
          </a:fillRef>
          <a:effectRef idx="2">
            <a:schemeClr val="accent3"/>
          </a:effectRef>
          <a:fontRef idx="minor">
            <a:schemeClr val="tx1"/>
          </a:fontRef>
        </p:style>
      </p:cxnSp>
      <p:sp>
        <p:nvSpPr>
          <p:cNvPr id="104" name="Walec 103">
            <a:extLst>
              <a:ext uri="{FF2B5EF4-FFF2-40B4-BE49-F238E27FC236}">
                <a16:creationId xmlns:a16="http://schemas.microsoft.com/office/drawing/2014/main" id="{8F18C9BC-E796-C93B-F59C-5FD6D72D63B9}"/>
              </a:ext>
            </a:extLst>
          </p:cNvPr>
          <p:cNvSpPr/>
          <p:nvPr/>
        </p:nvSpPr>
        <p:spPr>
          <a:xfrm>
            <a:off x="6651345" y="4446776"/>
            <a:ext cx="274496" cy="498934"/>
          </a:xfrm>
          <a:prstGeom prst="can">
            <a:avLst/>
          </a:prstGeom>
          <a:solidFill>
            <a:srgbClr val="EAEAEA"/>
          </a:solidFill>
        </p:spPr>
        <p:style>
          <a:lnRef idx="2">
            <a:schemeClr val="dk1"/>
          </a:lnRef>
          <a:fillRef idx="1">
            <a:schemeClr val="lt1"/>
          </a:fillRef>
          <a:effectRef idx="0">
            <a:schemeClr val="dk1"/>
          </a:effectRef>
          <a:fontRef idx="minor">
            <a:schemeClr val="dk1"/>
          </a:fontRef>
        </p:style>
        <p:txBody>
          <a:bodyPr rtlCol="0" anchor="ctr"/>
          <a:lstStyle/>
          <a:p>
            <a:pPr algn="ctr"/>
            <a:endParaRPr lang="pl-PL">
              <a:solidFill>
                <a:srgbClr val="EAEAEA"/>
              </a:solidFill>
            </a:endParaRPr>
          </a:p>
        </p:txBody>
      </p:sp>
      <p:sp>
        <p:nvSpPr>
          <p:cNvPr id="105" name="pole tekstowe 104">
            <a:extLst>
              <a:ext uri="{FF2B5EF4-FFF2-40B4-BE49-F238E27FC236}">
                <a16:creationId xmlns:a16="http://schemas.microsoft.com/office/drawing/2014/main" id="{DD7B67BC-B037-262E-1C43-9B1F9C41B0CC}"/>
              </a:ext>
            </a:extLst>
          </p:cNvPr>
          <p:cNvSpPr txBox="1"/>
          <p:nvPr/>
        </p:nvSpPr>
        <p:spPr>
          <a:xfrm>
            <a:off x="6141633" y="5072790"/>
            <a:ext cx="1328628" cy="261610"/>
          </a:xfrm>
          <a:prstGeom prst="rect">
            <a:avLst/>
          </a:prstGeom>
          <a:noFill/>
        </p:spPr>
        <p:txBody>
          <a:bodyPr wrap="square" rtlCol="0">
            <a:spAutoFit/>
          </a:bodyPr>
          <a:lstStyle/>
          <a:p>
            <a:pPr algn="ctr"/>
            <a:r>
              <a:rPr lang="pl-PL" sz="1100"/>
              <a:t>Pole AD Role</a:t>
            </a:r>
          </a:p>
        </p:txBody>
      </p:sp>
      <p:sp>
        <p:nvSpPr>
          <p:cNvPr id="106" name="Nawias klamrowy otwierający 105">
            <a:extLst>
              <a:ext uri="{FF2B5EF4-FFF2-40B4-BE49-F238E27FC236}">
                <a16:creationId xmlns:a16="http://schemas.microsoft.com/office/drawing/2014/main" id="{A9F35ED2-CED5-6145-9D1B-CD6E3C0C399C}"/>
              </a:ext>
            </a:extLst>
          </p:cNvPr>
          <p:cNvSpPr/>
          <p:nvPr/>
        </p:nvSpPr>
        <p:spPr>
          <a:xfrm>
            <a:off x="6104259" y="4434725"/>
            <a:ext cx="346419" cy="669721"/>
          </a:xfrm>
          <a:prstGeom prst="leftBrace">
            <a:avLst>
              <a:gd name="adj1" fmla="val 1514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l-PL"/>
          </a:p>
        </p:txBody>
      </p:sp>
      <p:cxnSp>
        <p:nvCxnSpPr>
          <p:cNvPr id="107" name="Łącznik: łamany 106">
            <a:extLst>
              <a:ext uri="{FF2B5EF4-FFF2-40B4-BE49-F238E27FC236}">
                <a16:creationId xmlns:a16="http://schemas.microsoft.com/office/drawing/2014/main" id="{3CF101B1-D0EE-6C90-B3E7-6BE2560D8A82}"/>
              </a:ext>
            </a:extLst>
          </p:cNvPr>
          <p:cNvCxnSpPr>
            <a:cxnSpLocks/>
            <a:stCxn id="90" idx="0"/>
            <a:endCxn id="105" idx="2"/>
          </p:cNvCxnSpPr>
          <p:nvPr/>
        </p:nvCxnSpPr>
        <p:spPr>
          <a:xfrm rot="5400000" flipH="1" flipV="1">
            <a:off x="6209026" y="5104718"/>
            <a:ext cx="367239" cy="826604"/>
          </a:xfrm>
          <a:prstGeom prst="bentConnector3">
            <a:avLst/>
          </a:prstGeom>
          <a:ln>
            <a:prstDash val="dashDot"/>
            <a:tailEnd type="triangle"/>
          </a:ln>
        </p:spPr>
        <p:style>
          <a:lnRef idx="3">
            <a:schemeClr val="accent3"/>
          </a:lnRef>
          <a:fillRef idx="0">
            <a:schemeClr val="accent3"/>
          </a:fillRef>
          <a:effectRef idx="2">
            <a:schemeClr val="accent3"/>
          </a:effectRef>
          <a:fontRef idx="minor">
            <a:schemeClr val="tx1"/>
          </a:fontRef>
        </p:style>
      </p:cxnSp>
      <p:cxnSp>
        <p:nvCxnSpPr>
          <p:cNvPr id="108" name="Łącznik: zakrzywiony 107">
            <a:extLst>
              <a:ext uri="{FF2B5EF4-FFF2-40B4-BE49-F238E27FC236}">
                <a16:creationId xmlns:a16="http://schemas.microsoft.com/office/drawing/2014/main" id="{62204C9C-1964-9820-837A-071C127AC5B6}"/>
              </a:ext>
            </a:extLst>
          </p:cNvPr>
          <p:cNvCxnSpPr>
            <a:cxnSpLocks/>
            <a:stCxn id="104" idx="0"/>
            <a:endCxn id="98" idx="2"/>
          </p:cNvCxnSpPr>
          <p:nvPr/>
        </p:nvCxnSpPr>
        <p:spPr>
          <a:xfrm rot="16200000" flipV="1">
            <a:off x="5875801" y="3602608"/>
            <a:ext cx="617246" cy="120833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9" name="Łącznik: zakrzywiony 108">
            <a:extLst>
              <a:ext uri="{FF2B5EF4-FFF2-40B4-BE49-F238E27FC236}">
                <a16:creationId xmlns:a16="http://schemas.microsoft.com/office/drawing/2014/main" id="{DD7263F4-2B28-07BF-77B1-B3EA94B2529E}"/>
              </a:ext>
            </a:extLst>
          </p:cNvPr>
          <p:cNvCxnSpPr>
            <a:cxnSpLocks/>
            <a:stCxn id="104" idx="0"/>
            <a:endCxn id="99" idx="2"/>
          </p:cNvCxnSpPr>
          <p:nvPr/>
        </p:nvCxnSpPr>
        <p:spPr>
          <a:xfrm rot="5400000" flipH="1" flipV="1">
            <a:off x="6996943" y="3757558"/>
            <a:ext cx="549492" cy="966193"/>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0" name="Łącznik: zakrzywiony 109">
            <a:extLst>
              <a:ext uri="{FF2B5EF4-FFF2-40B4-BE49-F238E27FC236}">
                <a16:creationId xmlns:a16="http://schemas.microsoft.com/office/drawing/2014/main" id="{1ED5FF5D-8B71-076D-CCED-B14760F6C92A}"/>
              </a:ext>
            </a:extLst>
          </p:cNvPr>
          <p:cNvCxnSpPr>
            <a:cxnSpLocks/>
            <a:stCxn id="104" idx="0"/>
            <a:endCxn id="100" idx="2"/>
          </p:cNvCxnSpPr>
          <p:nvPr/>
        </p:nvCxnSpPr>
        <p:spPr>
          <a:xfrm rot="5400000" flipH="1" flipV="1">
            <a:off x="8072124" y="2663393"/>
            <a:ext cx="568477" cy="3135538"/>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1" name="Obraz 110">
            <a:extLst>
              <a:ext uri="{FF2B5EF4-FFF2-40B4-BE49-F238E27FC236}">
                <a16:creationId xmlns:a16="http://schemas.microsoft.com/office/drawing/2014/main" id="{BC30BA03-8919-8A96-DF24-618E5746653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78173" y="3554531"/>
            <a:ext cx="231247" cy="231247"/>
          </a:xfrm>
          <a:prstGeom prst="rect">
            <a:avLst/>
          </a:prstGeom>
        </p:spPr>
      </p:pic>
      <p:pic>
        <p:nvPicPr>
          <p:cNvPr id="112" name="Obraz 111">
            <a:extLst>
              <a:ext uri="{FF2B5EF4-FFF2-40B4-BE49-F238E27FC236}">
                <a16:creationId xmlns:a16="http://schemas.microsoft.com/office/drawing/2014/main" id="{B9B857E9-65CA-7F07-B219-258FACFA59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0027" y="3723034"/>
            <a:ext cx="231247" cy="231247"/>
          </a:xfrm>
          <a:prstGeom prst="rect">
            <a:avLst/>
          </a:prstGeom>
        </p:spPr>
      </p:pic>
      <p:pic>
        <p:nvPicPr>
          <p:cNvPr id="116" name="Obraz 115">
            <a:extLst>
              <a:ext uri="{FF2B5EF4-FFF2-40B4-BE49-F238E27FC236}">
                <a16:creationId xmlns:a16="http://schemas.microsoft.com/office/drawing/2014/main" id="{B325EB22-AF22-8502-9B43-7DE59570D2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83498" y="3569625"/>
            <a:ext cx="231247" cy="231247"/>
          </a:xfrm>
          <a:prstGeom prst="rect">
            <a:avLst/>
          </a:prstGeom>
        </p:spPr>
      </p:pic>
      <p:pic>
        <p:nvPicPr>
          <p:cNvPr id="117" name="Obraz 116">
            <a:extLst>
              <a:ext uri="{FF2B5EF4-FFF2-40B4-BE49-F238E27FC236}">
                <a16:creationId xmlns:a16="http://schemas.microsoft.com/office/drawing/2014/main" id="{BB989BBB-725F-5677-708C-D649AF92F6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7020" y="4446778"/>
            <a:ext cx="546517" cy="546517"/>
          </a:xfrm>
          <a:prstGeom prst="rect">
            <a:avLst/>
          </a:prstGeom>
        </p:spPr>
      </p:pic>
      <p:pic>
        <p:nvPicPr>
          <p:cNvPr id="118" name="Obraz 117">
            <a:extLst>
              <a:ext uri="{FF2B5EF4-FFF2-40B4-BE49-F238E27FC236}">
                <a16:creationId xmlns:a16="http://schemas.microsoft.com/office/drawing/2014/main" id="{D0A1BCEF-57EF-644A-F15B-004B915334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00646" y="4608238"/>
            <a:ext cx="510984" cy="510984"/>
          </a:xfrm>
          <a:prstGeom prst="rect">
            <a:avLst/>
          </a:prstGeom>
        </p:spPr>
      </p:pic>
      <p:sp>
        <p:nvSpPr>
          <p:cNvPr id="119" name="pole tekstowe 118">
            <a:extLst>
              <a:ext uri="{FF2B5EF4-FFF2-40B4-BE49-F238E27FC236}">
                <a16:creationId xmlns:a16="http://schemas.microsoft.com/office/drawing/2014/main" id="{C97E8100-0B34-FCC7-075B-2A92DD039221}"/>
              </a:ext>
            </a:extLst>
          </p:cNvPr>
          <p:cNvSpPr txBox="1"/>
          <p:nvPr/>
        </p:nvSpPr>
        <p:spPr>
          <a:xfrm>
            <a:off x="9373543" y="5178366"/>
            <a:ext cx="1330771" cy="261610"/>
          </a:xfrm>
          <a:prstGeom prst="rect">
            <a:avLst/>
          </a:prstGeom>
          <a:noFill/>
        </p:spPr>
        <p:txBody>
          <a:bodyPr wrap="square" rtlCol="0">
            <a:spAutoFit/>
          </a:bodyPr>
          <a:lstStyle/>
          <a:p>
            <a:pPr algn="ctr"/>
            <a:r>
              <a:rPr lang="pl-PL" sz="1100"/>
              <a:t>Role zabezpieczeń</a:t>
            </a:r>
          </a:p>
        </p:txBody>
      </p:sp>
      <p:pic>
        <p:nvPicPr>
          <p:cNvPr id="120" name="Obraz 119">
            <a:extLst>
              <a:ext uri="{FF2B5EF4-FFF2-40B4-BE49-F238E27FC236}">
                <a16:creationId xmlns:a16="http://schemas.microsoft.com/office/drawing/2014/main" id="{D4E1CCD1-74BA-2CE4-1083-6269FA14A8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8029046" y="4706748"/>
            <a:ext cx="365534" cy="365534"/>
          </a:xfrm>
          <a:prstGeom prst="rect">
            <a:avLst/>
          </a:prstGeom>
        </p:spPr>
      </p:pic>
      <p:pic>
        <p:nvPicPr>
          <p:cNvPr id="165" name="Obraz 164">
            <a:extLst>
              <a:ext uri="{FF2B5EF4-FFF2-40B4-BE49-F238E27FC236}">
                <a16:creationId xmlns:a16="http://schemas.microsoft.com/office/drawing/2014/main" id="{6F285382-CE9A-796B-DE33-8A6CDFAF165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8310905" y="4426856"/>
            <a:ext cx="365534" cy="365534"/>
          </a:xfrm>
          <a:prstGeom prst="rect">
            <a:avLst/>
          </a:prstGeom>
        </p:spPr>
      </p:pic>
      <p:pic>
        <p:nvPicPr>
          <p:cNvPr id="166" name="Obraz 165">
            <a:extLst>
              <a:ext uri="{FF2B5EF4-FFF2-40B4-BE49-F238E27FC236}">
                <a16:creationId xmlns:a16="http://schemas.microsoft.com/office/drawing/2014/main" id="{5C23FDE0-609B-9D2E-3E1D-7A99807BF36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7836464" y="4473028"/>
            <a:ext cx="365534" cy="365534"/>
          </a:xfrm>
          <a:prstGeom prst="rect">
            <a:avLst/>
          </a:prstGeom>
        </p:spPr>
      </p:pic>
      <p:pic>
        <p:nvPicPr>
          <p:cNvPr id="167" name="Grafika 166" descr="Laptop kontur">
            <a:extLst>
              <a:ext uri="{FF2B5EF4-FFF2-40B4-BE49-F238E27FC236}">
                <a16:creationId xmlns:a16="http://schemas.microsoft.com/office/drawing/2014/main" id="{BBAC0FEB-630D-B3C6-382C-1C5F205B9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12603" y="5687700"/>
            <a:ext cx="387816" cy="387816"/>
          </a:xfrm>
          <a:prstGeom prst="rect">
            <a:avLst/>
          </a:prstGeom>
        </p:spPr>
      </p:pic>
      <p:pic>
        <p:nvPicPr>
          <p:cNvPr id="168" name="Grafika 167" descr="Laptop kontur">
            <a:extLst>
              <a:ext uri="{FF2B5EF4-FFF2-40B4-BE49-F238E27FC236}">
                <a16:creationId xmlns:a16="http://schemas.microsoft.com/office/drawing/2014/main" id="{6E7B8302-B33B-0C37-7644-1943554B83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30919" y="5897341"/>
            <a:ext cx="387816" cy="387816"/>
          </a:xfrm>
          <a:prstGeom prst="rect">
            <a:avLst/>
          </a:prstGeom>
        </p:spPr>
      </p:pic>
      <p:pic>
        <p:nvPicPr>
          <p:cNvPr id="169" name="Grafika 168" descr="Laptop kontur">
            <a:extLst>
              <a:ext uri="{FF2B5EF4-FFF2-40B4-BE49-F238E27FC236}">
                <a16:creationId xmlns:a16="http://schemas.microsoft.com/office/drawing/2014/main" id="{8E7A7400-242D-14FC-ADB3-FA221E98C5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97796" y="5871212"/>
            <a:ext cx="387816" cy="387816"/>
          </a:xfrm>
          <a:prstGeom prst="rect">
            <a:avLst/>
          </a:prstGeom>
        </p:spPr>
      </p:pic>
      <p:sp>
        <p:nvSpPr>
          <p:cNvPr id="170" name="pole tekstowe 169">
            <a:extLst>
              <a:ext uri="{FF2B5EF4-FFF2-40B4-BE49-F238E27FC236}">
                <a16:creationId xmlns:a16="http://schemas.microsoft.com/office/drawing/2014/main" id="{D85857BE-93F9-7B56-7E4A-C4C187B5540C}"/>
              </a:ext>
            </a:extLst>
          </p:cNvPr>
          <p:cNvSpPr txBox="1"/>
          <p:nvPr/>
        </p:nvSpPr>
        <p:spPr>
          <a:xfrm>
            <a:off x="8606345" y="6270295"/>
            <a:ext cx="1330771" cy="261610"/>
          </a:xfrm>
          <a:prstGeom prst="rect">
            <a:avLst/>
          </a:prstGeom>
          <a:noFill/>
        </p:spPr>
        <p:txBody>
          <a:bodyPr wrap="square" rtlCol="0">
            <a:spAutoFit/>
          </a:bodyPr>
          <a:lstStyle/>
          <a:p>
            <a:pPr algn="ctr"/>
            <a:r>
              <a:rPr lang="pl-PL" sz="1100"/>
              <a:t>Aplikacje</a:t>
            </a:r>
          </a:p>
        </p:txBody>
      </p:sp>
      <p:sp>
        <p:nvSpPr>
          <p:cNvPr id="171" name="pole tekstowe 170">
            <a:extLst>
              <a:ext uri="{FF2B5EF4-FFF2-40B4-BE49-F238E27FC236}">
                <a16:creationId xmlns:a16="http://schemas.microsoft.com/office/drawing/2014/main" id="{A329579D-5DFF-A670-2001-619B0756D9F8}"/>
              </a:ext>
            </a:extLst>
          </p:cNvPr>
          <p:cNvSpPr txBox="1"/>
          <p:nvPr/>
        </p:nvSpPr>
        <p:spPr>
          <a:xfrm>
            <a:off x="7451544" y="5141589"/>
            <a:ext cx="1520537" cy="261610"/>
          </a:xfrm>
          <a:prstGeom prst="rect">
            <a:avLst/>
          </a:prstGeom>
          <a:noFill/>
        </p:spPr>
        <p:txBody>
          <a:bodyPr wrap="square" rtlCol="0">
            <a:spAutoFit/>
          </a:bodyPr>
          <a:lstStyle/>
          <a:p>
            <a:pPr algn="ctr"/>
            <a:r>
              <a:rPr lang="pl-PL" sz="1100"/>
              <a:t>Zespoły zabezpieczeń</a:t>
            </a:r>
          </a:p>
        </p:txBody>
      </p:sp>
      <p:pic>
        <p:nvPicPr>
          <p:cNvPr id="172" name="Obraz 171">
            <a:extLst>
              <a:ext uri="{FF2B5EF4-FFF2-40B4-BE49-F238E27FC236}">
                <a16:creationId xmlns:a16="http://schemas.microsoft.com/office/drawing/2014/main" id="{FA53CE36-7323-EED0-8ED4-543B5644F7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58477" y="4275198"/>
            <a:ext cx="426229" cy="426229"/>
          </a:xfrm>
          <a:prstGeom prst="rect">
            <a:avLst/>
          </a:prstGeom>
        </p:spPr>
      </p:pic>
      <p:pic>
        <p:nvPicPr>
          <p:cNvPr id="174" name="Obraz 173">
            <a:extLst>
              <a:ext uri="{FF2B5EF4-FFF2-40B4-BE49-F238E27FC236}">
                <a16:creationId xmlns:a16="http://schemas.microsoft.com/office/drawing/2014/main" id="{ED1BE6F2-74F8-0E10-FA22-810D8E0193A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89051" l="9783" r="89493">
                        <a14:foregroundMark x1="49275" y1="27737" x2="49275" y2="27737"/>
                        <a14:foregroundMark x1="58333" y1="27737" x2="58333" y2="27737"/>
                        <a14:foregroundMark x1="49638" y1="67153" x2="49638" y2="67153"/>
                        <a14:foregroundMark x1="77899" y1="42701" x2="77899" y2="42701"/>
                        <a14:foregroundMark x1="85145" y1="31387" x2="85145" y2="31387"/>
                        <a14:foregroundMark x1="85145" y1="31387" x2="85145" y2="31387"/>
                        <a14:foregroundMark x1="85145" y1="14234" x2="85145" y2="12044"/>
                        <a14:foregroundMark x1="85145" y1="12044" x2="85145" y2="12044"/>
                        <a14:foregroundMark x1="85145" y1="5109" x2="85145" y2="5109"/>
                        <a14:foregroundMark x1="85145" y1="5109" x2="85145" y2="5109"/>
                        <a14:foregroundMark x1="67029" y1="4380" x2="67029" y2="4380"/>
                        <a14:foregroundMark x1="66304" y1="4380" x2="66304" y2="4380"/>
                        <a14:foregroundMark x1="53261" y1="0" x2="53261" y2="0"/>
                        <a14:foregroundMark x1="36232" y1="21898" x2="36232" y2="21898"/>
                        <a14:foregroundMark x1="47101" y1="17153" x2="57246" y2="35401"/>
                        <a14:foregroundMark x1="58333" y1="39051" x2="60870" y2="33212"/>
                      </a14:backgroundRemoval>
                    </a14:imgEffect>
                  </a14:imgLayer>
                </a14:imgProps>
              </a:ext>
            </a:extLst>
          </a:blip>
          <a:stretch>
            <a:fillRect/>
          </a:stretch>
        </p:blipFill>
        <p:spPr>
          <a:xfrm>
            <a:off x="7402199" y="3205233"/>
            <a:ext cx="559183" cy="557853"/>
          </a:xfrm>
          <a:prstGeom prst="rect">
            <a:avLst/>
          </a:prstGeom>
        </p:spPr>
      </p:pic>
    </p:spTree>
    <p:extLst>
      <p:ext uri="{BB962C8B-B14F-4D97-AF65-F5344CB8AC3E}">
        <p14:creationId xmlns:p14="http://schemas.microsoft.com/office/powerpoint/2010/main" val="3410646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6896" y="1776753"/>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6807" y="5003677"/>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2274" y="5125948"/>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0057" y="4955633"/>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4374" y="5361932"/>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70950" y="2878632"/>
            <a:ext cx="1575537" cy="430887"/>
          </a:xfrm>
          <a:prstGeom prst="rect">
            <a:avLst/>
          </a:prstGeom>
          <a:noFill/>
        </p:spPr>
        <p:txBody>
          <a:bodyPr wrap="square" rtlCol="0">
            <a:spAutoFit/>
          </a:bodyPr>
          <a:lstStyle/>
          <a:p>
            <a:pPr algn="ctr"/>
            <a:r>
              <a:rPr lang="pl-PL" sz="1100"/>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5822" y="5130528"/>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250" y="5239505"/>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122543" y="6025687"/>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60840" y="6062590"/>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538700" y="6026368"/>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627679" y="2899654"/>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9741" y="1831176"/>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802740" y="2878632"/>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4802" y="1760320"/>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95432" y="2897703"/>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188" y="1806900"/>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635363" y="3745171"/>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59879" y="3716711"/>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151900" y="3915452"/>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204620" y="5638931"/>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83209" y="3389304"/>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728125" y="3328590"/>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85513" y="2399921"/>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554951" y="3564057"/>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4023231" y="2422439"/>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96323" y="1772540"/>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8377" y="4949184"/>
            <a:ext cx="718190" cy="718190"/>
          </a:xfrm>
          <a:prstGeom prst="rect">
            <a:avLst/>
          </a:prstGeom>
        </p:spPr>
      </p:pic>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16083" y="1126588"/>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616060" y="1514337"/>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86826" y="1095067"/>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95432" y="1085619"/>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 name="Prostokąt: zaokrąglone rogi 1">
            <a:extLst>
              <a:ext uri="{FF2B5EF4-FFF2-40B4-BE49-F238E27FC236}">
                <a16:creationId xmlns:a16="http://schemas.microsoft.com/office/drawing/2014/main" id="{E6D087DD-E3BB-4BCF-9B77-738AE18D561D}"/>
              </a:ext>
            </a:extLst>
          </p:cNvPr>
          <p:cNvSpPr/>
          <p:nvPr/>
        </p:nvSpPr>
        <p:spPr>
          <a:xfrm>
            <a:off x="8755555" y="2091054"/>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Przygotowanie mierników / KPI na nowy okres</a:t>
            </a:r>
          </a:p>
        </p:txBody>
      </p:sp>
      <p:sp>
        <p:nvSpPr>
          <p:cNvPr id="57" name="Prostokąt: zaokrąglone rogi 56">
            <a:extLst>
              <a:ext uri="{FF2B5EF4-FFF2-40B4-BE49-F238E27FC236}">
                <a16:creationId xmlns:a16="http://schemas.microsoft.com/office/drawing/2014/main" id="{9CA6C980-ACC3-4E72-93DA-D99E190A5436}"/>
              </a:ext>
            </a:extLst>
          </p:cNvPr>
          <p:cNvSpPr/>
          <p:nvPr/>
        </p:nvSpPr>
        <p:spPr>
          <a:xfrm>
            <a:off x="8752888" y="2880776"/>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Zbieranie danych źródłowych od Data </a:t>
            </a:r>
            <a:r>
              <a:rPr lang="pl-PL" sz="1200" err="1">
                <a:solidFill>
                  <a:schemeClr val="bg2">
                    <a:lumMod val="40000"/>
                    <a:lumOff val="60000"/>
                  </a:schemeClr>
                </a:solidFill>
              </a:rPr>
              <a:t>Providerów</a:t>
            </a:r>
            <a:endParaRPr lang="pl-PL" sz="1200">
              <a:solidFill>
                <a:schemeClr val="bg2">
                  <a:lumMod val="40000"/>
                  <a:lumOff val="60000"/>
                </a:schemeClr>
              </a:solidFill>
            </a:endParaRPr>
          </a:p>
        </p:txBody>
      </p:sp>
      <p:sp>
        <p:nvSpPr>
          <p:cNvPr id="58" name="Prostokąt: zaokrąglone rogi 57">
            <a:extLst>
              <a:ext uri="{FF2B5EF4-FFF2-40B4-BE49-F238E27FC236}">
                <a16:creationId xmlns:a16="http://schemas.microsoft.com/office/drawing/2014/main" id="{A6B19C60-8EC2-4FE4-9E50-5005BFE55F3C}"/>
              </a:ext>
            </a:extLst>
          </p:cNvPr>
          <p:cNvSpPr/>
          <p:nvPr/>
        </p:nvSpPr>
        <p:spPr>
          <a:xfrm>
            <a:off x="8752887" y="3670498"/>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Weryfikacja danych wejściowych przez Kontrolera ESG</a:t>
            </a:r>
          </a:p>
        </p:txBody>
      </p:sp>
      <p:sp>
        <p:nvSpPr>
          <p:cNvPr id="59" name="Prostokąt: zaokrąglone rogi 58">
            <a:extLst>
              <a:ext uri="{FF2B5EF4-FFF2-40B4-BE49-F238E27FC236}">
                <a16:creationId xmlns:a16="http://schemas.microsoft.com/office/drawing/2014/main" id="{7D412113-E301-42A5-95BB-AA9F8E0D6CE1}"/>
              </a:ext>
            </a:extLst>
          </p:cNvPr>
          <p:cNvSpPr/>
          <p:nvPr/>
        </p:nvSpPr>
        <p:spPr>
          <a:xfrm>
            <a:off x="8752888" y="4460220"/>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Obliczanie wartości KPI-ów</a:t>
            </a:r>
          </a:p>
        </p:txBody>
      </p:sp>
      <p:sp>
        <p:nvSpPr>
          <p:cNvPr id="60" name="Prostokąt: zaokrąglone rogi 59">
            <a:extLst>
              <a:ext uri="{FF2B5EF4-FFF2-40B4-BE49-F238E27FC236}">
                <a16:creationId xmlns:a16="http://schemas.microsoft.com/office/drawing/2014/main" id="{3AC2A5D9-71A0-4D0B-94F1-BA560B523BBA}"/>
              </a:ext>
            </a:extLst>
          </p:cNvPr>
          <p:cNvSpPr/>
          <p:nvPr/>
        </p:nvSpPr>
        <p:spPr>
          <a:xfrm>
            <a:off x="8753701" y="5249942"/>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Potwierdzanie KPI-ów przez BO</a:t>
            </a:r>
          </a:p>
        </p:txBody>
      </p:sp>
      <p:sp>
        <p:nvSpPr>
          <p:cNvPr id="61" name="Prostokąt: zaokrąglone rogi 60">
            <a:extLst>
              <a:ext uri="{FF2B5EF4-FFF2-40B4-BE49-F238E27FC236}">
                <a16:creationId xmlns:a16="http://schemas.microsoft.com/office/drawing/2014/main" id="{F0FBAB38-0057-4F39-835E-49746D407EC6}"/>
              </a:ext>
            </a:extLst>
          </p:cNvPr>
          <p:cNvSpPr/>
          <p:nvPr/>
        </p:nvSpPr>
        <p:spPr>
          <a:xfrm>
            <a:off x="8747141" y="6039663"/>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Wizualizacja</a:t>
            </a:r>
          </a:p>
        </p:txBody>
      </p:sp>
      <p:grpSp>
        <p:nvGrpSpPr>
          <p:cNvPr id="62" name="Grupa 61">
            <a:extLst>
              <a:ext uri="{FF2B5EF4-FFF2-40B4-BE49-F238E27FC236}">
                <a16:creationId xmlns:a16="http://schemas.microsoft.com/office/drawing/2014/main" id="{EE9D6531-2468-6010-3F4F-6136152F9590}"/>
              </a:ext>
            </a:extLst>
          </p:cNvPr>
          <p:cNvGrpSpPr/>
          <p:nvPr/>
        </p:nvGrpSpPr>
        <p:grpSpPr>
          <a:xfrm>
            <a:off x="207391" y="116958"/>
            <a:ext cx="11608498" cy="1553156"/>
            <a:chOff x="207391" y="116958"/>
            <a:chExt cx="11608498" cy="1553156"/>
          </a:xfrm>
        </p:grpSpPr>
        <p:pic>
          <p:nvPicPr>
            <p:cNvPr id="63" name="Obraz 62">
              <a:extLst>
                <a:ext uri="{FF2B5EF4-FFF2-40B4-BE49-F238E27FC236}">
                  <a16:creationId xmlns:a16="http://schemas.microsoft.com/office/drawing/2014/main" id="{D19EAB40-D384-CD6A-93EC-938AA011494A}"/>
                </a:ext>
              </a:extLst>
            </p:cNvPr>
            <p:cNvPicPr>
              <a:picLocks noChangeAspect="1"/>
            </p:cNvPicPr>
            <p:nvPr/>
          </p:nvPicPr>
          <p:blipFill>
            <a:blip r:embed="rId16"/>
            <a:stretch>
              <a:fillRect/>
            </a:stretch>
          </p:blipFill>
          <p:spPr>
            <a:xfrm>
              <a:off x="270053" y="146853"/>
              <a:ext cx="1163691" cy="606529"/>
            </a:xfrm>
            <a:prstGeom prst="rect">
              <a:avLst/>
            </a:prstGeom>
          </p:spPr>
        </p:pic>
        <p:grpSp>
          <p:nvGrpSpPr>
            <p:cNvPr id="64" name="Grupa 63">
              <a:extLst>
                <a:ext uri="{FF2B5EF4-FFF2-40B4-BE49-F238E27FC236}">
                  <a16:creationId xmlns:a16="http://schemas.microsoft.com/office/drawing/2014/main" id="{B496FB7E-E302-AA5F-67E1-485D8C0468FC}"/>
                </a:ext>
              </a:extLst>
            </p:cNvPr>
            <p:cNvGrpSpPr/>
            <p:nvPr/>
          </p:nvGrpSpPr>
          <p:grpSpPr>
            <a:xfrm>
              <a:off x="207391" y="851488"/>
              <a:ext cx="11608498" cy="267401"/>
              <a:chOff x="653143" y="807773"/>
              <a:chExt cx="11002945" cy="267401"/>
            </a:xfrm>
          </p:grpSpPr>
          <p:cxnSp>
            <p:nvCxnSpPr>
              <p:cNvPr id="72" name="Łącznik prosty 71">
                <a:extLst>
                  <a:ext uri="{FF2B5EF4-FFF2-40B4-BE49-F238E27FC236}">
                    <a16:creationId xmlns:a16="http://schemas.microsoft.com/office/drawing/2014/main" id="{731A5467-84F3-1AD9-934B-BDA1F723BB32}"/>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Łącznik prosty 72">
                <a:extLst>
                  <a:ext uri="{FF2B5EF4-FFF2-40B4-BE49-F238E27FC236}">
                    <a16:creationId xmlns:a16="http://schemas.microsoft.com/office/drawing/2014/main" id="{1D8C9D38-520E-AAD6-82EE-00B559CFD879}"/>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Łącznik prosty 73">
                <a:extLst>
                  <a:ext uri="{FF2B5EF4-FFF2-40B4-BE49-F238E27FC236}">
                    <a16:creationId xmlns:a16="http://schemas.microsoft.com/office/drawing/2014/main" id="{6B1DB42D-7CAC-8C7C-BA72-563D2A0723BE}"/>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5" name="pole tekstowe 64">
              <a:extLst>
                <a:ext uri="{FF2B5EF4-FFF2-40B4-BE49-F238E27FC236}">
                  <a16:creationId xmlns:a16="http://schemas.microsoft.com/office/drawing/2014/main" id="{FC6C5508-AD08-5456-C11D-5750B2DCC75E}"/>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8" name="Prostokąt: zaokrąglone rogi 67">
              <a:extLst>
                <a:ext uri="{FF2B5EF4-FFF2-40B4-BE49-F238E27FC236}">
                  <a16:creationId xmlns:a16="http://schemas.microsoft.com/office/drawing/2014/main" id="{F54A5B42-6E2A-B8EE-FA04-0A3478F9FCDD}"/>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9" name="Grafika 68" descr="Części układanki z wypełnieniem pełnym">
              <a:extLst>
                <a:ext uri="{FF2B5EF4-FFF2-40B4-BE49-F238E27FC236}">
                  <a16:creationId xmlns:a16="http://schemas.microsoft.com/office/drawing/2014/main" id="{13367F30-66E3-2D5D-8E43-3FF242C0B58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15576" y="1317810"/>
              <a:ext cx="352304" cy="352304"/>
            </a:xfrm>
            <a:prstGeom prst="rect">
              <a:avLst/>
            </a:prstGeom>
          </p:spPr>
        </p:pic>
        <p:sp>
          <p:nvSpPr>
            <p:cNvPr id="66" name="Prostokąt: zaokrąglone rogi 65">
              <a:extLst>
                <a:ext uri="{FF2B5EF4-FFF2-40B4-BE49-F238E27FC236}">
                  <a16:creationId xmlns:a16="http://schemas.microsoft.com/office/drawing/2014/main" id="{4B325B0D-273F-87EB-A828-96B34E3602E8}"/>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Główne kroki procesu</a:t>
              </a:r>
            </a:p>
          </p:txBody>
        </p:sp>
        <p:pic>
          <p:nvPicPr>
            <p:cNvPr id="70" name="Grafika 69" descr="Przepływ pracy z wypełnieniem pełnym">
              <a:extLst>
                <a:ext uri="{FF2B5EF4-FFF2-40B4-BE49-F238E27FC236}">
                  <a16:creationId xmlns:a16="http://schemas.microsoft.com/office/drawing/2014/main" id="{DA7E5EE2-128A-141F-FF45-E955B8ECB62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319278" y="1334693"/>
              <a:ext cx="339222" cy="317859"/>
            </a:xfrm>
            <a:prstGeom prst="rect">
              <a:avLst/>
            </a:prstGeom>
          </p:spPr>
        </p:pic>
        <p:pic>
          <p:nvPicPr>
            <p:cNvPr id="71" name="Obraz 70">
              <a:extLst>
                <a:ext uri="{FF2B5EF4-FFF2-40B4-BE49-F238E27FC236}">
                  <a16:creationId xmlns:a16="http://schemas.microsoft.com/office/drawing/2014/main" id="{AF2E9257-E690-ABEA-520A-01AC1B67D476}"/>
                </a:ext>
              </a:extLst>
            </p:cNvPr>
            <p:cNvPicPr>
              <a:picLocks noChangeAspect="1"/>
            </p:cNvPicPr>
            <p:nvPr/>
          </p:nvPicPr>
          <p:blipFill>
            <a:blip r:embed="rId21"/>
            <a:stretch>
              <a:fillRect/>
            </a:stretch>
          </p:blipFill>
          <p:spPr>
            <a:xfrm>
              <a:off x="9851177" y="116958"/>
              <a:ext cx="1728797" cy="886183"/>
            </a:xfrm>
            <a:prstGeom prst="rect">
              <a:avLst/>
            </a:prstGeom>
          </p:spPr>
        </p:pic>
      </p:grpSp>
      <p:cxnSp>
        <p:nvCxnSpPr>
          <p:cNvPr id="75" name="Łącznik: łamany 74">
            <a:extLst>
              <a:ext uri="{FF2B5EF4-FFF2-40B4-BE49-F238E27FC236}">
                <a16:creationId xmlns:a16="http://schemas.microsoft.com/office/drawing/2014/main" id="{C486646D-D8A5-F409-779B-3C1A12BDED6B}"/>
              </a:ext>
            </a:extLst>
          </p:cNvPr>
          <p:cNvCxnSpPr>
            <a:cxnSpLocks/>
          </p:cNvCxnSpPr>
          <p:nvPr/>
        </p:nvCxnSpPr>
        <p:spPr>
          <a:xfrm flipV="1">
            <a:off x="2845393" y="3383982"/>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01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1013" y="1828823"/>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924" y="5055747"/>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6391" y="5178018"/>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24174" y="5007703"/>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18491" y="5414002"/>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15067" y="2930702"/>
            <a:ext cx="1575537" cy="430887"/>
          </a:xfrm>
          <a:prstGeom prst="rect">
            <a:avLst/>
          </a:prstGeom>
          <a:noFill/>
        </p:spPr>
        <p:txBody>
          <a:bodyPr wrap="square" rtlCol="0">
            <a:spAutoFit/>
          </a:bodyPr>
          <a:lstStyle/>
          <a:p>
            <a:pPr algn="ctr"/>
            <a:r>
              <a:rPr lang="pl-PL" sz="1100">
                <a:solidFill>
                  <a:schemeClr val="bg2">
                    <a:lumMod val="60000"/>
                    <a:lumOff val="40000"/>
                  </a:schemeClr>
                </a:solidFill>
              </a:rPr>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9939" y="5182598"/>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0367" y="5291575"/>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66660" y="6077757"/>
            <a:ext cx="1876218" cy="276999"/>
          </a:xfrm>
          <a:prstGeom prst="rect">
            <a:avLst/>
          </a:prstGeom>
          <a:noFill/>
        </p:spPr>
        <p:txBody>
          <a:bodyPr wrap="square" rtlCol="0">
            <a:spAutoFit/>
          </a:bodyPr>
          <a:lstStyle/>
          <a:p>
            <a:pPr algn="ctr"/>
            <a:r>
              <a:rPr lang="pl-PL" sz="1200" b="1">
                <a:solidFill>
                  <a:srgbClr val="F75B3B"/>
                </a:solidFill>
              </a:rPr>
              <a:t>Tabele „</a:t>
            </a:r>
            <a:r>
              <a:rPr lang="pl-PL" sz="1200" b="1" err="1">
                <a:solidFill>
                  <a:srgbClr val="F75B3B"/>
                </a:solidFill>
              </a:rPr>
              <a:t>Dataverse</a:t>
            </a:r>
            <a:r>
              <a:rPr lang="pl-PL" sz="1200" b="1">
                <a:solidFill>
                  <a:srgbClr val="F75B3B"/>
                </a:solidFill>
              </a:rPr>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04957" y="6114660"/>
            <a:ext cx="1876218" cy="276999"/>
          </a:xfrm>
          <a:prstGeom prst="rect">
            <a:avLst/>
          </a:prstGeom>
          <a:noFill/>
        </p:spPr>
        <p:txBody>
          <a:bodyPr wrap="square" rtlCol="0">
            <a:spAutoFit/>
          </a:bodyPr>
          <a:lstStyle/>
          <a:p>
            <a:pPr algn="ctr"/>
            <a:r>
              <a:rPr lang="pl-PL" sz="1200">
                <a:solidFill>
                  <a:schemeClr val="bg2">
                    <a:lumMod val="60000"/>
                    <a:lumOff val="40000"/>
                  </a:schemeClr>
                </a:solidFill>
              </a:rPr>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482817" y="6078438"/>
            <a:ext cx="1876218" cy="276999"/>
          </a:xfrm>
          <a:prstGeom prst="rect">
            <a:avLst/>
          </a:prstGeom>
          <a:noFill/>
        </p:spPr>
        <p:txBody>
          <a:bodyPr wrap="square" rtlCol="0">
            <a:spAutoFit/>
          </a:bodyPr>
          <a:lstStyle/>
          <a:p>
            <a:pPr algn="ctr"/>
            <a:r>
              <a:rPr lang="pl-PL" sz="1200">
                <a:solidFill>
                  <a:schemeClr val="bg2">
                    <a:lumMod val="60000"/>
                    <a:lumOff val="40000"/>
                  </a:schemeClr>
                </a:solidFill>
              </a:rPr>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71796" y="2951724"/>
            <a:ext cx="1504422" cy="430887"/>
          </a:xfrm>
          <a:prstGeom prst="rect">
            <a:avLst/>
          </a:prstGeom>
          <a:noFill/>
        </p:spPr>
        <p:txBody>
          <a:bodyPr wrap="square" rtlCol="0">
            <a:spAutoFit/>
          </a:bodyPr>
          <a:lstStyle/>
          <a:p>
            <a:pPr algn="ctr"/>
            <a:r>
              <a:rPr lang="pl-PL" sz="1100">
                <a:solidFill>
                  <a:schemeClr val="bg2">
                    <a:lumMod val="60000"/>
                    <a:lumOff val="40000"/>
                  </a:schemeClr>
                </a:solidFill>
              </a:rPr>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3858" y="1883246"/>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46857" y="2930702"/>
            <a:ext cx="1504422" cy="430887"/>
          </a:xfrm>
          <a:prstGeom prst="rect">
            <a:avLst/>
          </a:prstGeom>
          <a:noFill/>
        </p:spPr>
        <p:txBody>
          <a:bodyPr wrap="square" rtlCol="0">
            <a:spAutoFit/>
          </a:bodyPr>
          <a:lstStyle/>
          <a:p>
            <a:pPr algn="ctr"/>
            <a:r>
              <a:rPr lang="pl-PL" sz="1100">
                <a:solidFill>
                  <a:schemeClr val="bg2">
                    <a:lumMod val="60000"/>
                    <a:lumOff val="40000"/>
                  </a:schemeClr>
                </a:solidFill>
              </a:rPr>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8919" y="1812390"/>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202606" y="2857657"/>
            <a:ext cx="1780012" cy="430887"/>
          </a:xfrm>
          <a:prstGeom prst="rect">
            <a:avLst/>
          </a:prstGeom>
          <a:noFill/>
        </p:spPr>
        <p:txBody>
          <a:bodyPr wrap="square" rtlCol="0">
            <a:spAutoFit/>
          </a:bodyPr>
          <a:lstStyle/>
          <a:p>
            <a:pPr algn="ctr"/>
            <a:r>
              <a:rPr lang="pl-PL" sz="1100" b="1">
                <a:solidFill>
                  <a:srgbClr val="F75B3B"/>
                </a:solidFill>
              </a:rPr>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2558" y="1845161"/>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579480" y="3797241"/>
            <a:ext cx="1539536" cy="760315"/>
          </a:xfrm>
          <a:prstGeom prst="bentConnector3">
            <a:avLst/>
          </a:prstGeom>
          <a:ln w="38100">
            <a:solidFill>
              <a:srgbClr val="F75B3B"/>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03996" y="3768781"/>
            <a:ext cx="1886213" cy="425796"/>
          </a:xfrm>
          <a:prstGeom prst="bentConnector2">
            <a:avLst/>
          </a:prstGeom>
          <a:ln w="19050">
            <a:solidFill>
              <a:schemeClr val="bg2">
                <a:lumMod val="60000"/>
                <a:lumOff val="4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096017" y="3967522"/>
            <a:ext cx="1612752" cy="400887"/>
          </a:xfrm>
          <a:prstGeom prst="bentConnector3">
            <a:avLst/>
          </a:prstGeom>
          <a:ln w="19050">
            <a:solidFill>
              <a:schemeClr val="bg2">
                <a:lumMod val="60000"/>
                <a:lumOff val="4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148737" y="5691001"/>
            <a:ext cx="1334080" cy="0"/>
          </a:xfrm>
          <a:prstGeom prst="straightConnector1">
            <a:avLst/>
          </a:prstGeom>
          <a:ln w="19050">
            <a:solidFill>
              <a:schemeClr val="bg2">
                <a:lumMod val="60000"/>
                <a:lumOff val="4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27326" y="3441374"/>
            <a:ext cx="2199591" cy="2078164"/>
          </a:xfrm>
          <a:prstGeom prst="bentConnector3">
            <a:avLst>
              <a:gd name="adj1" fmla="val 60845"/>
            </a:avLst>
          </a:prstGeom>
          <a:ln>
            <a:solidFill>
              <a:schemeClr val="bg2">
                <a:lumMod val="60000"/>
                <a:lumOff val="4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72242" y="3380660"/>
            <a:ext cx="0" cy="1383586"/>
          </a:xfrm>
          <a:prstGeom prst="straightConnector1">
            <a:avLst/>
          </a:prstGeom>
          <a:ln>
            <a:solidFill>
              <a:schemeClr val="bg2">
                <a:lumMod val="60000"/>
                <a:lumOff val="4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29630" y="2451991"/>
            <a:ext cx="750655" cy="0"/>
          </a:xfrm>
          <a:prstGeom prst="straightConnector1">
            <a:avLst/>
          </a:prstGeom>
          <a:ln>
            <a:solidFill>
              <a:schemeClr val="bg2">
                <a:lumMod val="60000"/>
                <a:lumOff val="4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499068" y="3616127"/>
            <a:ext cx="0" cy="1391576"/>
          </a:xfrm>
          <a:prstGeom prst="straightConnector1">
            <a:avLst/>
          </a:prstGeom>
          <a:ln w="19050">
            <a:solidFill>
              <a:schemeClr val="bg2">
                <a:lumMod val="60000"/>
                <a:lumOff val="4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67348" y="2474509"/>
            <a:ext cx="750655" cy="0"/>
          </a:xfrm>
          <a:prstGeom prst="straightConnector1">
            <a:avLst/>
          </a:prstGeom>
          <a:ln>
            <a:solidFill>
              <a:schemeClr val="bg2">
                <a:lumMod val="60000"/>
                <a:lumOff val="4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57799" y="1412861"/>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12494" y="5001254"/>
            <a:ext cx="718190" cy="718190"/>
          </a:xfrm>
          <a:prstGeom prst="rect">
            <a:avLst/>
          </a:prstGeom>
        </p:spPr>
      </p:pic>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60200" y="1178658"/>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60177" y="1566407"/>
            <a:ext cx="1565374" cy="261610"/>
          </a:xfrm>
          <a:prstGeom prst="rect">
            <a:avLst/>
          </a:prstGeom>
          <a:noFill/>
        </p:spPr>
        <p:txBody>
          <a:bodyPr wrap="square" rtlCol="0">
            <a:spAutoFit/>
          </a:bodyPr>
          <a:lstStyle>
            <a:defPPr>
              <a:defRPr lang="en-US"/>
            </a:defPPr>
            <a:lvl1pPr algn="ctr">
              <a:defRPr sz="1100"/>
            </a:lvl1pPr>
          </a:lstStyle>
          <a:p>
            <a:r>
              <a:rPr lang="pl-PL">
                <a:solidFill>
                  <a:schemeClr val="bg2">
                    <a:lumMod val="60000"/>
                    <a:lumOff val="40000"/>
                  </a:schemeClr>
                </a:solidFill>
              </a:rPr>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30943" y="1147137"/>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39549" y="1137689"/>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solidFill>
                <a:schemeClr val="bg2">
                  <a:lumMod val="60000"/>
                  <a:lumOff val="40000"/>
                </a:schemeClr>
              </a:solidFill>
            </a:endParaRPr>
          </a:p>
        </p:txBody>
      </p:sp>
      <p:sp>
        <p:nvSpPr>
          <p:cNvPr id="2" name="Prostokąt: zaokrąglone rogi 1">
            <a:extLst>
              <a:ext uri="{FF2B5EF4-FFF2-40B4-BE49-F238E27FC236}">
                <a16:creationId xmlns:a16="http://schemas.microsoft.com/office/drawing/2014/main" id="{E6D087DD-E3BB-4BCF-9B77-738AE18D561D}"/>
              </a:ext>
            </a:extLst>
          </p:cNvPr>
          <p:cNvSpPr/>
          <p:nvPr/>
        </p:nvSpPr>
        <p:spPr>
          <a:xfrm>
            <a:off x="8755555" y="2091054"/>
            <a:ext cx="2915149" cy="456193"/>
          </a:xfrm>
          <a:prstGeom prst="roundRect">
            <a:avLst/>
          </a:prstGeom>
          <a:solidFill>
            <a:srgbClr val="FDFDFD"/>
          </a:solidFill>
          <a:ln w="19050">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chemeClr val="bg2">
                    <a:lumMod val="50000"/>
                  </a:schemeClr>
                </a:solidFill>
              </a:rPr>
              <a:t>Przygotowanie mierników / KPI na nowy okres</a:t>
            </a:r>
          </a:p>
        </p:txBody>
      </p:sp>
      <p:sp>
        <p:nvSpPr>
          <p:cNvPr id="57" name="Prostokąt: zaokrąglone rogi 56">
            <a:extLst>
              <a:ext uri="{FF2B5EF4-FFF2-40B4-BE49-F238E27FC236}">
                <a16:creationId xmlns:a16="http://schemas.microsoft.com/office/drawing/2014/main" id="{9CA6C980-ACC3-4E72-93DA-D99E190A5436}"/>
              </a:ext>
            </a:extLst>
          </p:cNvPr>
          <p:cNvSpPr/>
          <p:nvPr/>
        </p:nvSpPr>
        <p:spPr>
          <a:xfrm>
            <a:off x="8752888" y="2880776"/>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Zbieranie danych źródłowych od Data </a:t>
            </a:r>
            <a:r>
              <a:rPr lang="pl-PL" sz="1200" err="1">
                <a:solidFill>
                  <a:schemeClr val="bg2">
                    <a:lumMod val="40000"/>
                    <a:lumOff val="60000"/>
                  </a:schemeClr>
                </a:solidFill>
              </a:rPr>
              <a:t>Providerów</a:t>
            </a:r>
            <a:endParaRPr lang="pl-PL" sz="1200">
              <a:solidFill>
                <a:schemeClr val="bg2">
                  <a:lumMod val="40000"/>
                  <a:lumOff val="60000"/>
                </a:schemeClr>
              </a:solidFill>
            </a:endParaRPr>
          </a:p>
        </p:txBody>
      </p:sp>
      <p:sp>
        <p:nvSpPr>
          <p:cNvPr id="58" name="Prostokąt: zaokrąglone rogi 57">
            <a:extLst>
              <a:ext uri="{FF2B5EF4-FFF2-40B4-BE49-F238E27FC236}">
                <a16:creationId xmlns:a16="http://schemas.microsoft.com/office/drawing/2014/main" id="{A6B19C60-8EC2-4FE4-9E50-5005BFE55F3C}"/>
              </a:ext>
            </a:extLst>
          </p:cNvPr>
          <p:cNvSpPr/>
          <p:nvPr/>
        </p:nvSpPr>
        <p:spPr>
          <a:xfrm>
            <a:off x="8752887" y="3670498"/>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Weryfikacja danych wejściowych przez Kontrolera ESG</a:t>
            </a:r>
          </a:p>
        </p:txBody>
      </p:sp>
      <p:sp>
        <p:nvSpPr>
          <p:cNvPr id="59" name="Prostokąt: zaokrąglone rogi 58">
            <a:extLst>
              <a:ext uri="{FF2B5EF4-FFF2-40B4-BE49-F238E27FC236}">
                <a16:creationId xmlns:a16="http://schemas.microsoft.com/office/drawing/2014/main" id="{7D412113-E301-42A5-95BB-AA9F8E0D6CE1}"/>
              </a:ext>
            </a:extLst>
          </p:cNvPr>
          <p:cNvSpPr/>
          <p:nvPr/>
        </p:nvSpPr>
        <p:spPr>
          <a:xfrm>
            <a:off x="8752888" y="4460220"/>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Obliczanie wartości KPI-ów</a:t>
            </a:r>
          </a:p>
        </p:txBody>
      </p:sp>
      <p:sp>
        <p:nvSpPr>
          <p:cNvPr id="60" name="Prostokąt: zaokrąglone rogi 59">
            <a:extLst>
              <a:ext uri="{FF2B5EF4-FFF2-40B4-BE49-F238E27FC236}">
                <a16:creationId xmlns:a16="http://schemas.microsoft.com/office/drawing/2014/main" id="{3AC2A5D9-71A0-4D0B-94F1-BA560B523BBA}"/>
              </a:ext>
            </a:extLst>
          </p:cNvPr>
          <p:cNvSpPr/>
          <p:nvPr/>
        </p:nvSpPr>
        <p:spPr>
          <a:xfrm>
            <a:off x="8753701" y="5249942"/>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Potwierdzanie KPI-ów przez BO</a:t>
            </a:r>
          </a:p>
        </p:txBody>
      </p:sp>
      <p:sp>
        <p:nvSpPr>
          <p:cNvPr id="61" name="Prostokąt: zaokrąglone rogi 60">
            <a:extLst>
              <a:ext uri="{FF2B5EF4-FFF2-40B4-BE49-F238E27FC236}">
                <a16:creationId xmlns:a16="http://schemas.microsoft.com/office/drawing/2014/main" id="{F0FBAB38-0057-4F39-835E-49746D407EC6}"/>
              </a:ext>
            </a:extLst>
          </p:cNvPr>
          <p:cNvSpPr/>
          <p:nvPr/>
        </p:nvSpPr>
        <p:spPr>
          <a:xfrm>
            <a:off x="8747141" y="6039663"/>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Wizualizacja</a:t>
            </a:r>
          </a:p>
        </p:txBody>
      </p:sp>
      <p:grpSp>
        <p:nvGrpSpPr>
          <p:cNvPr id="62" name="Grupa 61">
            <a:extLst>
              <a:ext uri="{FF2B5EF4-FFF2-40B4-BE49-F238E27FC236}">
                <a16:creationId xmlns:a16="http://schemas.microsoft.com/office/drawing/2014/main" id="{8CAF9F72-7363-D477-2292-55BE364BC605}"/>
              </a:ext>
            </a:extLst>
          </p:cNvPr>
          <p:cNvGrpSpPr/>
          <p:nvPr/>
        </p:nvGrpSpPr>
        <p:grpSpPr>
          <a:xfrm>
            <a:off x="207391" y="116958"/>
            <a:ext cx="11608498" cy="1553156"/>
            <a:chOff x="207391" y="116958"/>
            <a:chExt cx="11608498" cy="1553156"/>
          </a:xfrm>
        </p:grpSpPr>
        <p:pic>
          <p:nvPicPr>
            <p:cNvPr id="63" name="Obraz 62">
              <a:extLst>
                <a:ext uri="{FF2B5EF4-FFF2-40B4-BE49-F238E27FC236}">
                  <a16:creationId xmlns:a16="http://schemas.microsoft.com/office/drawing/2014/main" id="{569D6381-0871-4F2B-25F5-592999D17814}"/>
                </a:ext>
              </a:extLst>
            </p:cNvPr>
            <p:cNvPicPr>
              <a:picLocks noChangeAspect="1"/>
            </p:cNvPicPr>
            <p:nvPr/>
          </p:nvPicPr>
          <p:blipFill>
            <a:blip r:embed="rId21"/>
            <a:stretch>
              <a:fillRect/>
            </a:stretch>
          </p:blipFill>
          <p:spPr>
            <a:xfrm>
              <a:off x="270053" y="146853"/>
              <a:ext cx="1163691" cy="606529"/>
            </a:xfrm>
            <a:prstGeom prst="rect">
              <a:avLst/>
            </a:prstGeom>
          </p:spPr>
        </p:pic>
        <p:grpSp>
          <p:nvGrpSpPr>
            <p:cNvPr id="64" name="Grupa 63">
              <a:extLst>
                <a:ext uri="{FF2B5EF4-FFF2-40B4-BE49-F238E27FC236}">
                  <a16:creationId xmlns:a16="http://schemas.microsoft.com/office/drawing/2014/main" id="{E8C76FF6-A090-8839-AD86-6D7222FFDD51}"/>
                </a:ext>
              </a:extLst>
            </p:cNvPr>
            <p:cNvGrpSpPr/>
            <p:nvPr/>
          </p:nvGrpSpPr>
          <p:grpSpPr>
            <a:xfrm>
              <a:off x="207391" y="851488"/>
              <a:ext cx="11608498" cy="267401"/>
              <a:chOff x="653143" y="807773"/>
              <a:chExt cx="11002945" cy="267401"/>
            </a:xfrm>
          </p:grpSpPr>
          <p:cxnSp>
            <p:nvCxnSpPr>
              <p:cNvPr id="72" name="Łącznik prosty 71">
                <a:extLst>
                  <a:ext uri="{FF2B5EF4-FFF2-40B4-BE49-F238E27FC236}">
                    <a16:creationId xmlns:a16="http://schemas.microsoft.com/office/drawing/2014/main" id="{E87DBA07-6F64-71F7-B1EC-46AC2AEF60E3}"/>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Łącznik prosty 72">
                <a:extLst>
                  <a:ext uri="{FF2B5EF4-FFF2-40B4-BE49-F238E27FC236}">
                    <a16:creationId xmlns:a16="http://schemas.microsoft.com/office/drawing/2014/main" id="{9BE3CE03-B2B3-FF36-92EC-929BC8CC8DF2}"/>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Łącznik prosty 73">
                <a:extLst>
                  <a:ext uri="{FF2B5EF4-FFF2-40B4-BE49-F238E27FC236}">
                    <a16:creationId xmlns:a16="http://schemas.microsoft.com/office/drawing/2014/main" id="{6EB73E81-50F7-09FC-DC01-32F5497118D8}"/>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5" name="pole tekstowe 64">
              <a:extLst>
                <a:ext uri="{FF2B5EF4-FFF2-40B4-BE49-F238E27FC236}">
                  <a16:creationId xmlns:a16="http://schemas.microsoft.com/office/drawing/2014/main" id="{21FDCD4B-8427-B59B-A06B-C0DFD8D0867A}"/>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6" name="Prostokąt: zaokrąglone rogi 65">
              <a:extLst>
                <a:ext uri="{FF2B5EF4-FFF2-40B4-BE49-F238E27FC236}">
                  <a16:creationId xmlns:a16="http://schemas.microsoft.com/office/drawing/2014/main" id="{319A18DA-269A-909B-1510-CC2185709EEB}"/>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8" name="Grafika 67" descr="Części układanki z wypełnieniem pełnym">
              <a:extLst>
                <a:ext uri="{FF2B5EF4-FFF2-40B4-BE49-F238E27FC236}">
                  <a16:creationId xmlns:a16="http://schemas.microsoft.com/office/drawing/2014/main" id="{DFFC6E7A-A7C7-B3B0-B29C-7DB5930DBD1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15576" y="1317810"/>
              <a:ext cx="352304" cy="352304"/>
            </a:xfrm>
            <a:prstGeom prst="rect">
              <a:avLst/>
            </a:prstGeom>
          </p:spPr>
        </p:pic>
        <p:sp>
          <p:nvSpPr>
            <p:cNvPr id="69" name="Prostokąt: zaokrąglone rogi 68">
              <a:extLst>
                <a:ext uri="{FF2B5EF4-FFF2-40B4-BE49-F238E27FC236}">
                  <a16:creationId xmlns:a16="http://schemas.microsoft.com/office/drawing/2014/main" id="{0F7D5ECC-DB84-7456-770B-0D7134C8A8ED}"/>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Główne kroki procesu</a:t>
              </a:r>
            </a:p>
          </p:txBody>
        </p:sp>
        <p:pic>
          <p:nvPicPr>
            <p:cNvPr id="70" name="Grafika 69" descr="Przepływ pracy z wypełnieniem pełnym">
              <a:extLst>
                <a:ext uri="{FF2B5EF4-FFF2-40B4-BE49-F238E27FC236}">
                  <a16:creationId xmlns:a16="http://schemas.microsoft.com/office/drawing/2014/main" id="{0419F189-38FE-41FA-D34A-02C87A3A1C6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319278" y="1334693"/>
              <a:ext cx="339222" cy="317859"/>
            </a:xfrm>
            <a:prstGeom prst="rect">
              <a:avLst/>
            </a:prstGeom>
          </p:spPr>
        </p:pic>
        <p:pic>
          <p:nvPicPr>
            <p:cNvPr id="71" name="Obraz 70">
              <a:extLst>
                <a:ext uri="{FF2B5EF4-FFF2-40B4-BE49-F238E27FC236}">
                  <a16:creationId xmlns:a16="http://schemas.microsoft.com/office/drawing/2014/main" id="{415CCA84-81CC-2A49-74A0-8E7EB429AC68}"/>
                </a:ext>
              </a:extLst>
            </p:cNvPr>
            <p:cNvPicPr>
              <a:picLocks noChangeAspect="1"/>
            </p:cNvPicPr>
            <p:nvPr/>
          </p:nvPicPr>
          <p:blipFill>
            <a:blip r:embed="rId26"/>
            <a:stretch>
              <a:fillRect/>
            </a:stretch>
          </p:blipFill>
          <p:spPr>
            <a:xfrm>
              <a:off x="9851177" y="116958"/>
              <a:ext cx="1728797" cy="886183"/>
            </a:xfrm>
            <a:prstGeom prst="rect">
              <a:avLst/>
            </a:prstGeom>
          </p:spPr>
        </p:pic>
      </p:grpSp>
      <p:cxnSp>
        <p:nvCxnSpPr>
          <p:cNvPr id="75" name="Łącznik: łamany 74">
            <a:extLst>
              <a:ext uri="{FF2B5EF4-FFF2-40B4-BE49-F238E27FC236}">
                <a16:creationId xmlns:a16="http://schemas.microsoft.com/office/drawing/2014/main" id="{59F85E74-2EF9-A0C0-94F2-D57D3AC5540C}"/>
              </a:ext>
            </a:extLst>
          </p:cNvPr>
          <p:cNvCxnSpPr>
            <a:cxnSpLocks/>
          </p:cNvCxnSpPr>
          <p:nvPr/>
        </p:nvCxnSpPr>
        <p:spPr>
          <a:xfrm flipV="1">
            <a:off x="2845687" y="3455025"/>
            <a:ext cx="4255846" cy="2677882"/>
          </a:xfrm>
          <a:prstGeom prst="bentConnector3">
            <a:avLst>
              <a:gd name="adj1" fmla="val 83186"/>
            </a:avLst>
          </a:prstGeom>
          <a:ln w="19050">
            <a:solidFill>
              <a:schemeClr val="bg1">
                <a:lumMod val="95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841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1013" y="1889763"/>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924" y="5116687"/>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6391" y="5238958"/>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4174" y="5068643"/>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8491" y="5474942"/>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15067" y="2991642"/>
            <a:ext cx="1575537" cy="430887"/>
          </a:xfrm>
          <a:prstGeom prst="rect">
            <a:avLst/>
          </a:prstGeom>
          <a:noFill/>
        </p:spPr>
        <p:txBody>
          <a:bodyPr wrap="square" rtlCol="0">
            <a:spAutoFit/>
          </a:bodyPr>
          <a:lstStyle>
            <a:defPPr>
              <a:defRPr lang="en-US"/>
            </a:defPPr>
            <a:lvl1pPr algn="ctr">
              <a:defRPr sz="1100" b="1">
                <a:solidFill>
                  <a:srgbClr val="F75B3B"/>
                </a:solidFill>
              </a:defRPr>
            </a:lvl1pPr>
          </a:lstStyle>
          <a:p>
            <a:r>
              <a:rPr lang="pl-PL"/>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09939" y="5243538"/>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0367" y="5352515"/>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66660" y="6138697"/>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04957" y="6175600"/>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482817" y="6139378"/>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71796" y="3012664"/>
            <a:ext cx="1504422" cy="430887"/>
          </a:xfrm>
          <a:prstGeom prst="rect">
            <a:avLst/>
          </a:prstGeom>
          <a:noFill/>
        </p:spPr>
        <p:txBody>
          <a:bodyPr wrap="square" rtlCol="0">
            <a:spAutoFit/>
          </a:bodyPr>
          <a:lstStyle/>
          <a:p>
            <a:pPr algn="ctr"/>
            <a:r>
              <a:rPr lang="pl-PL" sz="1100"/>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3858" y="1944186"/>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46857" y="2991642"/>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18919" y="1873330"/>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39549" y="3010713"/>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305" y="1919910"/>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579480" y="3858181"/>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03996" y="3829721"/>
            <a:ext cx="1886213" cy="425796"/>
          </a:xfrm>
          <a:prstGeom prst="bentConnector2">
            <a:avLst/>
          </a:prstGeom>
          <a:ln w="38100">
            <a:solidFill>
              <a:srgbClr val="F75B3B"/>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096017" y="4028462"/>
            <a:ext cx="1612752" cy="400887"/>
          </a:xfrm>
          <a:prstGeom prst="bentConnector3">
            <a:avLst/>
          </a:prstGeom>
          <a:ln w="38100">
            <a:solidFill>
              <a:srgbClr val="F75B3B"/>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148737" y="5751941"/>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27326" y="3502314"/>
            <a:ext cx="2199591" cy="2078164"/>
          </a:xfrm>
          <a:prstGeom prst="bentConnector3">
            <a:avLst>
              <a:gd name="adj1" fmla="val 60845"/>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72242" y="3441600"/>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29630" y="2512931"/>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499068" y="3677067"/>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67348" y="2535449"/>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57799" y="1412861"/>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2494" y="5062194"/>
            <a:ext cx="718190" cy="718190"/>
          </a:xfrm>
          <a:prstGeom prst="rect">
            <a:avLst/>
          </a:prstGeom>
        </p:spPr>
      </p:pic>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60200" y="1239598"/>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60177" y="1627347"/>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30943" y="1208077"/>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39549" y="1198629"/>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 name="Prostokąt: zaokrąglone rogi 1">
            <a:extLst>
              <a:ext uri="{FF2B5EF4-FFF2-40B4-BE49-F238E27FC236}">
                <a16:creationId xmlns:a16="http://schemas.microsoft.com/office/drawing/2014/main" id="{E6D087DD-E3BB-4BCF-9B77-738AE18D561D}"/>
              </a:ext>
            </a:extLst>
          </p:cNvPr>
          <p:cNvSpPr/>
          <p:nvPr/>
        </p:nvSpPr>
        <p:spPr>
          <a:xfrm>
            <a:off x="8755555" y="2091054"/>
            <a:ext cx="2915149" cy="456193"/>
          </a:xfrm>
          <a:prstGeom prst="roundRect">
            <a:avLst/>
          </a:prstGeom>
          <a:solidFill>
            <a:srgbClr val="DCF1D9">
              <a:alpha val="43137"/>
            </a:srgbClr>
          </a:solidFill>
          <a:ln w="19050">
            <a:solidFill>
              <a:schemeClr val="tx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Przygotowanie mierników / KPI na nowy okres</a:t>
            </a:r>
          </a:p>
        </p:txBody>
      </p:sp>
      <p:sp>
        <p:nvSpPr>
          <p:cNvPr id="57" name="Prostokąt: zaokrąglone rogi 56">
            <a:extLst>
              <a:ext uri="{FF2B5EF4-FFF2-40B4-BE49-F238E27FC236}">
                <a16:creationId xmlns:a16="http://schemas.microsoft.com/office/drawing/2014/main" id="{9CA6C980-ACC3-4E72-93DA-D99E190A5436}"/>
              </a:ext>
            </a:extLst>
          </p:cNvPr>
          <p:cNvSpPr/>
          <p:nvPr/>
        </p:nvSpPr>
        <p:spPr>
          <a:xfrm>
            <a:off x="8752888" y="2880776"/>
            <a:ext cx="2915149" cy="456193"/>
          </a:xfrm>
          <a:prstGeom prst="roundRect">
            <a:avLst/>
          </a:prstGeom>
          <a:solidFill>
            <a:srgbClr val="FDFDFD"/>
          </a:solidFill>
          <a:ln w="19050">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chemeClr val="bg2">
                    <a:lumMod val="50000"/>
                  </a:schemeClr>
                </a:solidFill>
              </a:rPr>
              <a:t>Zbieranie danych źródłowych od Data Provider-ów</a:t>
            </a:r>
          </a:p>
        </p:txBody>
      </p:sp>
      <p:sp>
        <p:nvSpPr>
          <p:cNvPr id="58" name="Prostokąt: zaokrąglone rogi 57">
            <a:extLst>
              <a:ext uri="{FF2B5EF4-FFF2-40B4-BE49-F238E27FC236}">
                <a16:creationId xmlns:a16="http://schemas.microsoft.com/office/drawing/2014/main" id="{A6B19C60-8EC2-4FE4-9E50-5005BFE55F3C}"/>
              </a:ext>
            </a:extLst>
          </p:cNvPr>
          <p:cNvSpPr/>
          <p:nvPr/>
        </p:nvSpPr>
        <p:spPr>
          <a:xfrm>
            <a:off x="8752887" y="3670498"/>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Weryfikacja danych wejściowych przez Kontrolera ESG</a:t>
            </a:r>
          </a:p>
        </p:txBody>
      </p:sp>
      <p:sp>
        <p:nvSpPr>
          <p:cNvPr id="59" name="Prostokąt: zaokrąglone rogi 58">
            <a:extLst>
              <a:ext uri="{FF2B5EF4-FFF2-40B4-BE49-F238E27FC236}">
                <a16:creationId xmlns:a16="http://schemas.microsoft.com/office/drawing/2014/main" id="{7D412113-E301-42A5-95BB-AA9F8E0D6CE1}"/>
              </a:ext>
            </a:extLst>
          </p:cNvPr>
          <p:cNvSpPr/>
          <p:nvPr/>
        </p:nvSpPr>
        <p:spPr>
          <a:xfrm>
            <a:off x="8752888" y="4460220"/>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Obliczanie wartości KPI-ów</a:t>
            </a:r>
          </a:p>
        </p:txBody>
      </p:sp>
      <p:sp>
        <p:nvSpPr>
          <p:cNvPr id="60" name="Prostokąt: zaokrąglone rogi 59">
            <a:extLst>
              <a:ext uri="{FF2B5EF4-FFF2-40B4-BE49-F238E27FC236}">
                <a16:creationId xmlns:a16="http://schemas.microsoft.com/office/drawing/2014/main" id="{3AC2A5D9-71A0-4D0B-94F1-BA560B523BBA}"/>
              </a:ext>
            </a:extLst>
          </p:cNvPr>
          <p:cNvSpPr/>
          <p:nvPr/>
        </p:nvSpPr>
        <p:spPr>
          <a:xfrm>
            <a:off x="8753701" y="5249942"/>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Potwierdzanie KPI-ów przez BO</a:t>
            </a:r>
          </a:p>
        </p:txBody>
      </p:sp>
      <p:sp>
        <p:nvSpPr>
          <p:cNvPr id="61" name="Prostokąt: zaokrąglone rogi 60">
            <a:extLst>
              <a:ext uri="{FF2B5EF4-FFF2-40B4-BE49-F238E27FC236}">
                <a16:creationId xmlns:a16="http://schemas.microsoft.com/office/drawing/2014/main" id="{F0FBAB38-0057-4F39-835E-49746D407EC6}"/>
              </a:ext>
            </a:extLst>
          </p:cNvPr>
          <p:cNvSpPr/>
          <p:nvPr/>
        </p:nvSpPr>
        <p:spPr>
          <a:xfrm>
            <a:off x="8747141" y="6039663"/>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Wizualizacja</a:t>
            </a:r>
          </a:p>
        </p:txBody>
      </p:sp>
      <p:pic>
        <p:nvPicPr>
          <p:cNvPr id="4" name="Grafika 3" descr="Znacznik wyboru z wypełnieniem pełnym">
            <a:extLst>
              <a:ext uri="{FF2B5EF4-FFF2-40B4-BE49-F238E27FC236}">
                <a16:creationId xmlns:a16="http://schemas.microsoft.com/office/drawing/2014/main" id="{83B6FCB1-C0F2-4277-8898-6EF52C24ACF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748974" y="2189197"/>
            <a:ext cx="338452" cy="338452"/>
          </a:xfrm>
          <a:prstGeom prst="rect">
            <a:avLst/>
          </a:prstGeom>
        </p:spPr>
      </p:pic>
      <p:grpSp>
        <p:nvGrpSpPr>
          <p:cNvPr id="63" name="Grupa 62">
            <a:extLst>
              <a:ext uri="{FF2B5EF4-FFF2-40B4-BE49-F238E27FC236}">
                <a16:creationId xmlns:a16="http://schemas.microsoft.com/office/drawing/2014/main" id="{9C20473A-0F3A-C910-683A-A0B9D59D2A9F}"/>
              </a:ext>
            </a:extLst>
          </p:cNvPr>
          <p:cNvGrpSpPr/>
          <p:nvPr/>
        </p:nvGrpSpPr>
        <p:grpSpPr>
          <a:xfrm>
            <a:off x="207391" y="116958"/>
            <a:ext cx="11608498" cy="1553156"/>
            <a:chOff x="207391" y="116958"/>
            <a:chExt cx="11608498" cy="1553156"/>
          </a:xfrm>
        </p:grpSpPr>
        <p:pic>
          <p:nvPicPr>
            <p:cNvPr id="64" name="Obraz 63">
              <a:extLst>
                <a:ext uri="{FF2B5EF4-FFF2-40B4-BE49-F238E27FC236}">
                  <a16:creationId xmlns:a16="http://schemas.microsoft.com/office/drawing/2014/main" id="{03B9334D-66D7-F23B-BA24-312AF8ED922E}"/>
                </a:ext>
              </a:extLst>
            </p:cNvPr>
            <p:cNvPicPr>
              <a:picLocks noChangeAspect="1"/>
            </p:cNvPicPr>
            <p:nvPr/>
          </p:nvPicPr>
          <p:blipFill>
            <a:blip r:embed="rId22"/>
            <a:stretch>
              <a:fillRect/>
            </a:stretch>
          </p:blipFill>
          <p:spPr>
            <a:xfrm>
              <a:off x="270053" y="146853"/>
              <a:ext cx="1163691" cy="606529"/>
            </a:xfrm>
            <a:prstGeom prst="rect">
              <a:avLst/>
            </a:prstGeom>
          </p:spPr>
        </p:pic>
        <p:grpSp>
          <p:nvGrpSpPr>
            <p:cNvPr id="65" name="Grupa 64">
              <a:extLst>
                <a:ext uri="{FF2B5EF4-FFF2-40B4-BE49-F238E27FC236}">
                  <a16:creationId xmlns:a16="http://schemas.microsoft.com/office/drawing/2014/main" id="{516ADBE7-838F-CED6-184C-F07B170DB832}"/>
                </a:ext>
              </a:extLst>
            </p:cNvPr>
            <p:cNvGrpSpPr/>
            <p:nvPr/>
          </p:nvGrpSpPr>
          <p:grpSpPr>
            <a:xfrm>
              <a:off x="207391" y="851488"/>
              <a:ext cx="11608498" cy="267401"/>
              <a:chOff x="653143" y="807773"/>
              <a:chExt cx="11002945" cy="267401"/>
            </a:xfrm>
          </p:grpSpPr>
          <p:cxnSp>
            <p:nvCxnSpPr>
              <p:cNvPr id="73" name="Łącznik prosty 72">
                <a:extLst>
                  <a:ext uri="{FF2B5EF4-FFF2-40B4-BE49-F238E27FC236}">
                    <a16:creationId xmlns:a16="http://schemas.microsoft.com/office/drawing/2014/main" id="{E4A501EA-A545-0A71-3343-34228510270A}"/>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Łącznik prosty 73">
                <a:extLst>
                  <a:ext uri="{FF2B5EF4-FFF2-40B4-BE49-F238E27FC236}">
                    <a16:creationId xmlns:a16="http://schemas.microsoft.com/office/drawing/2014/main" id="{F6BBBAB5-E0FF-A07E-A2BC-DAD435756131}"/>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Łącznik prosty 74">
                <a:extLst>
                  <a:ext uri="{FF2B5EF4-FFF2-40B4-BE49-F238E27FC236}">
                    <a16:creationId xmlns:a16="http://schemas.microsoft.com/office/drawing/2014/main" id="{22206E8E-D862-D888-0524-C9ABBCA77DE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6" name="pole tekstowe 65">
              <a:extLst>
                <a:ext uri="{FF2B5EF4-FFF2-40B4-BE49-F238E27FC236}">
                  <a16:creationId xmlns:a16="http://schemas.microsoft.com/office/drawing/2014/main" id="{27E194DD-1653-BBC3-55FC-8ED6A122AC8C}"/>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8" name="Prostokąt: zaokrąglone rogi 67">
              <a:extLst>
                <a:ext uri="{FF2B5EF4-FFF2-40B4-BE49-F238E27FC236}">
                  <a16:creationId xmlns:a16="http://schemas.microsoft.com/office/drawing/2014/main" id="{5A7B3ACF-DAE9-52E3-8409-4D30AFC130BD}"/>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9" name="Grafika 68" descr="Części układanki z wypełnieniem pełnym">
              <a:extLst>
                <a:ext uri="{FF2B5EF4-FFF2-40B4-BE49-F238E27FC236}">
                  <a16:creationId xmlns:a16="http://schemas.microsoft.com/office/drawing/2014/main" id="{A0206FC6-4456-920A-7D1B-706E3D434C4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15576" y="1317810"/>
              <a:ext cx="352304" cy="352304"/>
            </a:xfrm>
            <a:prstGeom prst="rect">
              <a:avLst/>
            </a:prstGeom>
          </p:spPr>
        </p:pic>
        <p:sp>
          <p:nvSpPr>
            <p:cNvPr id="70" name="Prostokąt: zaokrąglone rogi 69">
              <a:extLst>
                <a:ext uri="{FF2B5EF4-FFF2-40B4-BE49-F238E27FC236}">
                  <a16:creationId xmlns:a16="http://schemas.microsoft.com/office/drawing/2014/main" id="{B49987B6-F0CE-82E0-E5FF-0D2075D586D2}"/>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Główne kroki procesu</a:t>
              </a:r>
            </a:p>
          </p:txBody>
        </p:sp>
        <p:pic>
          <p:nvPicPr>
            <p:cNvPr id="71" name="Grafika 70" descr="Przepływ pracy z wypełnieniem pełnym">
              <a:extLst>
                <a:ext uri="{FF2B5EF4-FFF2-40B4-BE49-F238E27FC236}">
                  <a16:creationId xmlns:a16="http://schemas.microsoft.com/office/drawing/2014/main" id="{896BA32E-4E54-E2EB-1B2A-986DE2096D0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319278" y="1334693"/>
              <a:ext cx="339222" cy="317859"/>
            </a:xfrm>
            <a:prstGeom prst="rect">
              <a:avLst/>
            </a:prstGeom>
          </p:spPr>
        </p:pic>
        <p:pic>
          <p:nvPicPr>
            <p:cNvPr id="72" name="Obraz 71">
              <a:extLst>
                <a:ext uri="{FF2B5EF4-FFF2-40B4-BE49-F238E27FC236}">
                  <a16:creationId xmlns:a16="http://schemas.microsoft.com/office/drawing/2014/main" id="{6A60A2AA-574E-523A-C7E6-6781DBDAC9F6}"/>
                </a:ext>
              </a:extLst>
            </p:cNvPr>
            <p:cNvPicPr>
              <a:picLocks noChangeAspect="1"/>
            </p:cNvPicPr>
            <p:nvPr/>
          </p:nvPicPr>
          <p:blipFill>
            <a:blip r:embed="rId27"/>
            <a:stretch>
              <a:fillRect/>
            </a:stretch>
          </p:blipFill>
          <p:spPr>
            <a:xfrm>
              <a:off x="9851177" y="116958"/>
              <a:ext cx="1728797" cy="886183"/>
            </a:xfrm>
            <a:prstGeom prst="rect">
              <a:avLst/>
            </a:prstGeom>
          </p:spPr>
        </p:pic>
      </p:grpSp>
      <p:cxnSp>
        <p:nvCxnSpPr>
          <p:cNvPr id="76" name="Łącznik: łamany 75">
            <a:extLst>
              <a:ext uri="{FF2B5EF4-FFF2-40B4-BE49-F238E27FC236}">
                <a16:creationId xmlns:a16="http://schemas.microsoft.com/office/drawing/2014/main" id="{D62A4E9F-EB5B-B90D-B6E3-3E8395AFD827}"/>
              </a:ext>
            </a:extLst>
          </p:cNvPr>
          <p:cNvCxnSpPr>
            <a:cxnSpLocks/>
          </p:cNvCxnSpPr>
          <p:nvPr/>
        </p:nvCxnSpPr>
        <p:spPr>
          <a:xfrm flipV="1">
            <a:off x="2845687" y="345502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62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1013" y="1889763"/>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924" y="5116687"/>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6391" y="5238958"/>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4174" y="5068643"/>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8491" y="5474942"/>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15067" y="2991642"/>
            <a:ext cx="1575537" cy="430887"/>
          </a:xfrm>
          <a:prstGeom prst="rect">
            <a:avLst/>
          </a:prstGeom>
          <a:noFill/>
        </p:spPr>
        <p:txBody>
          <a:bodyPr wrap="square" rtlCol="0">
            <a:spAutoFit/>
          </a:bodyPr>
          <a:lstStyle>
            <a:defPPr>
              <a:defRPr lang="en-US"/>
            </a:defPPr>
            <a:lvl1pPr algn="ctr">
              <a:defRPr sz="1100"/>
            </a:lvl1pPr>
          </a:lstStyle>
          <a:p>
            <a:r>
              <a:rPr lang="pl-PL"/>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09939" y="5243538"/>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14"/>
              </a:ext>
            </a:extLst>
          </a:blip>
          <a:stretch>
            <a:fillRect/>
          </a:stretch>
        </p:blipFill>
        <p:spPr>
          <a:xfrm>
            <a:off x="1570367" y="5352515"/>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66660" y="6138697"/>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04957" y="6175600"/>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482817" y="6139378"/>
            <a:ext cx="1876218" cy="276999"/>
          </a:xfrm>
          <a:prstGeom prst="rect">
            <a:avLst/>
          </a:prstGeom>
          <a:noFill/>
        </p:spPr>
        <p:txBody>
          <a:bodyPr wrap="square" rtlCol="0">
            <a:spAutoFit/>
          </a:bodyPr>
          <a:lstStyle/>
          <a:p>
            <a:pPr algn="ctr"/>
            <a:r>
              <a:rPr lang="pl-PL" sz="1200"/>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71796" y="3012664"/>
            <a:ext cx="1504422" cy="430887"/>
          </a:xfrm>
          <a:prstGeom prst="rect">
            <a:avLst/>
          </a:prstGeom>
          <a:noFill/>
        </p:spPr>
        <p:txBody>
          <a:bodyPr wrap="square" rtlCol="0">
            <a:spAutoFit/>
          </a:bodyPr>
          <a:lstStyle>
            <a:defPPr>
              <a:defRPr lang="en-US"/>
            </a:defPPr>
            <a:lvl1pPr algn="ctr">
              <a:defRPr sz="1100" b="1">
                <a:solidFill>
                  <a:srgbClr val="F75B3B"/>
                </a:solidFill>
              </a:defRPr>
            </a:lvl1pPr>
          </a:lstStyle>
          <a:p>
            <a:r>
              <a:rPr lang="pl-PL"/>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43858" y="1944186"/>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46857" y="2991642"/>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17"/>
              </a:ext>
            </a:extLst>
          </a:blip>
          <a:stretch>
            <a:fillRect/>
          </a:stretch>
        </p:blipFill>
        <p:spPr>
          <a:xfrm>
            <a:off x="7018919" y="1873330"/>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39549" y="3010713"/>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17"/>
              </a:ext>
            </a:extLst>
          </a:blip>
          <a:stretch>
            <a:fillRect/>
          </a:stretch>
        </p:blipFill>
        <p:spPr>
          <a:xfrm>
            <a:off x="484305" y="1919910"/>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579480" y="3858181"/>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03996" y="3829721"/>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096017" y="4028462"/>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148737" y="5751941"/>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27326" y="3502314"/>
            <a:ext cx="2199591" cy="2078164"/>
          </a:xfrm>
          <a:prstGeom prst="bentConnector3">
            <a:avLst>
              <a:gd name="adj1" fmla="val 60845"/>
            </a:avLst>
          </a:prstGeom>
          <a:ln w="38100">
            <a:solidFill>
              <a:srgbClr val="F75B3B"/>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72242" y="3441600"/>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29630" y="2512931"/>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499068" y="3677067"/>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67348" y="2535449"/>
            <a:ext cx="750655" cy="0"/>
          </a:xfrm>
          <a:prstGeom prst="straightConnector1">
            <a:avLst/>
          </a:prstGeom>
          <a:ln w="38100">
            <a:solidFill>
              <a:srgbClr val="F75B3B"/>
            </a:solidFill>
            <a:prstDash val="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57799" y="1412861"/>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14"/>
              </a:ext>
            </a:extLst>
          </a:blip>
          <a:stretch>
            <a:fillRect/>
          </a:stretch>
        </p:blipFill>
        <p:spPr>
          <a:xfrm>
            <a:off x="1312494" y="5062194"/>
            <a:ext cx="718190" cy="718190"/>
          </a:xfrm>
          <a:prstGeom prst="rect">
            <a:avLst/>
          </a:prstGeom>
        </p:spPr>
      </p:pic>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60200" y="1239598"/>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60177" y="1627347"/>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30943" y="1208077"/>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39549" y="1198629"/>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 name="Prostokąt: zaokrąglone rogi 1">
            <a:extLst>
              <a:ext uri="{FF2B5EF4-FFF2-40B4-BE49-F238E27FC236}">
                <a16:creationId xmlns:a16="http://schemas.microsoft.com/office/drawing/2014/main" id="{E6D087DD-E3BB-4BCF-9B77-738AE18D561D}"/>
              </a:ext>
            </a:extLst>
          </p:cNvPr>
          <p:cNvSpPr/>
          <p:nvPr/>
        </p:nvSpPr>
        <p:spPr>
          <a:xfrm>
            <a:off x="8755555" y="2091054"/>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Przygotowanie mierników / KPI na nowy okres</a:t>
            </a:r>
          </a:p>
        </p:txBody>
      </p:sp>
      <p:sp>
        <p:nvSpPr>
          <p:cNvPr id="57" name="Prostokąt: zaokrąglone rogi 56">
            <a:extLst>
              <a:ext uri="{FF2B5EF4-FFF2-40B4-BE49-F238E27FC236}">
                <a16:creationId xmlns:a16="http://schemas.microsoft.com/office/drawing/2014/main" id="{9CA6C980-ACC3-4E72-93DA-D99E190A5436}"/>
              </a:ext>
            </a:extLst>
          </p:cNvPr>
          <p:cNvSpPr/>
          <p:nvPr/>
        </p:nvSpPr>
        <p:spPr>
          <a:xfrm>
            <a:off x="8752888" y="2880776"/>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Zbieranie danych źródłowych od Data </a:t>
            </a:r>
            <a:r>
              <a:rPr lang="pl-PL" sz="1200" b="1" err="1">
                <a:solidFill>
                  <a:srgbClr val="00B050"/>
                </a:solidFill>
              </a:rPr>
              <a:t>Providerów</a:t>
            </a:r>
            <a:endParaRPr lang="pl-PL" sz="1200" b="1">
              <a:solidFill>
                <a:srgbClr val="00B050"/>
              </a:solidFill>
            </a:endParaRPr>
          </a:p>
        </p:txBody>
      </p:sp>
      <p:sp>
        <p:nvSpPr>
          <p:cNvPr id="58" name="Prostokąt: zaokrąglone rogi 57">
            <a:extLst>
              <a:ext uri="{FF2B5EF4-FFF2-40B4-BE49-F238E27FC236}">
                <a16:creationId xmlns:a16="http://schemas.microsoft.com/office/drawing/2014/main" id="{A6B19C60-8EC2-4FE4-9E50-5005BFE55F3C}"/>
              </a:ext>
            </a:extLst>
          </p:cNvPr>
          <p:cNvSpPr/>
          <p:nvPr/>
        </p:nvSpPr>
        <p:spPr>
          <a:xfrm>
            <a:off x="8752887" y="3670498"/>
            <a:ext cx="2915149" cy="456193"/>
          </a:xfrm>
          <a:prstGeom prst="roundRect">
            <a:avLst/>
          </a:prstGeom>
          <a:solidFill>
            <a:srgbClr val="FDFDFD"/>
          </a:solidFill>
          <a:ln w="19050">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chemeClr val="bg2">
                    <a:lumMod val="50000"/>
                  </a:schemeClr>
                </a:solidFill>
              </a:rPr>
              <a:t>Weryfikacja danych wejściowych przez Kontrolera ESG</a:t>
            </a:r>
          </a:p>
        </p:txBody>
      </p:sp>
      <p:sp>
        <p:nvSpPr>
          <p:cNvPr id="59" name="Prostokąt: zaokrąglone rogi 58">
            <a:extLst>
              <a:ext uri="{FF2B5EF4-FFF2-40B4-BE49-F238E27FC236}">
                <a16:creationId xmlns:a16="http://schemas.microsoft.com/office/drawing/2014/main" id="{7D412113-E301-42A5-95BB-AA9F8E0D6CE1}"/>
              </a:ext>
            </a:extLst>
          </p:cNvPr>
          <p:cNvSpPr/>
          <p:nvPr/>
        </p:nvSpPr>
        <p:spPr>
          <a:xfrm>
            <a:off x="8752888" y="4460220"/>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Obliczanie wartości KPI-ów</a:t>
            </a:r>
          </a:p>
        </p:txBody>
      </p:sp>
      <p:sp>
        <p:nvSpPr>
          <p:cNvPr id="60" name="Prostokąt: zaokrąglone rogi 59">
            <a:extLst>
              <a:ext uri="{FF2B5EF4-FFF2-40B4-BE49-F238E27FC236}">
                <a16:creationId xmlns:a16="http://schemas.microsoft.com/office/drawing/2014/main" id="{3AC2A5D9-71A0-4D0B-94F1-BA560B523BBA}"/>
              </a:ext>
            </a:extLst>
          </p:cNvPr>
          <p:cNvSpPr/>
          <p:nvPr/>
        </p:nvSpPr>
        <p:spPr>
          <a:xfrm>
            <a:off x="8753701" y="5249942"/>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Potwierdzanie KPI-ów przez BO</a:t>
            </a:r>
          </a:p>
        </p:txBody>
      </p:sp>
      <p:sp>
        <p:nvSpPr>
          <p:cNvPr id="61" name="Prostokąt: zaokrąglone rogi 60">
            <a:extLst>
              <a:ext uri="{FF2B5EF4-FFF2-40B4-BE49-F238E27FC236}">
                <a16:creationId xmlns:a16="http://schemas.microsoft.com/office/drawing/2014/main" id="{F0FBAB38-0057-4F39-835E-49746D407EC6}"/>
              </a:ext>
            </a:extLst>
          </p:cNvPr>
          <p:cNvSpPr/>
          <p:nvPr/>
        </p:nvSpPr>
        <p:spPr>
          <a:xfrm>
            <a:off x="8747141" y="6039663"/>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Wizualizacja</a:t>
            </a:r>
          </a:p>
        </p:txBody>
      </p:sp>
      <p:pic>
        <p:nvPicPr>
          <p:cNvPr id="4" name="Grafika 3" descr="Znacznik wyboru z wypełnieniem pełnym">
            <a:extLst>
              <a:ext uri="{FF2B5EF4-FFF2-40B4-BE49-F238E27FC236}">
                <a16:creationId xmlns:a16="http://schemas.microsoft.com/office/drawing/2014/main" id="{83B6FCB1-C0F2-4277-8898-6EF52C24ACF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748974" y="2189197"/>
            <a:ext cx="338452" cy="338452"/>
          </a:xfrm>
          <a:prstGeom prst="rect">
            <a:avLst/>
          </a:prstGeom>
        </p:spPr>
      </p:pic>
      <p:grpSp>
        <p:nvGrpSpPr>
          <p:cNvPr id="63" name="Grupa 62">
            <a:extLst>
              <a:ext uri="{FF2B5EF4-FFF2-40B4-BE49-F238E27FC236}">
                <a16:creationId xmlns:a16="http://schemas.microsoft.com/office/drawing/2014/main" id="{9C20473A-0F3A-C910-683A-A0B9D59D2A9F}"/>
              </a:ext>
            </a:extLst>
          </p:cNvPr>
          <p:cNvGrpSpPr/>
          <p:nvPr/>
        </p:nvGrpSpPr>
        <p:grpSpPr>
          <a:xfrm>
            <a:off x="207391" y="116958"/>
            <a:ext cx="11608498" cy="1553156"/>
            <a:chOff x="207391" y="116958"/>
            <a:chExt cx="11608498" cy="1553156"/>
          </a:xfrm>
        </p:grpSpPr>
        <p:pic>
          <p:nvPicPr>
            <p:cNvPr id="64" name="Obraz 63">
              <a:extLst>
                <a:ext uri="{FF2B5EF4-FFF2-40B4-BE49-F238E27FC236}">
                  <a16:creationId xmlns:a16="http://schemas.microsoft.com/office/drawing/2014/main" id="{03B9334D-66D7-F23B-BA24-312AF8ED922E}"/>
                </a:ext>
              </a:extLst>
            </p:cNvPr>
            <p:cNvPicPr>
              <a:picLocks noChangeAspect="1"/>
            </p:cNvPicPr>
            <p:nvPr/>
          </p:nvPicPr>
          <p:blipFill>
            <a:blip r:embed="rId24"/>
            <a:stretch>
              <a:fillRect/>
            </a:stretch>
          </p:blipFill>
          <p:spPr>
            <a:xfrm>
              <a:off x="270053" y="146853"/>
              <a:ext cx="1163691" cy="606529"/>
            </a:xfrm>
            <a:prstGeom prst="rect">
              <a:avLst/>
            </a:prstGeom>
          </p:spPr>
        </p:pic>
        <p:grpSp>
          <p:nvGrpSpPr>
            <p:cNvPr id="65" name="Grupa 64">
              <a:extLst>
                <a:ext uri="{FF2B5EF4-FFF2-40B4-BE49-F238E27FC236}">
                  <a16:creationId xmlns:a16="http://schemas.microsoft.com/office/drawing/2014/main" id="{516ADBE7-838F-CED6-184C-F07B170DB832}"/>
                </a:ext>
              </a:extLst>
            </p:cNvPr>
            <p:cNvGrpSpPr/>
            <p:nvPr/>
          </p:nvGrpSpPr>
          <p:grpSpPr>
            <a:xfrm>
              <a:off x="207391" y="851488"/>
              <a:ext cx="11608498" cy="267401"/>
              <a:chOff x="653143" y="807773"/>
              <a:chExt cx="11002945" cy="267401"/>
            </a:xfrm>
          </p:grpSpPr>
          <p:cxnSp>
            <p:nvCxnSpPr>
              <p:cNvPr id="73" name="Łącznik prosty 72">
                <a:extLst>
                  <a:ext uri="{FF2B5EF4-FFF2-40B4-BE49-F238E27FC236}">
                    <a16:creationId xmlns:a16="http://schemas.microsoft.com/office/drawing/2014/main" id="{E4A501EA-A545-0A71-3343-34228510270A}"/>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Łącznik prosty 73">
                <a:extLst>
                  <a:ext uri="{FF2B5EF4-FFF2-40B4-BE49-F238E27FC236}">
                    <a16:creationId xmlns:a16="http://schemas.microsoft.com/office/drawing/2014/main" id="{F6BBBAB5-E0FF-A07E-A2BC-DAD435756131}"/>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Łącznik prosty 74">
                <a:extLst>
                  <a:ext uri="{FF2B5EF4-FFF2-40B4-BE49-F238E27FC236}">
                    <a16:creationId xmlns:a16="http://schemas.microsoft.com/office/drawing/2014/main" id="{22206E8E-D862-D888-0524-C9ABBCA77DE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6" name="pole tekstowe 65">
              <a:extLst>
                <a:ext uri="{FF2B5EF4-FFF2-40B4-BE49-F238E27FC236}">
                  <a16:creationId xmlns:a16="http://schemas.microsoft.com/office/drawing/2014/main" id="{27E194DD-1653-BBC3-55FC-8ED6A122AC8C}"/>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8" name="Prostokąt: zaokrąglone rogi 67">
              <a:extLst>
                <a:ext uri="{FF2B5EF4-FFF2-40B4-BE49-F238E27FC236}">
                  <a16:creationId xmlns:a16="http://schemas.microsoft.com/office/drawing/2014/main" id="{5A7B3ACF-DAE9-52E3-8409-4D30AFC130BD}"/>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9" name="Grafika 68" descr="Części układanki z wypełnieniem pełnym">
              <a:extLst>
                <a:ext uri="{FF2B5EF4-FFF2-40B4-BE49-F238E27FC236}">
                  <a16:creationId xmlns:a16="http://schemas.microsoft.com/office/drawing/2014/main" id="{A0206FC6-4456-920A-7D1B-706E3D434C4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715576" y="1317810"/>
              <a:ext cx="352304" cy="352304"/>
            </a:xfrm>
            <a:prstGeom prst="rect">
              <a:avLst/>
            </a:prstGeom>
          </p:spPr>
        </p:pic>
        <p:sp>
          <p:nvSpPr>
            <p:cNvPr id="70" name="Prostokąt: zaokrąglone rogi 69">
              <a:extLst>
                <a:ext uri="{FF2B5EF4-FFF2-40B4-BE49-F238E27FC236}">
                  <a16:creationId xmlns:a16="http://schemas.microsoft.com/office/drawing/2014/main" id="{B49987B6-F0CE-82E0-E5FF-0D2075D586D2}"/>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Główne kroki procesu</a:t>
              </a:r>
            </a:p>
          </p:txBody>
        </p:sp>
        <p:pic>
          <p:nvPicPr>
            <p:cNvPr id="71" name="Grafika 70" descr="Przepływ pracy z wypełnieniem pełnym">
              <a:extLst>
                <a:ext uri="{FF2B5EF4-FFF2-40B4-BE49-F238E27FC236}">
                  <a16:creationId xmlns:a16="http://schemas.microsoft.com/office/drawing/2014/main" id="{896BA32E-4E54-E2EB-1B2A-986DE2096D0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319278" y="1334693"/>
              <a:ext cx="339222" cy="317859"/>
            </a:xfrm>
            <a:prstGeom prst="rect">
              <a:avLst/>
            </a:prstGeom>
          </p:spPr>
        </p:pic>
        <p:pic>
          <p:nvPicPr>
            <p:cNvPr id="72" name="Obraz 71">
              <a:extLst>
                <a:ext uri="{FF2B5EF4-FFF2-40B4-BE49-F238E27FC236}">
                  <a16:creationId xmlns:a16="http://schemas.microsoft.com/office/drawing/2014/main" id="{6A60A2AA-574E-523A-C7E6-6781DBDAC9F6}"/>
                </a:ext>
              </a:extLst>
            </p:cNvPr>
            <p:cNvPicPr>
              <a:picLocks noChangeAspect="1"/>
            </p:cNvPicPr>
            <p:nvPr/>
          </p:nvPicPr>
          <p:blipFill>
            <a:blip r:embed="rId29"/>
            <a:stretch>
              <a:fillRect/>
            </a:stretch>
          </p:blipFill>
          <p:spPr>
            <a:xfrm>
              <a:off x="9851177" y="116958"/>
              <a:ext cx="1728797" cy="886183"/>
            </a:xfrm>
            <a:prstGeom prst="rect">
              <a:avLst/>
            </a:prstGeom>
          </p:spPr>
        </p:pic>
      </p:grpSp>
      <p:pic>
        <p:nvPicPr>
          <p:cNvPr id="62" name="Grafika 61" descr="Znacznik wyboru z wypełnieniem pełnym">
            <a:extLst>
              <a:ext uri="{FF2B5EF4-FFF2-40B4-BE49-F238E27FC236}">
                <a16:creationId xmlns:a16="http://schemas.microsoft.com/office/drawing/2014/main" id="{A7AB31F5-6D5D-63FD-9B08-B1AB8BE939F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741305" y="2899984"/>
            <a:ext cx="338452" cy="338452"/>
          </a:xfrm>
          <a:prstGeom prst="rect">
            <a:avLst/>
          </a:prstGeom>
        </p:spPr>
      </p:pic>
      <p:cxnSp>
        <p:nvCxnSpPr>
          <p:cNvPr id="67" name="Łącznik: łamany 66">
            <a:extLst>
              <a:ext uri="{FF2B5EF4-FFF2-40B4-BE49-F238E27FC236}">
                <a16:creationId xmlns:a16="http://schemas.microsoft.com/office/drawing/2014/main" id="{21367C18-64C6-CC32-E9A0-8D9393F44B1E}"/>
              </a:ext>
            </a:extLst>
          </p:cNvPr>
          <p:cNvCxnSpPr>
            <a:cxnSpLocks/>
          </p:cNvCxnSpPr>
          <p:nvPr/>
        </p:nvCxnSpPr>
        <p:spPr>
          <a:xfrm flipV="1">
            <a:off x="2845687" y="345502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489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1013" y="1889763"/>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924" y="5116687"/>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6391" y="5238958"/>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4174" y="5068643"/>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8491" y="5474942"/>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15067" y="2991642"/>
            <a:ext cx="1575537" cy="430887"/>
          </a:xfrm>
          <a:prstGeom prst="rect">
            <a:avLst/>
          </a:prstGeom>
          <a:noFill/>
        </p:spPr>
        <p:txBody>
          <a:bodyPr wrap="square" rtlCol="0">
            <a:spAutoFit/>
          </a:bodyPr>
          <a:lstStyle>
            <a:defPPr>
              <a:defRPr lang="en-US"/>
            </a:defPPr>
            <a:lvl1pPr algn="ctr">
              <a:defRPr sz="1100"/>
            </a:lvl1pPr>
          </a:lstStyle>
          <a:p>
            <a:r>
              <a:rPr lang="pl-PL"/>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09939" y="5243538"/>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14"/>
              </a:ext>
            </a:extLst>
          </a:blip>
          <a:stretch>
            <a:fillRect/>
          </a:stretch>
        </p:blipFill>
        <p:spPr>
          <a:xfrm>
            <a:off x="1570367" y="5352515"/>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66660" y="6138697"/>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04957" y="6175600"/>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482817" y="6139378"/>
            <a:ext cx="1876218" cy="276999"/>
          </a:xfrm>
          <a:prstGeom prst="rect">
            <a:avLst/>
          </a:prstGeom>
          <a:noFill/>
        </p:spPr>
        <p:txBody>
          <a:bodyPr wrap="square" rtlCol="0">
            <a:spAutoFit/>
          </a:bodyPr>
          <a:lstStyle>
            <a:defPPr>
              <a:defRPr lang="en-US"/>
            </a:defPPr>
            <a:lvl1pPr algn="ctr">
              <a:defRPr sz="1100" b="1">
                <a:solidFill>
                  <a:srgbClr val="F75B3B"/>
                </a:solidFill>
              </a:defRPr>
            </a:lvl1pPr>
          </a:lstStyle>
          <a:p>
            <a:r>
              <a:rPr lang="pl-PL"/>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71796" y="3012664"/>
            <a:ext cx="1504422" cy="430887"/>
          </a:xfrm>
          <a:prstGeom prst="rect">
            <a:avLst/>
          </a:prstGeom>
          <a:noFill/>
        </p:spPr>
        <p:txBody>
          <a:bodyPr wrap="square" rtlCol="0">
            <a:spAutoFit/>
          </a:bodyPr>
          <a:lstStyle>
            <a:defPPr>
              <a:defRPr lang="en-US"/>
            </a:defPPr>
            <a:lvl1pPr algn="ctr">
              <a:defRPr sz="1100"/>
            </a:lvl1pPr>
          </a:lstStyle>
          <a:p>
            <a:r>
              <a:rPr lang="pl-PL"/>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15"/>
              </a:ext>
            </a:extLst>
          </a:blip>
          <a:stretch>
            <a:fillRect/>
          </a:stretch>
        </p:blipFill>
        <p:spPr>
          <a:xfrm>
            <a:off x="4843858" y="1944186"/>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46857" y="2991642"/>
            <a:ext cx="1504422" cy="430887"/>
          </a:xfrm>
          <a:prstGeom prst="rect">
            <a:avLst/>
          </a:prstGeom>
          <a:noFill/>
        </p:spPr>
        <p:txBody>
          <a:bodyPr wrap="square" rtlCol="0">
            <a:spAutoFit/>
          </a:bodyPr>
          <a:lstStyle/>
          <a:p>
            <a:pPr algn="ctr"/>
            <a:r>
              <a:rPr lang="pl-PL" sz="1100"/>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16"/>
              </a:ext>
            </a:extLst>
          </a:blip>
          <a:stretch>
            <a:fillRect/>
          </a:stretch>
        </p:blipFill>
        <p:spPr>
          <a:xfrm>
            <a:off x="7018919" y="1873330"/>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39549" y="3010713"/>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16"/>
              </a:ext>
            </a:extLst>
          </a:blip>
          <a:stretch>
            <a:fillRect/>
          </a:stretch>
        </p:blipFill>
        <p:spPr>
          <a:xfrm>
            <a:off x="484305" y="1919910"/>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579480" y="3858181"/>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03996" y="3829721"/>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096017" y="4028462"/>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148737" y="5751941"/>
            <a:ext cx="1334080" cy="0"/>
          </a:xfrm>
          <a:prstGeom prst="straightConnector1">
            <a:avLst/>
          </a:prstGeom>
          <a:ln w="38100">
            <a:solidFill>
              <a:srgbClr val="F75B3B"/>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27326" y="3502314"/>
            <a:ext cx="2199591" cy="2078164"/>
          </a:xfrm>
          <a:prstGeom prst="bentConnector3">
            <a:avLst>
              <a:gd name="adj1" fmla="val 60845"/>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72242" y="3441600"/>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29630" y="2512931"/>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499068" y="3677067"/>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67348" y="2535449"/>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57799" y="1412861"/>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14"/>
              </a:ext>
            </a:extLst>
          </a:blip>
          <a:stretch>
            <a:fillRect/>
          </a:stretch>
        </p:blipFill>
        <p:spPr>
          <a:xfrm>
            <a:off x="1312494" y="5062194"/>
            <a:ext cx="718190" cy="718190"/>
          </a:xfrm>
          <a:prstGeom prst="rect">
            <a:avLst/>
          </a:prstGeom>
        </p:spPr>
      </p:pic>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60200" y="1239598"/>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60177" y="1627347"/>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30943" y="1208077"/>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39549" y="1198629"/>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 name="Prostokąt: zaokrąglone rogi 1">
            <a:extLst>
              <a:ext uri="{FF2B5EF4-FFF2-40B4-BE49-F238E27FC236}">
                <a16:creationId xmlns:a16="http://schemas.microsoft.com/office/drawing/2014/main" id="{E6D087DD-E3BB-4BCF-9B77-738AE18D561D}"/>
              </a:ext>
            </a:extLst>
          </p:cNvPr>
          <p:cNvSpPr/>
          <p:nvPr/>
        </p:nvSpPr>
        <p:spPr>
          <a:xfrm>
            <a:off x="8755555" y="2091054"/>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Przygotowanie mierników / KPI na nowy okres</a:t>
            </a:r>
          </a:p>
        </p:txBody>
      </p:sp>
      <p:sp>
        <p:nvSpPr>
          <p:cNvPr id="57" name="Prostokąt: zaokrąglone rogi 56">
            <a:extLst>
              <a:ext uri="{FF2B5EF4-FFF2-40B4-BE49-F238E27FC236}">
                <a16:creationId xmlns:a16="http://schemas.microsoft.com/office/drawing/2014/main" id="{9CA6C980-ACC3-4E72-93DA-D99E190A5436}"/>
              </a:ext>
            </a:extLst>
          </p:cNvPr>
          <p:cNvSpPr/>
          <p:nvPr/>
        </p:nvSpPr>
        <p:spPr>
          <a:xfrm>
            <a:off x="8752888" y="2880776"/>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Zbieranie danych źródłowych od Data </a:t>
            </a:r>
            <a:r>
              <a:rPr lang="pl-PL" sz="1200" b="1" err="1">
                <a:solidFill>
                  <a:srgbClr val="00B050"/>
                </a:solidFill>
              </a:rPr>
              <a:t>Providerów</a:t>
            </a:r>
            <a:endParaRPr lang="pl-PL" sz="1200" b="1">
              <a:solidFill>
                <a:srgbClr val="00B050"/>
              </a:solidFill>
            </a:endParaRPr>
          </a:p>
        </p:txBody>
      </p:sp>
      <p:sp>
        <p:nvSpPr>
          <p:cNvPr id="58" name="Prostokąt: zaokrąglone rogi 57">
            <a:extLst>
              <a:ext uri="{FF2B5EF4-FFF2-40B4-BE49-F238E27FC236}">
                <a16:creationId xmlns:a16="http://schemas.microsoft.com/office/drawing/2014/main" id="{A6B19C60-8EC2-4FE4-9E50-5005BFE55F3C}"/>
              </a:ext>
            </a:extLst>
          </p:cNvPr>
          <p:cNvSpPr/>
          <p:nvPr/>
        </p:nvSpPr>
        <p:spPr>
          <a:xfrm>
            <a:off x="8752887" y="3670498"/>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Weryfikacja danych wejściowych przez Kontrolera ESG</a:t>
            </a:r>
          </a:p>
        </p:txBody>
      </p:sp>
      <p:sp>
        <p:nvSpPr>
          <p:cNvPr id="59" name="Prostokąt: zaokrąglone rogi 58">
            <a:extLst>
              <a:ext uri="{FF2B5EF4-FFF2-40B4-BE49-F238E27FC236}">
                <a16:creationId xmlns:a16="http://schemas.microsoft.com/office/drawing/2014/main" id="{7D412113-E301-42A5-95BB-AA9F8E0D6CE1}"/>
              </a:ext>
            </a:extLst>
          </p:cNvPr>
          <p:cNvSpPr/>
          <p:nvPr/>
        </p:nvSpPr>
        <p:spPr>
          <a:xfrm>
            <a:off x="8752888" y="4460220"/>
            <a:ext cx="2915149" cy="456193"/>
          </a:xfrm>
          <a:prstGeom prst="roundRect">
            <a:avLst/>
          </a:prstGeom>
          <a:solidFill>
            <a:srgbClr val="FDFDFD"/>
          </a:solidFill>
          <a:ln w="19050">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chemeClr val="bg2">
                    <a:lumMod val="50000"/>
                  </a:schemeClr>
                </a:solidFill>
              </a:rPr>
              <a:t>Obliczanie wartości KPI-ów</a:t>
            </a:r>
          </a:p>
        </p:txBody>
      </p:sp>
      <p:sp>
        <p:nvSpPr>
          <p:cNvPr id="60" name="Prostokąt: zaokrąglone rogi 59">
            <a:extLst>
              <a:ext uri="{FF2B5EF4-FFF2-40B4-BE49-F238E27FC236}">
                <a16:creationId xmlns:a16="http://schemas.microsoft.com/office/drawing/2014/main" id="{3AC2A5D9-71A0-4D0B-94F1-BA560B523BBA}"/>
              </a:ext>
            </a:extLst>
          </p:cNvPr>
          <p:cNvSpPr/>
          <p:nvPr/>
        </p:nvSpPr>
        <p:spPr>
          <a:xfrm>
            <a:off x="8753701" y="5249942"/>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Potwierdzanie KPI-ów przez BO</a:t>
            </a:r>
          </a:p>
        </p:txBody>
      </p:sp>
      <p:sp>
        <p:nvSpPr>
          <p:cNvPr id="61" name="Prostokąt: zaokrąglone rogi 60">
            <a:extLst>
              <a:ext uri="{FF2B5EF4-FFF2-40B4-BE49-F238E27FC236}">
                <a16:creationId xmlns:a16="http://schemas.microsoft.com/office/drawing/2014/main" id="{F0FBAB38-0057-4F39-835E-49746D407EC6}"/>
              </a:ext>
            </a:extLst>
          </p:cNvPr>
          <p:cNvSpPr/>
          <p:nvPr/>
        </p:nvSpPr>
        <p:spPr>
          <a:xfrm>
            <a:off x="8747141" y="6039663"/>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Wizualizacja</a:t>
            </a:r>
          </a:p>
        </p:txBody>
      </p:sp>
      <p:pic>
        <p:nvPicPr>
          <p:cNvPr id="4" name="Grafika 3" descr="Znacznik wyboru z wypełnieniem pełnym">
            <a:extLst>
              <a:ext uri="{FF2B5EF4-FFF2-40B4-BE49-F238E27FC236}">
                <a16:creationId xmlns:a16="http://schemas.microsoft.com/office/drawing/2014/main" id="{83B6FCB1-C0F2-4277-8898-6EF52C24AC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748974" y="2189197"/>
            <a:ext cx="338452" cy="338452"/>
          </a:xfrm>
          <a:prstGeom prst="rect">
            <a:avLst/>
          </a:prstGeom>
        </p:spPr>
      </p:pic>
      <p:grpSp>
        <p:nvGrpSpPr>
          <p:cNvPr id="63" name="Grupa 62">
            <a:extLst>
              <a:ext uri="{FF2B5EF4-FFF2-40B4-BE49-F238E27FC236}">
                <a16:creationId xmlns:a16="http://schemas.microsoft.com/office/drawing/2014/main" id="{9C20473A-0F3A-C910-683A-A0B9D59D2A9F}"/>
              </a:ext>
            </a:extLst>
          </p:cNvPr>
          <p:cNvGrpSpPr/>
          <p:nvPr/>
        </p:nvGrpSpPr>
        <p:grpSpPr>
          <a:xfrm>
            <a:off x="207391" y="116958"/>
            <a:ext cx="11608498" cy="1553156"/>
            <a:chOff x="207391" y="116958"/>
            <a:chExt cx="11608498" cy="1553156"/>
          </a:xfrm>
        </p:grpSpPr>
        <p:pic>
          <p:nvPicPr>
            <p:cNvPr id="64" name="Obraz 63">
              <a:extLst>
                <a:ext uri="{FF2B5EF4-FFF2-40B4-BE49-F238E27FC236}">
                  <a16:creationId xmlns:a16="http://schemas.microsoft.com/office/drawing/2014/main" id="{03B9334D-66D7-F23B-BA24-312AF8ED922E}"/>
                </a:ext>
              </a:extLst>
            </p:cNvPr>
            <p:cNvPicPr>
              <a:picLocks noChangeAspect="1"/>
            </p:cNvPicPr>
            <p:nvPr/>
          </p:nvPicPr>
          <p:blipFill>
            <a:blip r:embed="rId23"/>
            <a:stretch>
              <a:fillRect/>
            </a:stretch>
          </p:blipFill>
          <p:spPr>
            <a:xfrm>
              <a:off x="270053" y="146853"/>
              <a:ext cx="1163691" cy="606529"/>
            </a:xfrm>
            <a:prstGeom prst="rect">
              <a:avLst/>
            </a:prstGeom>
          </p:spPr>
        </p:pic>
        <p:grpSp>
          <p:nvGrpSpPr>
            <p:cNvPr id="65" name="Grupa 64">
              <a:extLst>
                <a:ext uri="{FF2B5EF4-FFF2-40B4-BE49-F238E27FC236}">
                  <a16:creationId xmlns:a16="http://schemas.microsoft.com/office/drawing/2014/main" id="{516ADBE7-838F-CED6-184C-F07B170DB832}"/>
                </a:ext>
              </a:extLst>
            </p:cNvPr>
            <p:cNvGrpSpPr/>
            <p:nvPr/>
          </p:nvGrpSpPr>
          <p:grpSpPr>
            <a:xfrm>
              <a:off x="207391" y="851488"/>
              <a:ext cx="11608498" cy="267401"/>
              <a:chOff x="653143" y="807773"/>
              <a:chExt cx="11002945" cy="267401"/>
            </a:xfrm>
          </p:grpSpPr>
          <p:cxnSp>
            <p:nvCxnSpPr>
              <p:cNvPr id="73" name="Łącznik prosty 72">
                <a:extLst>
                  <a:ext uri="{FF2B5EF4-FFF2-40B4-BE49-F238E27FC236}">
                    <a16:creationId xmlns:a16="http://schemas.microsoft.com/office/drawing/2014/main" id="{E4A501EA-A545-0A71-3343-34228510270A}"/>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Łącznik prosty 73">
                <a:extLst>
                  <a:ext uri="{FF2B5EF4-FFF2-40B4-BE49-F238E27FC236}">
                    <a16:creationId xmlns:a16="http://schemas.microsoft.com/office/drawing/2014/main" id="{F6BBBAB5-E0FF-A07E-A2BC-DAD435756131}"/>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Łącznik prosty 74">
                <a:extLst>
                  <a:ext uri="{FF2B5EF4-FFF2-40B4-BE49-F238E27FC236}">
                    <a16:creationId xmlns:a16="http://schemas.microsoft.com/office/drawing/2014/main" id="{22206E8E-D862-D888-0524-C9ABBCA77DE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6" name="pole tekstowe 65">
              <a:extLst>
                <a:ext uri="{FF2B5EF4-FFF2-40B4-BE49-F238E27FC236}">
                  <a16:creationId xmlns:a16="http://schemas.microsoft.com/office/drawing/2014/main" id="{27E194DD-1653-BBC3-55FC-8ED6A122AC8C}"/>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8" name="Prostokąt: zaokrąglone rogi 67">
              <a:extLst>
                <a:ext uri="{FF2B5EF4-FFF2-40B4-BE49-F238E27FC236}">
                  <a16:creationId xmlns:a16="http://schemas.microsoft.com/office/drawing/2014/main" id="{5A7B3ACF-DAE9-52E3-8409-4D30AFC130BD}"/>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9" name="Grafika 68" descr="Części układanki z wypełnieniem pełnym">
              <a:extLst>
                <a:ext uri="{FF2B5EF4-FFF2-40B4-BE49-F238E27FC236}">
                  <a16:creationId xmlns:a16="http://schemas.microsoft.com/office/drawing/2014/main" id="{A0206FC6-4456-920A-7D1B-706E3D434C4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15576" y="1317810"/>
              <a:ext cx="352304" cy="352304"/>
            </a:xfrm>
            <a:prstGeom prst="rect">
              <a:avLst/>
            </a:prstGeom>
          </p:spPr>
        </p:pic>
        <p:sp>
          <p:nvSpPr>
            <p:cNvPr id="70" name="Prostokąt: zaokrąglone rogi 69">
              <a:extLst>
                <a:ext uri="{FF2B5EF4-FFF2-40B4-BE49-F238E27FC236}">
                  <a16:creationId xmlns:a16="http://schemas.microsoft.com/office/drawing/2014/main" id="{B49987B6-F0CE-82E0-E5FF-0D2075D586D2}"/>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Główne kroki procesu</a:t>
              </a:r>
            </a:p>
          </p:txBody>
        </p:sp>
        <p:pic>
          <p:nvPicPr>
            <p:cNvPr id="71" name="Grafika 70" descr="Przepływ pracy z wypełnieniem pełnym">
              <a:extLst>
                <a:ext uri="{FF2B5EF4-FFF2-40B4-BE49-F238E27FC236}">
                  <a16:creationId xmlns:a16="http://schemas.microsoft.com/office/drawing/2014/main" id="{896BA32E-4E54-E2EB-1B2A-986DE2096D0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319278" y="1334693"/>
              <a:ext cx="339222" cy="317859"/>
            </a:xfrm>
            <a:prstGeom prst="rect">
              <a:avLst/>
            </a:prstGeom>
          </p:spPr>
        </p:pic>
        <p:pic>
          <p:nvPicPr>
            <p:cNvPr id="72" name="Obraz 71">
              <a:extLst>
                <a:ext uri="{FF2B5EF4-FFF2-40B4-BE49-F238E27FC236}">
                  <a16:creationId xmlns:a16="http://schemas.microsoft.com/office/drawing/2014/main" id="{6A60A2AA-574E-523A-C7E6-6781DBDAC9F6}"/>
                </a:ext>
              </a:extLst>
            </p:cNvPr>
            <p:cNvPicPr>
              <a:picLocks noChangeAspect="1"/>
            </p:cNvPicPr>
            <p:nvPr/>
          </p:nvPicPr>
          <p:blipFill>
            <a:blip r:embed="rId28"/>
            <a:stretch>
              <a:fillRect/>
            </a:stretch>
          </p:blipFill>
          <p:spPr>
            <a:xfrm>
              <a:off x="9851177" y="116958"/>
              <a:ext cx="1728797" cy="886183"/>
            </a:xfrm>
            <a:prstGeom prst="rect">
              <a:avLst/>
            </a:prstGeom>
          </p:spPr>
        </p:pic>
      </p:grpSp>
      <p:pic>
        <p:nvPicPr>
          <p:cNvPr id="62" name="Grafika 61" descr="Znacznik wyboru z wypełnieniem pełnym">
            <a:extLst>
              <a:ext uri="{FF2B5EF4-FFF2-40B4-BE49-F238E27FC236}">
                <a16:creationId xmlns:a16="http://schemas.microsoft.com/office/drawing/2014/main" id="{A7AB31F5-6D5D-63FD-9B08-B1AB8BE939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741305" y="2899984"/>
            <a:ext cx="338452" cy="338452"/>
          </a:xfrm>
          <a:prstGeom prst="rect">
            <a:avLst/>
          </a:prstGeom>
        </p:spPr>
      </p:pic>
      <p:pic>
        <p:nvPicPr>
          <p:cNvPr id="67" name="Grafika 66" descr="Znacznik wyboru z wypełnieniem pełnym">
            <a:extLst>
              <a:ext uri="{FF2B5EF4-FFF2-40B4-BE49-F238E27FC236}">
                <a16:creationId xmlns:a16="http://schemas.microsoft.com/office/drawing/2014/main" id="{A81CB7F2-435A-B89A-74A9-FA973CE534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763123" y="3729368"/>
            <a:ext cx="338452" cy="338452"/>
          </a:xfrm>
          <a:prstGeom prst="rect">
            <a:avLst/>
          </a:prstGeom>
        </p:spPr>
      </p:pic>
      <p:cxnSp>
        <p:nvCxnSpPr>
          <p:cNvPr id="76" name="Łącznik: łamany 75">
            <a:extLst>
              <a:ext uri="{FF2B5EF4-FFF2-40B4-BE49-F238E27FC236}">
                <a16:creationId xmlns:a16="http://schemas.microsoft.com/office/drawing/2014/main" id="{DC06CC57-C141-5160-F98F-ECBA4A578F09}"/>
              </a:ext>
            </a:extLst>
          </p:cNvPr>
          <p:cNvCxnSpPr>
            <a:cxnSpLocks/>
          </p:cNvCxnSpPr>
          <p:nvPr/>
        </p:nvCxnSpPr>
        <p:spPr>
          <a:xfrm flipV="1">
            <a:off x="2845687" y="345502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3505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ounded Rectangle 4">
            <a:extLst>
              <a:ext uri="{FF2B5EF4-FFF2-40B4-BE49-F238E27FC236}">
                <a16:creationId xmlns:a16="http://schemas.microsoft.com/office/drawing/2014/main" id="{AF9F2C63-FC2E-53EF-B940-1BA7A75085E4}"/>
              </a:ext>
            </a:extLst>
          </p:cNvPr>
          <p:cNvSpPr/>
          <p:nvPr/>
        </p:nvSpPr>
        <p:spPr>
          <a:xfrm>
            <a:off x="4049866" y="4058627"/>
            <a:ext cx="7383972" cy="2657868"/>
          </a:xfrm>
          <a:prstGeom prst="roundRect">
            <a:avLst>
              <a:gd name="adj" fmla="val 12041"/>
            </a:avLst>
          </a:prstGeom>
          <a:gradFill flip="none" rotWithShape="1">
            <a:gsLst>
              <a:gs pos="0">
                <a:schemeClr val="accent4">
                  <a:lumMod val="40000"/>
                  <a:lumOff val="60000"/>
                  <a:alpha val="0"/>
                </a:schemeClr>
              </a:gs>
              <a:gs pos="100000">
                <a:schemeClr val="accent4">
                  <a:lumMod val="20000"/>
                  <a:lumOff val="80000"/>
                  <a:alpha val="47000"/>
                </a:schemeClr>
              </a:gs>
            </a:gsLst>
            <a:path path="circle">
              <a:fillToRect l="50000" t="50000" r="50000" b="50000"/>
            </a:path>
            <a:tileRect/>
          </a:gra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pPr marL="285750" indent="-285750">
              <a:buFont typeface="Wingdings" panose="05000000000000000000" pitchFamily="2" charset="2"/>
              <a:buChar char="Ø"/>
            </a:pPr>
            <a:endParaRPr lang="pl-PL" sz="1400" b="1"/>
          </a:p>
        </p:txBody>
      </p:sp>
      <p:sp>
        <p:nvSpPr>
          <p:cNvPr id="6" name="Line">
            <a:extLst>
              <a:ext uri="{FF2B5EF4-FFF2-40B4-BE49-F238E27FC236}">
                <a16:creationId xmlns:a16="http://schemas.microsoft.com/office/drawing/2014/main" id="{791E6F9E-0AF0-455A-AE9E-83A6F97C4C60}"/>
              </a:ext>
            </a:extLst>
          </p:cNvPr>
          <p:cNvSpPr/>
          <p:nvPr/>
        </p:nvSpPr>
        <p:spPr>
          <a:xfrm flipV="1">
            <a:off x="11713030" y="1727199"/>
            <a:ext cx="0" cy="4694956"/>
          </a:xfrm>
          <a:prstGeom prst="line">
            <a:avLst/>
          </a:prstGeom>
          <a:ln w="6350" cap="rnd">
            <a:solidFill>
              <a:schemeClr val="accent4">
                <a:lumMod val="20000"/>
                <a:lumOff val="80000"/>
              </a:schemeClr>
            </a:solidFill>
            <a:miter lim="400000"/>
          </a:ln>
        </p:spPr>
        <p:txBody>
          <a:bodyPr lIns="50800" tIns="50800" rIns="50800" bIns="50800" anchor="ctr"/>
          <a:lstStyle/>
          <a:p>
            <a:endParaRPr sz="1000">
              <a:latin typeface="Century Gothic" panose="020B0502020202020204" pitchFamily="34" charset="0"/>
            </a:endParaRPr>
          </a:p>
        </p:txBody>
      </p:sp>
      <p:sp>
        <p:nvSpPr>
          <p:cNvPr id="7" name="Rectangle: Top Corners Rounded 6">
            <a:extLst>
              <a:ext uri="{FF2B5EF4-FFF2-40B4-BE49-F238E27FC236}">
                <a16:creationId xmlns:a16="http://schemas.microsoft.com/office/drawing/2014/main" id="{08F8690F-ADA0-43CB-A7CF-709A19225745}"/>
              </a:ext>
            </a:extLst>
          </p:cNvPr>
          <p:cNvSpPr/>
          <p:nvPr/>
        </p:nvSpPr>
        <p:spPr>
          <a:xfrm>
            <a:off x="0" y="1447735"/>
            <a:ext cx="3570514" cy="5410265"/>
          </a:xfrm>
          <a:prstGeom prst="round2SameRect">
            <a:avLst>
              <a:gd name="adj1" fmla="val 21036"/>
              <a:gd name="adj2" fmla="val 0"/>
            </a:avLst>
          </a:prstGeom>
          <a:gradFill flip="none" rotWithShape="1">
            <a:gsLst>
              <a:gs pos="0">
                <a:srgbClr val="FBAB28"/>
              </a:gs>
              <a:gs pos="100000">
                <a:srgbClr val="FBAB28">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Obraz 74">
            <a:extLst>
              <a:ext uri="{FF2B5EF4-FFF2-40B4-BE49-F238E27FC236}">
                <a16:creationId xmlns:a16="http://schemas.microsoft.com/office/drawing/2014/main" id="{C2F41424-F568-5E00-9DD0-A46345BF7859}"/>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76" name="Obraz 75">
            <a:extLst>
              <a:ext uri="{FF2B5EF4-FFF2-40B4-BE49-F238E27FC236}">
                <a16:creationId xmlns:a16="http://schemas.microsoft.com/office/drawing/2014/main" id="{367CED7E-BCF1-EF43-7D73-505BDB989A8B}"/>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77" name="Grupa 76">
            <a:extLst>
              <a:ext uri="{FF2B5EF4-FFF2-40B4-BE49-F238E27FC236}">
                <a16:creationId xmlns:a16="http://schemas.microsoft.com/office/drawing/2014/main" id="{0F5F6CE0-05D4-617B-A274-FC36C08B829E}"/>
              </a:ext>
            </a:extLst>
          </p:cNvPr>
          <p:cNvGrpSpPr/>
          <p:nvPr/>
        </p:nvGrpSpPr>
        <p:grpSpPr>
          <a:xfrm>
            <a:off x="207391" y="851488"/>
            <a:ext cx="11608498" cy="267401"/>
            <a:chOff x="653143" y="807773"/>
            <a:chExt cx="11002945" cy="267401"/>
          </a:xfrm>
        </p:grpSpPr>
        <p:cxnSp>
          <p:nvCxnSpPr>
            <p:cNvPr id="78" name="Łącznik prosty 77">
              <a:extLst>
                <a:ext uri="{FF2B5EF4-FFF2-40B4-BE49-F238E27FC236}">
                  <a16:creationId xmlns:a16="http://schemas.microsoft.com/office/drawing/2014/main" id="{1EF9D353-8F40-349A-D2E7-E9EC3BA5B5B2}"/>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Łącznik prosty 78">
              <a:extLst>
                <a:ext uri="{FF2B5EF4-FFF2-40B4-BE49-F238E27FC236}">
                  <a16:creationId xmlns:a16="http://schemas.microsoft.com/office/drawing/2014/main" id="{0250166F-BA8B-A7A4-5FB2-2A2D4FA02CB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Łącznik prosty 79">
              <a:extLst>
                <a:ext uri="{FF2B5EF4-FFF2-40B4-BE49-F238E27FC236}">
                  <a16:creationId xmlns:a16="http://schemas.microsoft.com/office/drawing/2014/main" id="{AA96D096-4518-A75F-6930-F20378FE9D1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1" name="pole tekstowe 80">
            <a:extLst>
              <a:ext uri="{FF2B5EF4-FFF2-40B4-BE49-F238E27FC236}">
                <a16:creationId xmlns:a16="http://schemas.microsoft.com/office/drawing/2014/main" id="{F2A37D2D-A67F-722A-B510-4B3E8DD60105}"/>
              </a:ext>
            </a:extLst>
          </p:cNvPr>
          <p:cNvSpPr txBox="1"/>
          <p:nvPr/>
        </p:nvSpPr>
        <p:spPr>
          <a:xfrm>
            <a:off x="1710647" y="214102"/>
            <a:ext cx="7796396" cy="461665"/>
          </a:xfrm>
          <a:prstGeom prst="rect">
            <a:avLst/>
          </a:prstGeom>
          <a:noFill/>
        </p:spPr>
        <p:txBody>
          <a:bodyPr wrap="square" lIns="91440" tIns="45720" rIns="91440" bIns="45720" rtlCol="0" anchor="t">
            <a:spAutoFit/>
          </a:bodyPr>
          <a:lstStyle/>
          <a:p>
            <a:r>
              <a:rPr lang="pl-PL" sz="2400" b="1">
                <a:solidFill>
                  <a:srgbClr val="FBAB28"/>
                </a:solidFill>
                <a:ea typeface="+mn-lt"/>
                <a:cs typeface="+mn-lt"/>
              </a:rPr>
              <a:t>Proces obliczania głównych </a:t>
            </a:r>
            <a:r>
              <a:rPr lang="pl-PL" sz="2400" b="1" err="1">
                <a:solidFill>
                  <a:srgbClr val="FBAB28"/>
                </a:solidFill>
                <a:ea typeface="+mn-lt"/>
                <a:cs typeface="+mn-lt"/>
              </a:rPr>
              <a:t>KPIs</a:t>
            </a:r>
            <a:endParaRPr lang="pl-PL" sz="2400" err="1">
              <a:ea typeface="+mn-lt"/>
              <a:cs typeface="+mn-lt"/>
            </a:endParaRPr>
          </a:p>
        </p:txBody>
      </p:sp>
      <p:sp>
        <p:nvSpPr>
          <p:cNvPr id="113" name="Скругленный прямоугольник 47">
            <a:extLst>
              <a:ext uri="{FF2B5EF4-FFF2-40B4-BE49-F238E27FC236}">
                <a16:creationId xmlns:a16="http://schemas.microsoft.com/office/drawing/2014/main" id="{2F08A0C0-AE40-9E77-0B63-925E2CA47736}"/>
              </a:ext>
            </a:extLst>
          </p:cNvPr>
          <p:cNvSpPr/>
          <p:nvPr/>
        </p:nvSpPr>
        <p:spPr>
          <a:xfrm>
            <a:off x="217925" y="2975566"/>
            <a:ext cx="3222148" cy="783126"/>
          </a:xfrm>
          <a:prstGeom prst="roundRect">
            <a:avLst>
              <a:gd name="adj" fmla="val 50000"/>
            </a:avLst>
          </a:prstGeom>
          <a:noFill/>
          <a:ln w="12700"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4" name="Скругленный прямоугольник 52">
            <a:extLst>
              <a:ext uri="{FF2B5EF4-FFF2-40B4-BE49-F238E27FC236}">
                <a16:creationId xmlns:a16="http://schemas.microsoft.com/office/drawing/2014/main" id="{013B9CBB-54DA-E9D0-F3D0-1AECA2E81017}"/>
              </a:ext>
            </a:extLst>
          </p:cNvPr>
          <p:cNvSpPr/>
          <p:nvPr/>
        </p:nvSpPr>
        <p:spPr>
          <a:xfrm>
            <a:off x="151797" y="2909603"/>
            <a:ext cx="3354403" cy="904824"/>
          </a:xfrm>
          <a:prstGeom prst="roundRect">
            <a:avLst>
              <a:gd name="adj" fmla="val 50000"/>
            </a:avLst>
          </a:prstGeom>
          <a:noFill/>
          <a:ln w="9525"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5" name="Скругленный прямоугольник 50">
            <a:extLst>
              <a:ext uri="{FF2B5EF4-FFF2-40B4-BE49-F238E27FC236}">
                <a16:creationId xmlns:a16="http://schemas.microsoft.com/office/drawing/2014/main" id="{CC525022-788E-E4B7-6B8F-A1CD01A027C0}"/>
              </a:ext>
            </a:extLst>
          </p:cNvPr>
          <p:cNvSpPr/>
          <p:nvPr/>
        </p:nvSpPr>
        <p:spPr>
          <a:xfrm>
            <a:off x="461973" y="3067518"/>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28" name="Текст 2">
            <a:extLst>
              <a:ext uri="{FF2B5EF4-FFF2-40B4-BE49-F238E27FC236}">
                <a16:creationId xmlns:a16="http://schemas.microsoft.com/office/drawing/2014/main" id="{5972771B-6FBE-07AD-0E8A-C1692839FB5D}"/>
              </a:ext>
            </a:extLst>
          </p:cNvPr>
          <p:cNvSpPr txBox="1">
            <a:spLocks/>
          </p:cNvSpPr>
          <p:nvPr/>
        </p:nvSpPr>
        <p:spPr>
          <a:xfrm>
            <a:off x="612018" y="3157094"/>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Wykorzystanie miar języka DAX jako silnika obliczeniowego</a:t>
            </a:r>
          </a:p>
        </p:txBody>
      </p:sp>
      <p:sp>
        <p:nvSpPr>
          <p:cNvPr id="135" name="Кружок">
            <a:extLst>
              <a:ext uri="{FF2B5EF4-FFF2-40B4-BE49-F238E27FC236}">
                <a16:creationId xmlns:a16="http://schemas.microsoft.com/office/drawing/2014/main" id="{D6FB7A70-DE35-A057-A81C-5E6A3D860D24}"/>
              </a:ext>
            </a:extLst>
          </p:cNvPr>
          <p:cNvSpPr/>
          <p:nvPr/>
        </p:nvSpPr>
        <p:spPr>
          <a:xfrm rot="5400000">
            <a:off x="1632443" y="390383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6" name="Фигура">
            <a:extLst>
              <a:ext uri="{FF2B5EF4-FFF2-40B4-BE49-F238E27FC236}">
                <a16:creationId xmlns:a16="http://schemas.microsoft.com/office/drawing/2014/main" id="{4095D891-C637-9A0A-0F21-2D9C92CA3BC6}"/>
              </a:ext>
            </a:extLst>
          </p:cNvPr>
          <p:cNvSpPr/>
          <p:nvPr/>
        </p:nvSpPr>
        <p:spPr>
          <a:xfrm rot="5400000">
            <a:off x="1736805" y="397531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7" name="Скругленный прямоугольник 47">
            <a:extLst>
              <a:ext uri="{FF2B5EF4-FFF2-40B4-BE49-F238E27FC236}">
                <a16:creationId xmlns:a16="http://schemas.microsoft.com/office/drawing/2014/main" id="{A1A39D6A-3A99-425E-DD41-A8CC573AB924}"/>
              </a:ext>
            </a:extLst>
          </p:cNvPr>
          <p:cNvSpPr/>
          <p:nvPr/>
        </p:nvSpPr>
        <p:spPr>
          <a:xfrm>
            <a:off x="178007" y="4265586"/>
            <a:ext cx="3222148" cy="783126"/>
          </a:xfrm>
          <a:prstGeom prst="roundRect">
            <a:avLst>
              <a:gd name="adj" fmla="val 50000"/>
            </a:avLst>
          </a:prstGeom>
          <a:noFill/>
          <a:ln w="12700"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8" name="Скругленный прямоугольник 52">
            <a:extLst>
              <a:ext uri="{FF2B5EF4-FFF2-40B4-BE49-F238E27FC236}">
                <a16:creationId xmlns:a16="http://schemas.microsoft.com/office/drawing/2014/main" id="{90982DC0-77A4-4EF7-16F4-3ECA5A82257B}"/>
              </a:ext>
            </a:extLst>
          </p:cNvPr>
          <p:cNvSpPr/>
          <p:nvPr/>
        </p:nvSpPr>
        <p:spPr>
          <a:xfrm>
            <a:off x="111879" y="4199623"/>
            <a:ext cx="3354403" cy="904824"/>
          </a:xfrm>
          <a:prstGeom prst="roundRect">
            <a:avLst>
              <a:gd name="adj" fmla="val 50000"/>
            </a:avLst>
          </a:prstGeom>
          <a:noFill/>
          <a:ln w="9525"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9" name="Скругленный прямоугольник 50">
            <a:extLst>
              <a:ext uri="{FF2B5EF4-FFF2-40B4-BE49-F238E27FC236}">
                <a16:creationId xmlns:a16="http://schemas.microsoft.com/office/drawing/2014/main" id="{8F9E3829-8857-16DD-DBEF-0BD392C98BA1}"/>
              </a:ext>
            </a:extLst>
          </p:cNvPr>
          <p:cNvSpPr/>
          <p:nvPr/>
        </p:nvSpPr>
        <p:spPr>
          <a:xfrm>
            <a:off x="422055" y="4357538"/>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400" b="1" kern="0">
              <a:solidFill>
                <a:schemeClr val="bg1"/>
              </a:solidFill>
              <a:ea typeface="Calibri"/>
              <a:cs typeface="Calibri"/>
            </a:endParaRPr>
          </a:p>
        </p:txBody>
      </p:sp>
      <p:sp>
        <p:nvSpPr>
          <p:cNvPr id="140" name="Текст 2">
            <a:extLst>
              <a:ext uri="{FF2B5EF4-FFF2-40B4-BE49-F238E27FC236}">
                <a16:creationId xmlns:a16="http://schemas.microsoft.com/office/drawing/2014/main" id="{F409D515-6F57-4984-45A7-6EA3B7FF2240}"/>
              </a:ext>
            </a:extLst>
          </p:cNvPr>
          <p:cNvSpPr txBox="1">
            <a:spLocks/>
          </p:cNvSpPr>
          <p:nvPr/>
        </p:nvSpPr>
        <p:spPr>
          <a:xfrm>
            <a:off x="572100" y="4447114"/>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l-PL" sz="1400" b="1">
              <a:solidFill>
                <a:schemeClr val="bg1"/>
              </a:solidFill>
              <a:ea typeface="Calibri"/>
              <a:cs typeface="Calibri"/>
            </a:endParaRPr>
          </a:p>
        </p:txBody>
      </p:sp>
      <p:sp>
        <p:nvSpPr>
          <p:cNvPr id="141" name="Скругленный прямоугольник 47">
            <a:extLst>
              <a:ext uri="{FF2B5EF4-FFF2-40B4-BE49-F238E27FC236}">
                <a16:creationId xmlns:a16="http://schemas.microsoft.com/office/drawing/2014/main" id="{CB77223B-EB85-1059-5580-B89599BE3E72}"/>
              </a:ext>
            </a:extLst>
          </p:cNvPr>
          <p:cNvSpPr/>
          <p:nvPr/>
        </p:nvSpPr>
        <p:spPr>
          <a:xfrm>
            <a:off x="187361" y="5639029"/>
            <a:ext cx="3222148" cy="783126"/>
          </a:xfrm>
          <a:prstGeom prst="roundRect">
            <a:avLst>
              <a:gd name="adj" fmla="val 50000"/>
            </a:avLst>
          </a:prstGeom>
          <a:noFill/>
          <a:ln w="12700"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5" name="Скругленный прямоугольник 52">
            <a:extLst>
              <a:ext uri="{FF2B5EF4-FFF2-40B4-BE49-F238E27FC236}">
                <a16:creationId xmlns:a16="http://schemas.microsoft.com/office/drawing/2014/main" id="{48C3B141-32BE-CC77-17B1-A81680F38B48}"/>
              </a:ext>
            </a:extLst>
          </p:cNvPr>
          <p:cNvSpPr/>
          <p:nvPr/>
        </p:nvSpPr>
        <p:spPr>
          <a:xfrm>
            <a:off x="121233" y="5573066"/>
            <a:ext cx="3354403" cy="904824"/>
          </a:xfrm>
          <a:prstGeom prst="roundRect">
            <a:avLst>
              <a:gd name="adj" fmla="val 50000"/>
            </a:avLst>
          </a:prstGeom>
          <a:noFill/>
          <a:ln w="9525" cap="flat" cmpd="sng" algn="ctr">
            <a:solidFill>
              <a:schemeClr val="bg1">
                <a:lumMod val="75000"/>
              </a:schemeClr>
            </a:soli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6" name="Скругленный прямоугольник 50">
            <a:extLst>
              <a:ext uri="{FF2B5EF4-FFF2-40B4-BE49-F238E27FC236}">
                <a16:creationId xmlns:a16="http://schemas.microsoft.com/office/drawing/2014/main" id="{5A4F2AB2-EB58-C501-8609-E45802C1DAA7}"/>
              </a:ext>
            </a:extLst>
          </p:cNvPr>
          <p:cNvSpPr/>
          <p:nvPr/>
        </p:nvSpPr>
        <p:spPr>
          <a:xfrm>
            <a:off x="431409" y="5730981"/>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47" name="Текст 2">
            <a:extLst>
              <a:ext uri="{FF2B5EF4-FFF2-40B4-BE49-F238E27FC236}">
                <a16:creationId xmlns:a16="http://schemas.microsoft.com/office/drawing/2014/main" id="{0DC8A814-A6BE-FFDD-A9A8-EC84C53EEA92}"/>
              </a:ext>
            </a:extLst>
          </p:cNvPr>
          <p:cNvSpPr txBox="1">
            <a:spLocks/>
          </p:cNvSpPr>
          <p:nvPr/>
        </p:nvSpPr>
        <p:spPr>
          <a:xfrm>
            <a:off x="581454" y="5820557"/>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l-PL" sz="1400" b="1">
              <a:solidFill>
                <a:schemeClr val="bg1"/>
              </a:solidFill>
              <a:ea typeface="Calibri"/>
              <a:cs typeface="Calibri"/>
            </a:endParaRPr>
          </a:p>
        </p:txBody>
      </p:sp>
      <p:sp>
        <p:nvSpPr>
          <p:cNvPr id="148" name="Кружок">
            <a:extLst>
              <a:ext uri="{FF2B5EF4-FFF2-40B4-BE49-F238E27FC236}">
                <a16:creationId xmlns:a16="http://schemas.microsoft.com/office/drawing/2014/main" id="{0366EFF6-BE02-137F-F9D4-0C34A33D0859}"/>
              </a:ext>
            </a:extLst>
          </p:cNvPr>
          <p:cNvSpPr/>
          <p:nvPr/>
        </p:nvSpPr>
        <p:spPr>
          <a:xfrm rot="5400000">
            <a:off x="1632443" y="519317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0" name="Фигура">
            <a:extLst>
              <a:ext uri="{FF2B5EF4-FFF2-40B4-BE49-F238E27FC236}">
                <a16:creationId xmlns:a16="http://schemas.microsoft.com/office/drawing/2014/main" id="{7DD39549-9684-548D-FC15-E6AA68B88529}"/>
              </a:ext>
            </a:extLst>
          </p:cNvPr>
          <p:cNvSpPr/>
          <p:nvPr/>
        </p:nvSpPr>
        <p:spPr>
          <a:xfrm rot="5400000">
            <a:off x="1736805" y="526465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2" name="Rounded Rectangle 4">
            <a:extLst>
              <a:ext uri="{FF2B5EF4-FFF2-40B4-BE49-F238E27FC236}">
                <a16:creationId xmlns:a16="http://schemas.microsoft.com/office/drawing/2014/main" id="{00570BF1-87A8-EC17-53DF-F9F54EF93515}"/>
              </a:ext>
            </a:extLst>
          </p:cNvPr>
          <p:cNvSpPr/>
          <p:nvPr/>
        </p:nvSpPr>
        <p:spPr>
          <a:xfrm>
            <a:off x="3916004" y="1329445"/>
            <a:ext cx="7437795" cy="654757"/>
          </a:xfrm>
          <a:prstGeom prst="roundRect">
            <a:avLst>
              <a:gd name="adj" fmla="val 5000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sym typeface="Helvetica Neue Medium"/>
            </a:endParaRPr>
          </a:p>
        </p:txBody>
      </p:sp>
      <p:sp>
        <p:nvSpPr>
          <p:cNvPr id="157"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4C6F05C9-6F1D-FEA4-4A92-57AD1D6E0D84}"/>
              </a:ext>
            </a:extLst>
          </p:cNvPr>
          <p:cNvSpPr txBox="1"/>
          <p:nvPr/>
        </p:nvSpPr>
        <p:spPr>
          <a:xfrm flipH="1">
            <a:off x="4658229" y="1695127"/>
            <a:ext cx="583486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r>
              <a:rPr lang="pl-PL" sz="1600" b="1">
                <a:ea typeface="Calibri"/>
                <a:cs typeface="Calibri"/>
              </a:rPr>
              <a:t>W jaki sposób i gdzie przeliczać główne wskaźniki?</a:t>
            </a:r>
          </a:p>
        </p:txBody>
      </p:sp>
      <p:sp>
        <p:nvSpPr>
          <p:cNvPr id="159"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5CB7067F-18E6-CB44-124D-443429852632}"/>
              </a:ext>
            </a:extLst>
          </p:cNvPr>
          <p:cNvSpPr txBox="1"/>
          <p:nvPr/>
        </p:nvSpPr>
        <p:spPr>
          <a:xfrm flipH="1">
            <a:off x="4853323" y="1424388"/>
            <a:ext cx="142270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Cel</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1" name="Oval 1">
            <a:extLst>
              <a:ext uri="{FF2B5EF4-FFF2-40B4-BE49-F238E27FC236}">
                <a16:creationId xmlns:a16="http://schemas.microsoft.com/office/drawing/2014/main" id="{56DB1621-A83C-38EE-5FBD-3E104F465A7C}"/>
              </a:ext>
            </a:extLst>
          </p:cNvPr>
          <p:cNvSpPr/>
          <p:nvPr/>
        </p:nvSpPr>
        <p:spPr>
          <a:xfrm>
            <a:off x="4049867" y="146385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3" name="Picture 86">
            <a:extLst>
              <a:ext uri="{FF2B5EF4-FFF2-40B4-BE49-F238E27FC236}">
                <a16:creationId xmlns:a16="http://schemas.microsoft.com/office/drawing/2014/main" id="{4DEA8908-0510-A05F-1283-E731BFD07EFD}"/>
              </a:ext>
            </a:extLst>
          </p:cNvPr>
          <p:cNvPicPr>
            <a:picLocks noChangeAspect="1"/>
          </p:cNvPicPr>
          <p:nvPr/>
        </p:nvPicPr>
        <p:blipFill>
          <a:blip r:embed="rId4">
            <a:clrChange>
              <a:clrFrom>
                <a:srgbClr val="FFFFFF"/>
              </a:clrFrom>
              <a:clrTo>
                <a:srgbClr val="FFFFFF">
                  <a:alpha val="0"/>
                </a:srgbClr>
              </a:clrTo>
            </a:clrChange>
            <a:lum bright="70000" contrast="-70000"/>
          </a:blip>
          <a:stretch>
            <a:fillRect/>
          </a:stretch>
        </p:blipFill>
        <p:spPr>
          <a:xfrm>
            <a:off x="4142494" y="1537633"/>
            <a:ext cx="302271" cy="292389"/>
          </a:xfrm>
          <a:prstGeom prst="rect">
            <a:avLst/>
          </a:prstGeom>
          <a:ln>
            <a:noFill/>
          </a:ln>
        </p:spPr>
      </p:pic>
      <p:sp>
        <p:nvSpPr>
          <p:cNvPr id="164" name="Rounded Rectangle 4">
            <a:extLst>
              <a:ext uri="{FF2B5EF4-FFF2-40B4-BE49-F238E27FC236}">
                <a16:creationId xmlns:a16="http://schemas.microsoft.com/office/drawing/2014/main" id="{3FA28C95-6BD4-AAB9-C2F4-FF0AEF89EF08}"/>
              </a:ext>
            </a:extLst>
          </p:cNvPr>
          <p:cNvSpPr/>
          <p:nvPr/>
        </p:nvSpPr>
        <p:spPr>
          <a:xfrm>
            <a:off x="3946095" y="2314154"/>
            <a:ext cx="7437795" cy="1521080"/>
          </a:xfrm>
          <a:prstGeom prst="roundRect">
            <a:avLst>
              <a:gd name="adj" fmla="val 19645"/>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ea typeface="Calibri"/>
              <a:cs typeface="Calibri"/>
            </a:endParaRPr>
          </a:p>
        </p:txBody>
      </p:sp>
      <p:sp>
        <p:nvSpPr>
          <p:cNvPr id="166"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CC556E08-9CA0-83CA-1419-4B3DCA7AB00F}"/>
              </a:ext>
            </a:extLst>
          </p:cNvPr>
          <p:cNvSpPr txBox="1"/>
          <p:nvPr/>
        </p:nvSpPr>
        <p:spPr>
          <a:xfrm flipH="1">
            <a:off x="4881718" y="2473481"/>
            <a:ext cx="142270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Opis</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7" name="Oval 1">
            <a:extLst>
              <a:ext uri="{FF2B5EF4-FFF2-40B4-BE49-F238E27FC236}">
                <a16:creationId xmlns:a16="http://schemas.microsoft.com/office/drawing/2014/main" id="{C9DA0246-88FF-865D-5923-B9FC13B8C1E6}"/>
              </a:ext>
            </a:extLst>
          </p:cNvPr>
          <p:cNvSpPr/>
          <p:nvPr/>
        </p:nvSpPr>
        <p:spPr>
          <a:xfrm>
            <a:off x="4082260" y="2449217"/>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4" name="Grafika 13" descr="Ołówek z wypełnieniem pełnym">
            <a:extLst>
              <a:ext uri="{FF2B5EF4-FFF2-40B4-BE49-F238E27FC236}">
                <a16:creationId xmlns:a16="http://schemas.microsoft.com/office/drawing/2014/main" id="{58EBE027-CACA-3DF4-5167-0CE7C42E4A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1318" y="2537790"/>
            <a:ext cx="302270" cy="302270"/>
          </a:xfrm>
          <a:prstGeom prst="rect">
            <a:avLst/>
          </a:prstGeom>
        </p:spPr>
      </p:pic>
      <p:sp>
        <p:nvSpPr>
          <p:cNvPr id="190"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07C61955-9B33-6340-4E05-34AA48A6FBD7}"/>
              </a:ext>
            </a:extLst>
          </p:cNvPr>
          <p:cNvSpPr txBox="1"/>
          <p:nvPr/>
        </p:nvSpPr>
        <p:spPr>
          <a:xfrm flipH="1">
            <a:off x="4881718" y="4231670"/>
            <a:ext cx="142270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Wyzwania</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5" name="pole tekstowe 14">
            <a:extLst>
              <a:ext uri="{FF2B5EF4-FFF2-40B4-BE49-F238E27FC236}">
                <a16:creationId xmlns:a16="http://schemas.microsoft.com/office/drawing/2014/main" id="{5138211E-4F36-2040-9B87-6986E675A0ED}"/>
              </a:ext>
            </a:extLst>
          </p:cNvPr>
          <p:cNvSpPr txBox="1"/>
          <p:nvPr/>
        </p:nvSpPr>
        <p:spPr>
          <a:xfrm>
            <a:off x="4881718" y="4698005"/>
            <a:ext cx="6426258" cy="1631216"/>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pl-PL" sz="1400" i="1">
                <a:solidFill>
                  <a:schemeClr val="bg1">
                    <a:lumMod val="50000"/>
                  </a:schemeClr>
                </a:solidFill>
                <a:ea typeface="Calibri"/>
                <a:cs typeface="Calibri"/>
              </a:rPr>
              <a:t>Budowa modelu danych w usłudze Power BI </a:t>
            </a:r>
            <a:endParaRPr lang="pl-PL"/>
          </a:p>
          <a:p>
            <a:pPr marL="285750" indent="-285750">
              <a:buFont typeface="Wingdings" panose="05000000000000000000" pitchFamily="2" charset="2"/>
              <a:buChar char="Ø"/>
            </a:pPr>
            <a:endParaRPr lang="pl-PL" sz="1400" i="1">
              <a:solidFill>
                <a:schemeClr val="bg1">
                  <a:lumMod val="50000"/>
                </a:schemeClr>
              </a:solidFill>
              <a:ea typeface="Calibri"/>
              <a:cs typeface="Calibri"/>
            </a:endParaRPr>
          </a:p>
          <a:p>
            <a:pPr marL="285750" indent="-285750">
              <a:buFont typeface="Wingdings" panose="05000000000000000000" pitchFamily="2" charset="2"/>
              <a:buChar char="Ø"/>
            </a:pPr>
            <a:r>
              <a:rPr lang="pl-PL" sz="1400" i="1">
                <a:solidFill>
                  <a:schemeClr val="bg1">
                    <a:lumMod val="50000"/>
                  </a:schemeClr>
                </a:solidFill>
                <a:ea typeface="Calibri"/>
                <a:cs typeface="Calibri"/>
              </a:rPr>
              <a:t>Utworzenie miar języka DAX w celu obliczania wskaźników za wybrany okres</a:t>
            </a:r>
          </a:p>
          <a:p>
            <a:pPr marL="285750" indent="-285750">
              <a:buFont typeface="Wingdings" panose="05000000000000000000" pitchFamily="2" charset="2"/>
              <a:buChar char="Ø"/>
            </a:pPr>
            <a:endParaRPr lang="pl-PL" sz="1400" i="1">
              <a:solidFill>
                <a:schemeClr val="bg1">
                  <a:lumMod val="50000"/>
                </a:schemeClr>
              </a:solidFill>
              <a:ea typeface="Calibri"/>
              <a:cs typeface="Calibri"/>
            </a:endParaRPr>
          </a:p>
          <a:p>
            <a:pPr marL="285750" indent="-285750">
              <a:buFont typeface="Wingdings" panose="05000000000000000000" pitchFamily="2" charset="2"/>
              <a:buChar char="Ø"/>
            </a:pPr>
            <a:r>
              <a:rPr lang="pl-PL" sz="1400" i="1">
                <a:solidFill>
                  <a:schemeClr val="bg1">
                    <a:lumMod val="50000"/>
                  </a:schemeClr>
                </a:solidFill>
                <a:ea typeface="Calibri"/>
                <a:cs typeface="Calibri"/>
              </a:rPr>
              <a:t>Znalezienie sposobu na przesłanie danych z usługi Power BI do tabeli </a:t>
            </a:r>
            <a:r>
              <a:rPr lang="pl-PL" sz="1400" i="1" err="1">
                <a:solidFill>
                  <a:schemeClr val="bg1">
                    <a:lumMod val="50000"/>
                  </a:schemeClr>
                </a:solidFill>
                <a:ea typeface="Calibri"/>
                <a:cs typeface="Calibri"/>
              </a:rPr>
              <a:t>dataverse</a:t>
            </a:r>
            <a:r>
              <a:rPr lang="pl-PL" sz="1400" i="1">
                <a:solidFill>
                  <a:schemeClr val="bg1">
                    <a:lumMod val="50000"/>
                  </a:schemeClr>
                </a:solidFill>
                <a:ea typeface="Calibri"/>
                <a:cs typeface="Calibri"/>
              </a:rPr>
              <a:t> w osobnym środowisku</a:t>
            </a:r>
          </a:p>
          <a:p>
            <a:pPr marL="285750" indent="-285750">
              <a:buFont typeface="Wingdings" panose="05000000000000000000" pitchFamily="2" charset="2"/>
              <a:buChar char="Ø"/>
            </a:pPr>
            <a:endParaRPr lang="pl-PL" sz="1600" i="1">
              <a:solidFill>
                <a:schemeClr val="bg1">
                  <a:lumMod val="50000"/>
                </a:schemeClr>
              </a:solidFill>
              <a:ea typeface="Calibri" panose="020F0502020204030204"/>
              <a:cs typeface="Calibri" panose="020F0502020204030204"/>
            </a:endParaRPr>
          </a:p>
        </p:txBody>
      </p:sp>
      <p:sp>
        <p:nvSpPr>
          <p:cNvPr id="192" name="Oval 1">
            <a:extLst>
              <a:ext uri="{FF2B5EF4-FFF2-40B4-BE49-F238E27FC236}">
                <a16:creationId xmlns:a16="http://schemas.microsoft.com/office/drawing/2014/main" id="{4E2EF940-2A8C-E767-B93C-FF88F6DBC83E}"/>
              </a:ext>
            </a:extLst>
          </p:cNvPr>
          <p:cNvSpPr/>
          <p:nvPr/>
        </p:nvSpPr>
        <p:spPr>
          <a:xfrm>
            <a:off x="4082260" y="4127345"/>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8" name="Grafika 17" descr="Układanka z wypełnieniem pełnym">
            <a:extLst>
              <a:ext uri="{FF2B5EF4-FFF2-40B4-BE49-F238E27FC236}">
                <a16:creationId xmlns:a16="http://schemas.microsoft.com/office/drawing/2014/main" id="{5859BEE5-0505-100A-2BE1-326EA81225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9223" y="4199623"/>
            <a:ext cx="364168" cy="364168"/>
          </a:xfrm>
          <a:prstGeom prst="rect">
            <a:avLst/>
          </a:prstGeom>
        </p:spPr>
      </p:pic>
      <p:sp>
        <p:nvSpPr>
          <p:cNvPr id="3" name="Текст 2">
            <a:extLst>
              <a:ext uri="{FF2B5EF4-FFF2-40B4-BE49-F238E27FC236}">
                <a16:creationId xmlns:a16="http://schemas.microsoft.com/office/drawing/2014/main" id="{E374D505-FFAA-22FB-3005-29D7E10B28CA}"/>
              </a:ext>
            </a:extLst>
          </p:cNvPr>
          <p:cNvSpPr txBox="1">
            <a:spLocks/>
          </p:cNvSpPr>
          <p:nvPr/>
        </p:nvSpPr>
        <p:spPr>
          <a:xfrm>
            <a:off x="468583" y="4448012"/>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Przycisk Power </a:t>
            </a:r>
            <a:r>
              <a:rPr lang="pl-PL" sz="1400" b="1" err="1">
                <a:solidFill>
                  <a:schemeClr val="bg1"/>
                </a:solidFill>
                <a:ea typeface="Calibri"/>
                <a:cs typeface="Calibri"/>
              </a:rPr>
              <a:t>Automate</a:t>
            </a:r>
            <a:r>
              <a:rPr lang="pl-PL" sz="1400" b="1">
                <a:solidFill>
                  <a:schemeClr val="bg1"/>
                </a:solidFill>
                <a:ea typeface="Calibri"/>
                <a:cs typeface="Calibri"/>
              </a:rPr>
              <a:t> i integracja z zestawem danych</a:t>
            </a:r>
          </a:p>
        </p:txBody>
      </p:sp>
      <p:sp>
        <p:nvSpPr>
          <p:cNvPr id="4" name="Текст 2">
            <a:extLst>
              <a:ext uri="{FF2B5EF4-FFF2-40B4-BE49-F238E27FC236}">
                <a16:creationId xmlns:a16="http://schemas.microsoft.com/office/drawing/2014/main" id="{F7FCD9AD-09E0-07BA-9954-0B415EFFB6A7}"/>
              </a:ext>
            </a:extLst>
          </p:cNvPr>
          <p:cNvSpPr txBox="1">
            <a:spLocks/>
          </p:cNvSpPr>
          <p:nvPr/>
        </p:nvSpPr>
        <p:spPr>
          <a:xfrm>
            <a:off x="468583" y="5819612"/>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Transfer danych między środowiskami</a:t>
            </a:r>
          </a:p>
        </p:txBody>
      </p:sp>
      <p:sp>
        <p:nvSpPr>
          <p:cNvPr id="5"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AD413ED6-837B-1716-8717-A158B10B4072}"/>
              </a:ext>
            </a:extLst>
          </p:cNvPr>
          <p:cNvSpPr txBox="1"/>
          <p:nvPr/>
        </p:nvSpPr>
        <p:spPr>
          <a:xfrm flipH="1">
            <a:off x="4924499" y="2786188"/>
            <a:ext cx="6509340"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r>
              <a:rPr lang="pl-PL" sz="1400" i="1">
                <a:solidFill>
                  <a:schemeClr val="bg1">
                    <a:lumMod val="50000"/>
                  </a:schemeClr>
                </a:solidFill>
                <a:ea typeface="Calibri"/>
                <a:cs typeface="Calibri"/>
              </a:rPr>
              <a:t>Wykorzystanie zestawu danych  usługi Power BI oraz języka DAX do obliczenia głównych wskaźników na podstawie wprowadzanych miar. Integracja z usługą </a:t>
            </a:r>
            <a:r>
              <a:rPr lang="pl-PL" sz="1400" i="1" err="1">
                <a:solidFill>
                  <a:schemeClr val="bg1">
                    <a:lumMod val="50000"/>
                  </a:schemeClr>
                </a:solidFill>
                <a:ea typeface="Calibri"/>
                <a:cs typeface="Calibri"/>
              </a:rPr>
              <a:t>power</a:t>
            </a:r>
            <a:r>
              <a:rPr lang="pl-PL" sz="1400" i="1">
                <a:solidFill>
                  <a:schemeClr val="bg1">
                    <a:lumMod val="50000"/>
                  </a:schemeClr>
                </a:solidFill>
                <a:ea typeface="Calibri"/>
                <a:cs typeface="Calibri"/>
              </a:rPr>
              <a:t> </a:t>
            </a:r>
            <a:r>
              <a:rPr lang="pl-PL" sz="1400" i="1" err="1">
                <a:solidFill>
                  <a:schemeClr val="bg1">
                    <a:lumMod val="50000"/>
                  </a:schemeClr>
                </a:solidFill>
                <a:ea typeface="Calibri"/>
                <a:cs typeface="Calibri"/>
              </a:rPr>
              <a:t>automate</a:t>
            </a:r>
            <a:r>
              <a:rPr lang="pl-PL" sz="1400" i="1">
                <a:solidFill>
                  <a:schemeClr val="bg1">
                    <a:lumMod val="50000"/>
                  </a:schemeClr>
                </a:solidFill>
                <a:ea typeface="Calibri"/>
                <a:cs typeface="Calibri"/>
              </a:rPr>
              <a:t> w celu przesyłania obliczonych danych do docelowego środowiska i zapis do tabeli </a:t>
            </a:r>
            <a:r>
              <a:rPr lang="pl-PL" sz="1400" i="1" err="1">
                <a:solidFill>
                  <a:schemeClr val="bg1">
                    <a:lumMod val="50000"/>
                  </a:schemeClr>
                </a:solidFill>
                <a:ea typeface="Calibri"/>
                <a:cs typeface="Calibri"/>
              </a:rPr>
              <a:t>dataverse</a:t>
            </a:r>
            <a:r>
              <a:rPr lang="pl-PL" sz="1400" i="1">
                <a:solidFill>
                  <a:schemeClr val="bg1">
                    <a:lumMod val="50000"/>
                  </a:schemeClr>
                </a:solidFill>
                <a:ea typeface="Calibri"/>
                <a:cs typeface="Calibri"/>
              </a:rPr>
              <a:t>. </a:t>
            </a:r>
          </a:p>
        </p:txBody>
      </p:sp>
      <p:pic>
        <p:nvPicPr>
          <p:cNvPr id="8" name="Obraz 7">
            <a:extLst>
              <a:ext uri="{FF2B5EF4-FFF2-40B4-BE49-F238E27FC236}">
                <a16:creationId xmlns:a16="http://schemas.microsoft.com/office/drawing/2014/main" id="{F03BBD3B-1BA4-531B-503F-B1C94E801007}"/>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1055147" y="923653"/>
            <a:ext cx="1545668" cy="1520347"/>
          </a:xfrm>
          <a:prstGeom prst="ellipse">
            <a:avLst/>
          </a:prstGeom>
          <a:blipFill dpi="0" rotWithShape="1">
            <a:blip r:embed="rId11" cstate="print">
              <a:extLst>
                <a:ext uri="{28A0092B-C50C-407E-A947-70E740481C1C}">
                  <a14:useLocalDpi xmlns:a14="http://schemas.microsoft.com/office/drawing/2010/main"/>
                </a:ext>
              </a:extLst>
            </a:blip>
            <a:srcRect/>
            <a:stretch>
              <a:fillRect/>
            </a:stretch>
          </a:blipFill>
          <a:ln w="19050">
            <a:solidFill>
              <a:srgbClr val="F79646"/>
            </a:solidFill>
          </a:ln>
        </p:spPr>
      </p:pic>
    </p:spTree>
    <p:extLst>
      <p:ext uri="{BB962C8B-B14F-4D97-AF65-F5344CB8AC3E}">
        <p14:creationId xmlns:p14="http://schemas.microsoft.com/office/powerpoint/2010/main" val="422808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1000"/>
                                  </p:stCondLst>
                                  <p:childTnLst>
                                    <p:set>
                                      <p:cBhvr>
                                        <p:cTn id="6" dur="1" fill="hold">
                                          <p:stCondLst>
                                            <p:cond delay="0"/>
                                          </p:stCondLst>
                                        </p:cTn>
                                        <p:tgtEl>
                                          <p:spTgt spid="113"/>
                                        </p:tgtEl>
                                        <p:attrNameLst>
                                          <p:attrName>style.visibility</p:attrName>
                                        </p:attrNameLst>
                                      </p:cBhvr>
                                      <p:to>
                                        <p:strVal val="visible"/>
                                      </p:to>
                                    </p:set>
                                    <p:animEffect transition="in" filter="wedge">
                                      <p:cBhvr>
                                        <p:cTn id="7" dur="2000"/>
                                        <p:tgtEl>
                                          <p:spTgt spid="113"/>
                                        </p:tgtEl>
                                      </p:cBhvr>
                                    </p:animEffect>
                                  </p:childTnLst>
                                </p:cTn>
                              </p:par>
                              <p:par>
                                <p:cTn id="8" presetID="20" presetClass="entr" presetSubtype="0" fill="hold" grpId="0" nodeType="withEffect">
                                  <p:stCondLst>
                                    <p:cond delay="500"/>
                                  </p:stCondLst>
                                  <p:childTnLst>
                                    <p:set>
                                      <p:cBhvr>
                                        <p:cTn id="9" dur="1" fill="hold">
                                          <p:stCondLst>
                                            <p:cond delay="0"/>
                                          </p:stCondLst>
                                        </p:cTn>
                                        <p:tgtEl>
                                          <p:spTgt spid="114"/>
                                        </p:tgtEl>
                                        <p:attrNameLst>
                                          <p:attrName>style.visibility</p:attrName>
                                        </p:attrNameLst>
                                      </p:cBhvr>
                                      <p:to>
                                        <p:strVal val="visible"/>
                                      </p:to>
                                    </p:set>
                                    <p:animEffect transition="in" filter="wedge">
                                      <p:cBhvr>
                                        <p:cTn id="10" dur="2000"/>
                                        <p:tgtEl>
                                          <p:spTgt spid="114"/>
                                        </p:tgtEl>
                                      </p:cBhvr>
                                    </p:animEffect>
                                  </p:childTnLst>
                                </p:cTn>
                              </p:par>
                              <p:par>
                                <p:cTn id="11" presetID="17" presetClass="entr" presetSubtype="10" fill="hold" grpId="0" nodeType="withEffect">
                                  <p:stCondLst>
                                    <p:cond delay="2000"/>
                                  </p:stCondLst>
                                  <p:childTnLst>
                                    <p:set>
                                      <p:cBhvr>
                                        <p:cTn id="12" dur="1" fill="hold">
                                          <p:stCondLst>
                                            <p:cond delay="0"/>
                                          </p:stCondLst>
                                        </p:cTn>
                                        <p:tgtEl>
                                          <p:spTgt spid="115"/>
                                        </p:tgtEl>
                                        <p:attrNameLst>
                                          <p:attrName>style.visibility</p:attrName>
                                        </p:attrNameLst>
                                      </p:cBhvr>
                                      <p:to>
                                        <p:strVal val="visible"/>
                                      </p:to>
                                    </p:set>
                                    <p:anim calcmode="lin" valueType="num">
                                      <p:cBhvr>
                                        <p:cTn id="13" dur="1000" fill="hold"/>
                                        <p:tgtEl>
                                          <p:spTgt spid="115"/>
                                        </p:tgtEl>
                                        <p:attrNameLst>
                                          <p:attrName>ppt_w</p:attrName>
                                        </p:attrNameLst>
                                      </p:cBhvr>
                                      <p:tavLst>
                                        <p:tav tm="0">
                                          <p:val>
                                            <p:fltVal val="0"/>
                                          </p:val>
                                        </p:tav>
                                        <p:tav tm="100000">
                                          <p:val>
                                            <p:strVal val="#ppt_w"/>
                                          </p:val>
                                        </p:tav>
                                      </p:tavLst>
                                    </p:anim>
                                    <p:anim calcmode="lin" valueType="num">
                                      <p:cBhvr>
                                        <p:cTn id="14" dur="1000" fill="hold"/>
                                        <p:tgtEl>
                                          <p:spTgt spid="115"/>
                                        </p:tgtEl>
                                        <p:attrNameLst>
                                          <p:attrName>ppt_h</p:attrName>
                                        </p:attrNameLst>
                                      </p:cBhvr>
                                      <p:tavLst>
                                        <p:tav tm="0">
                                          <p:val>
                                            <p:strVal val="#ppt_h"/>
                                          </p:val>
                                        </p:tav>
                                        <p:tav tm="100000">
                                          <p:val>
                                            <p:strVal val="#ppt_h"/>
                                          </p:val>
                                        </p:tav>
                                      </p:tavLst>
                                    </p:anim>
                                  </p:childTnLst>
                                </p:cTn>
                              </p:par>
                              <p:par>
                                <p:cTn id="15" presetID="10" presetClass="entr" presetSubtype="0" fill="hold" grpId="0" nodeType="withEffect">
                                  <p:stCondLst>
                                    <p:cond delay="200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1000"/>
                                        <p:tgtEl>
                                          <p:spTgt spid="128"/>
                                        </p:tgtEl>
                                      </p:cBhvr>
                                    </p:animEffect>
                                  </p:childTnLst>
                                </p:cTn>
                              </p:par>
                              <p:par>
                                <p:cTn id="18" presetID="20" presetClass="entr" presetSubtype="0" fill="hold" grpId="0" nodeType="withEffect">
                                  <p:stCondLst>
                                    <p:cond delay="1000"/>
                                  </p:stCondLst>
                                  <p:childTnLst>
                                    <p:set>
                                      <p:cBhvr>
                                        <p:cTn id="19" dur="1" fill="hold">
                                          <p:stCondLst>
                                            <p:cond delay="0"/>
                                          </p:stCondLst>
                                        </p:cTn>
                                        <p:tgtEl>
                                          <p:spTgt spid="137"/>
                                        </p:tgtEl>
                                        <p:attrNameLst>
                                          <p:attrName>style.visibility</p:attrName>
                                        </p:attrNameLst>
                                      </p:cBhvr>
                                      <p:to>
                                        <p:strVal val="visible"/>
                                      </p:to>
                                    </p:set>
                                    <p:animEffect transition="in" filter="wedge">
                                      <p:cBhvr>
                                        <p:cTn id="20" dur="2000"/>
                                        <p:tgtEl>
                                          <p:spTgt spid="137"/>
                                        </p:tgtEl>
                                      </p:cBhvr>
                                    </p:animEffect>
                                  </p:childTnLst>
                                </p:cTn>
                              </p:par>
                              <p:par>
                                <p:cTn id="21" presetID="20" presetClass="entr" presetSubtype="0" fill="hold" grpId="0" nodeType="withEffect">
                                  <p:stCondLst>
                                    <p:cond delay="500"/>
                                  </p:stCondLst>
                                  <p:childTnLst>
                                    <p:set>
                                      <p:cBhvr>
                                        <p:cTn id="22" dur="1" fill="hold">
                                          <p:stCondLst>
                                            <p:cond delay="0"/>
                                          </p:stCondLst>
                                        </p:cTn>
                                        <p:tgtEl>
                                          <p:spTgt spid="138"/>
                                        </p:tgtEl>
                                        <p:attrNameLst>
                                          <p:attrName>style.visibility</p:attrName>
                                        </p:attrNameLst>
                                      </p:cBhvr>
                                      <p:to>
                                        <p:strVal val="visible"/>
                                      </p:to>
                                    </p:set>
                                    <p:animEffect transition="in" filter="wedge">
                                      <p:cBhvr>
                                        <p:cTn id="23" dur="2000"/>
                                        <p:tgtEl>
                                          <p:spTgt spid="138"/>
                                        </p:tgtEl>
                                      </p:cBhvr>
                                    </p:animEffect>
                                  </p:childTnLst>
                                </p:cTn>
                              </p:par>
                              <p:par>
                                <p:cTn id="24" presetID="17" presetClass="entr" presetSubtype="10" fill="hold" grpId="0" nodeType="withEffect">
                                  <p:stCondLst>
                                    <p:cond delay="2000"/>
                                  </p:stCondLst>
                                  <p:childTnLst>
                                    <p:set>
                                      <p:cBhvr>
                                        <p:cTn id="25" dur="1" fill="hold">
                                          <p:stCondLst>
                                            <p:cond delay="0"/>
                                          </p:stCondLst>
                                        </p:cTn>
                                        <p:tgtEl>
                                          <p:spTgt spid="139"/>
                                        </p:tgtEl>
                                        <p:attrNameLst>
                                          <p:attrName>style.visibility</p:attrName>
                                        </p:attrNameLst>
                                      </p:cBhvr>
                                      <p:to>
                                        <p:strVal val="visible"/>
                                      </p:to>
                                    </p:set>
                                    <p:anim calcmode="lin" valueType="num">
                                      <p:cBhvr>
                                        <p:cTn id="26" dur="1000" fill="hold"/>
                                        <p:tgtEl>
                                          <p:spTgt spid="139"/>
                                        </p:tgtEl>
                                        <p:attrNameLst>
                                          <p:attrName>ppt_w</p:attrName>
                                        </p:attrNameLst>
                                      </p:cBhvr>
                                      <p:tavLst>
                                        <p:tav tm="0">
                                          <p:val>
                                            <p:fltVal val="0"/>
                                          </p:val>
                                        </p:tav>
                                        <p:tav tm="100000">
                                          <p:val>
                                            <p:strVal val="#ppt_w"/>
                                          </p:val>
                                        </p:tav>
                                      </p:tavLst>
                                    </p:anim>
                                    <p:anim calcmode="lin" valueType="num">
                                      <p:cBhvr>
                                        <p:cTn id="27" dur="1000" fill="hold"/>
                                        <p:tgtEl>
                                          <p:spTgt spid="139"/>
                                        </p:tgtEl>
                                        <p:attrNameLst>
                                          <p:attrName>ppt_h</p:attrName>
                                        </p:attrNameLst>
                                      </p:cBhvr>
                                      <p:tavLst>
                                        <p:tav tm="0">
                                          <p:val>
                                            <p:strVal val="#ppt_h"/>
                                          </p:val>
                                        </p:tav>
                                        <p:tav tm="100000">
                                          <p:val>
                                            <p:strVal val="#ppt_h"/>
                                          </p:val>
                                        </p:tav>
                                      </p:tavLst>
                                    </p:anim>
                                  </p:childTnLst>
                                </p:cTn>
                              </p:par>
                              <p:par>
                                <p:cTn id="28" presetID="10" presetClass="entr" presetSubtype="0" fill="hold" grpId="0" nodeType="withEffect" nodePh="1">
                                  <p:stCondLst>
                                    <p:cond delay="2000"/>
                                  </p:stCondLst>
                                  <p:endCondLst>
                                    <p:cond evt="begin" delay="0">
                                      <p:tn val="28"/>
                                    </p:cond>
                                  </p:end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1000"/>
                                        <p:tgtEl>
                                          <p:spTgt spid="140"/>
                                        </p:tgtEl>
                                      </p:cBhvr>
                                    </p:animEffect>
                                  </p:childTnLst>
                                </p:cTn>
                              </p:par>
                              <p:par>
                                <p:cTn id="31" presetID="20" presetClass="entr" presetSubtype="0" fill="hold" grpId="0" nodeType="withEffect">
                                  <p:stCondLst>
                                    <p:cond delay="1000"/>
                                  </p:stCondLst>
                                  <p:childTnLst>
                                    <p:set>
                                      <p:cBhvr>
                                        <p:cTn id="32" dur="1" fill="hold">
                                          <p:stCondLst>
                                            <p:cond delay="0"/>
                                          </p:stCondLst>
                                        </p:cTn>
                                        <p:tgtEl>
                                          <p:spTgt spid="141"/>
                                        </p:tgtEl>
                                        <p:attrNameLst>
                                          <p:attrName>style.visibility</p:attrName>
                                        </p:attrNameLst>
                                      </p:cBhvr>
                                      <p:to>
                                        <p:strVal val="visible"/>
                                      </p:to>
                                    </p:set>
                                    <p:animEffect transition="in" filter="wedge">
                                      <p:cBhvr>
                                        <p:cTn id="33" dur="2000"/>
                                        <p:tgtEl>
                                          <p:spTgt spid="141"/>
                                        </p:tgtEl>
                                      </p:cBhvr>
                                    </p:animEffect>
                                  </p:childTnLst>
                                </p:cTn>
                              </p:par>
                              <p:par>
                                <p:cTn id="34" presetID="20" presetClass="entr" presetSubtype="0" fill="hold" grpId="0" nodeType="withEffect">
                                  <p:stCondLst>
                                    <p:cond delay="500"/>
                                  </p:stCondLst>
                                  <p:childTnLst>
                                    <p:set>
                                      <p:cBhvr>
                                        <p:cTn id="35" dur="1" fill="hold">
                                          <p:stCondLst>
                                            <p:cond delay="0"/>
                                          </p:stCondLst>
                                        </p:cTn>
                                        <p:tgtEl>
                                          <p:spTgt spid="145"/>
                                        </p:tgtEl>
                                        <p:attrNameLst>
                                          <p:attrName>style.visibility</p:attrName>
                                        </p:attrNameLst>
                                      </p:cBhvr>
                                      <p:to>
                                        <p:strVal val="visible"/>
                                      </p:to>
                                    </p:set>
                                    <p:animEffect transition="in" filter="wedge">
                                      <p:cBhvr>
                                        <p:cTn id="36" dur="2000"/>
                                        <p:tgtEl>
                                          <p:spTgt spid="145"/>
                                        </p:tgtEl>
                                      </p:cBhvr>
                                    </p:animEffect>
                                  </p:childTnLst>
                                </p:cTn>
                              </p:par>
                              <p:par>
                                <p:cTn id="37" presetID="17" presetClass="entr" presetSubtype="10" fill="hold" grpId="0" nodeType="withEffect">
                                  <p:stCondLst>
                                    <p:cond delay="2000"/>
                                  </p:stCondLst>
                                  <p:childTnLst>
                                    <p:set>
                                      <p:cBhvr>
                                        <p:cTn id="38" dur="1" fill="hold">
                                          <p:stCondLst>
                                            <p:cond delay="0"/>
                                          </p:stCondLst>
                                        </p:cTn>
                                        <p:tgtEl>
                                          <p:spTgt spid="146"/>
                                        </p:tgtEl>
                                        <p:attrNameLst>
                                          <p:attrName>style.visibility</p:attrName>
                                        </p:attrNameLst>
                                      </p:cBhvr>
                                      <p:to>
                                        <p:strVal val="visible"/>
                                      </p:to>
                                    </p:set>
                                    <p:anim calcmode="lin" valueType="num">
                                      <p:cBhvr>
                                        <p:cTn id="39" dur="1000" fill="hold"/>
                                        <p:tgtEl>
                                          <p:spTgt spid="146"/>
                                        </p:tgtEl>
                                        <p:attrNameLst>
                                          <p:attrName>ppt_w</p:attrName>
                                        </p:attrNameLst>
                                      </p:cBhvr>
                                      <p:tavLst>
                                        <p:tav tm="0">
                                          <p:val>
                                            <p:fltVal val="0"/>
                                          </p:val>
                                        </p:tav>
                                        <p:tav tm="100000">
                                          <p:val>
                                            <p:strVal val="#ppt_w"/>
                                          </p:val>
                                        </p:tav>
                                      </p:tavLst>
                                    </p:anim>
                                    <p:anim calcmode="lin" valueType="num">
                                      <p:cBhvr>
                                        <p:cTn id="40" dur="1000" fill="hold"/>
                                        <p:tgtEl>
                                          <p:spTgt spid="146"/>
                                        </p:tgtEl>
                                        <p:attrNameLst>
                                          <p:attrName>ppt_h</p:attrName>
                                        </p:attrNameLst>
                                      </p:cBhvr>
                                      <p:tavLst>
                                        <p:tav tm="0">
                                          <p:val>
                                            <p:strVal val="#ppt_h"/>
                                          </p:val>
                                        </p:tav>
                                        <p:tav tm="100000">
                                          <p:val>
                                            <p:strVal val="#ppt_h"/>
                                          </p:val>
                                        </p:tav>
                                      </p:tavLst>
                                    </p:anim>
                                  </p:childTnLst>
                                </p:cTn>
                              </p:par>
                              <p:par>
                                <p:cTn id="41" presetID="10" presetClass="entr" presetSubtype="0" fill="hold" grpId="0" nodeType="withEffect" nodePh="1">
                                  <p:stCondLst>
                                    <p:cond delay="2000"/>
                                  </p:stCondLst>
                                  <p:endCondLst>
                                    <p:cond evt="begin" delay="0">
                                      <p:tn val="41"/>
                                    </p:cond>
                                  </p:endCondLst>
                                  <p:childTnLst>
                                    <p:set>
                                      <p:cBhvr>
                                        <p:cTn id="42" dur="1" fill="hold">
                                          <p:stCondLst>
                                            <p:cond delay="0"/>
                                          </p:stCondLst>
                                        </p:cTn>
                                        <p:tgtEl>
                                          <p:spTgt spid="147"/>
                                        </p:tgtEl>
                                        <p:attrNameLst>
                                          <p:attrName>style.visibility</p:attrName>
                                        </p:attrNameLst>
                                      </p:cBhvr>
                                      <p:to>
                                        <p:strVal val="visible"/>
                                      </p:to>
                                    </p:set>
                                    <p:animEffect transition="in" filter="fade">
                                      <p:cBhvr>
                                        <p:cTn id="43" dur="1000"/>
                                        <p:tgtEl>
                                          <p:spTgt spid="147"/>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152"/>
                                        </p:tgtEl>
                                        <p:attrNameLst>
                                          <p:attrName>style.visibility</p:attrName>
                                        </p:attrNameLst>
                                      </p:cBhvr>
                                      <p:to>
                                        <p:strVal val="visible"/>
                                      </p:to>
                                    </p:set>
                                    <p:animEffect transition="in" filter="fade">
                                      <p:cBhvr>
                                        <p:cTn id="46" dur="1000"/>
                                        <p:tgtEl>
                                          <p:spTgt spid="152"/>
                                        </p:tgtEl>
                                      </p:cBhvr>
                                    </p:animEffect>
                                    <p:anim calcmode="lin" valueType="num">
                                      <p:cBhvr>
                                        <p:cTn id="47" dur="1000" fill="hold"/>
                                        <p:tgtEl>
                                          <p:spTgt spid="152"/>
                                        </p:tgtEl>
                                        <p:attrNameLst>
                                          <p:attrName>ppt_x</p:attrName>
                                        </p:attrNameLst>
                                      </p:cBhvr>
                                      <p:tavLst>
                                        <p:tav tm="0">
                                          <p:val>
                                            <p:strVal val="#ppt_x"/>
                                          </p:val>
                                        </p:tav>
                                        <p:tav tm="100000">
                                          <p:val>
                                            <p:strVal val="#ppt_x"/>
                                          </p:val>
                                        </p:tav>
                                      </p:tavLst>
                                    </p:anim>
                                    <p:anim calcmode="lin" valueType="num">
                                      <p:cBhvr>
                                        <p:cTn id="48" dur="1000" fill="hold"/>
                                        <p:tgtEl>
                                          <p:spTgt spid="152"/>
                                        </p:tgtEl>
                                        <p:attrNameLst>
                                          <p:attrName>ppt_y</p:attrName>
                                        </p:attrNameLst>
                                      </p:cBhvr>
                                      <p:tavLst>
                                        <p:tav tm="0">
                                          <p:val>
                                            <p:strVal val="#ppt_y+.1"/>
                                          </p:val>
                                        </p:tav>
                                        <p:tav tm="100000">
                                          <p:val>
                                            <p:strVal val="#ppt_y"/>
                                          </p:val>
                                        </p:tav>
                                      </p:tavLst>
                                    </p:anim>
                                  </p:childTnLst>
                                </p:cTn>
                              </p:par>
                              <p:par>
                                <p:cTn id="49" presetID="22" presetClass="entr" presetSubtype="8" fill="hold" grpId="0" nodeType="withEffect">
                                  <p:stCondLst>
                                    <p:cond delay="2100"/>
                                  </p:stCondLst>
                                  <p:childTnLst>
                                    <p:set>
                                      <p:cBhvr>
                                        <p:cTn id="50" dur="1" fill="hold">
                                          <p:stCondLst>
                                            <p:cond delay="0"/>
                                          </p:stCondLst>
                                        </p:cTn>
                                        <p:tgtEl>
                                          <p:spTgt spid="159"/>
                                        </p:tgtEl>
                                        <p:attrNameLst>
                                          <p:attrName>style.visibility</p:attrName>
                                        </p:attrNameLst>
                                      </p:cBhvr>
                                      <p:to>
                                        <p:strVal val="visible"/>
                                      </p:to>
                                    </p:set>
                                    <p:animEffect transition="in" filter="wipe(left)">
                                      <p:cBhvr>
                                        <p:cTn id="51" dur="750"/>
                                        <p:tgtEl>
                                          <p:spTgt spid="159"/>
                                        </p:tgtEl>
                                      </p:cBhvr>
                                    </p:animEffect>
                                  </p:childTnLst>
                                </p:cTn>
                              </p:par>
                              <p:par>
                                <p:cTn id="52" presetID="12" presetClass="entr" presetSubtype="1" fill="hold" grpId="0" nodeType="withEffect">
                                  <p:stCondLst>
                                    <p:cond delay="3100"/>
                                  </p:stCondLst>
                                  <p:childTnLst>
                                    <p:set>
                                      <p:cBhvr>
                                        <p:cTn id="53" dur="1" fill="hold">
                                          <p:stCondLst>
                                            <p:cond delay="0"/>
                                          </p:stCondLst>
                                        </p:cTn>
                                        <p:tgtEl>
                                          <p:spTgt spid="157"/>
                                        </p:tgtEl>
                                        <p:attrNameLst>
                                          <p:attrName>style.visibility</p:attrName>
                                        </p:attrNameLst>
                                      </p:cBhvr>
                                      <p:to>
                                        <p:strVal val="visible"/>
                                      </p:to>
                                    </p:set>
                                    <p:anim calcmode="lin" valueType="num">
                                      <p:cBhvr additive="base">
                                        <p:cTn id="54" dur="1000"/>
                                        <p:tgtEl>
                                          <p:spTgt spid="157"/>
                                        </p:tgtEl>
                                        <p:attrNameLst>
                                          <p:attrName>ppt_y</p:attrName>
                                        </p:attrNameLst>
                                      </p:cBhvr>
                                      <p:tavLst>
                                        <p:tav tm="0">
                                          <p:val>
                                            <p:strVal val="#ppt_y-#ppt_h*1.125000"/>
                                          </p:val>
                                        </p:tav>
                                        <p:tav tm="100000">
                                          <p:val>
                                            <p:strVal val="#ppt_y"/>
                                          </p:val>
                                        </p:tav>
                                      </p:tavLst>
                                    </p:anim>
                                    <p:animEffect transition="in" filter="wipe(down)">
                                      <p:cBhvr>
                                        <p:cTn id="55" dur="1000"/>
                                        <p:tgtEl>
                                          <p:spTgt spid="157"/>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164"/>
                                        </p:tgtEl>
                                        <p:attrNameLst>
                                          <p:attrName>style.visibility</p:attrName>
                                        </p:attrNameLst>
                                      </p:cBhvr>
                                      <p:to>
                                        <p:strVal val="visible"/>
                                      </p:to>
                                    </p:set>
                                    <p:animEffect transition="in" filter="fade">
                                      <p:cBhvr>
                                        <p:cTn id="58" dur="1000"/>
                                        <p:tgtEl>
                                          <p:spTgt spid="164"/>
                                        </p:tgtEl>
                                      </p:cBhvr>
                                    </p:animEffect>
                                    <p:anim calcmode="lin" valueType="num">
                                      <p:cBhvr>
                                        <p:cTn id="59" dur="1000" fill="hold"/>
                                        <p:tgtEl>
                                          <p:spTgt spid="164"/>
                                        </p:tgtEl>
                                        <p:attrNameLst>
                                          <p:attrName>ppt_x</p:attrName>
                                        </p:attrNameLst>
                                      </p:cBhvr>
                                      <p:tavLst>
                                        <p:tav tm="0">
                                          <p:val>
                                            <p:strVal val="#ppt_x"/>
                                          </p:val>
                                        </p:tav>
                                        <p:tav tm="100000">
                                          <p:val>
                                            <p:strVal val="#ppt_x"/>
                                          </p:val>
                                        </p:tav>
                                      </p:tavLst>
                                    </p:anim>
                                    <p:anim calcmode="lin" valueType="num">
                                      <p:cBhvr>
                                        <p:cTn id="60" dur="1000" fill="hold"/>
                                        <p:tgtEl>
                                          <p:spTgt spid="164"/>
                                        </p:tgtEl>
                                        <p:attrNameLst>
                                          <p:attrName>ppt_y</p:attrName>
                                        </p:attrNameLst>
                                      </p:cBhvr>
                                      <p:tavLst>
                                        <p:tav tm="0">
                                          <p:val>
                                            <p:strVal val="#ppt_y+.1"/>
                                          </p:val>
                                        </p:tav>
                                        <p:tav tm="100000">
                                          <p:val>
                                            <p:strVal val="#ppt_y"/>
                                          </p:val>
                                        </p:tav>
                                      </p:tavLst>
                                    </p:anim>
                                  </p:childTnLst>
                                </p:cTn>
                              </p:par>
                              <p:par>
                                <p:cTn id="61" presetID="22" presetClass="entr" presetSubtype="8" fill="hold" grpId="0" nodeType="withEffect">
                                  <p:stCondLst>
                                    <p:cond delay="2100"/>
                                  </p:stCondLst>
                                  <p:childTnLst>
                                    <p:set>
                                      <p:cBhvr>
                                        <p:cTn id="62" dur="1" fill="hold">
                                          <p:stCondLst>
                                            <p:cond delay="0"/>
                                          </p:stCondLst>
                                        </p:cTn>
                                        <p:tgtEl>
                                          <p:spTgt spid="166"/>
                                        </p:tgtEl>
                                        <p:attrNameLst>
                                          <p:attrName>style.visibility</p:attrName>
                                        </p:attrNameLst>
                                      </p:cBhvr>
                                      <p:to>
                                        <p:strVal val="visible"/>
                                      </p:to>
                                    </p:set>
                                    <p:animEffect transition="in" filter="wipe(left)">
                                      <p:cBhvr>
                                        <p:cTn id="63" dur="750"/>
                                        <p:tgtEl>
                                          <p:spTgt spid="166"/>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178"/>
                                        </p:tgtEl>
                                        <p:attrNameLst>
                                          <p:attrName>style.visibility</p:attrName>
                                        </p:attrNameLst>
                                      </p:cBhvr>
                                      <p:to>
                                        <p:strVal val="visible"/>
                                      </p:to>
                                    </p:set>
                                    <p:animEffect transition="in" filter="fade">
                                      <p:cBhvr>
                                        <p:cTn id="66" dur="1000"/>
                                        <p:tgtEl>
                                          <p:spTgt spid="178"/>
                                        </p:tgtEl>
                                      </p:cBhvr>
                                    </p:animEffect>
                                    <p:anim calcmode="lin" valueType="num">
                                      <p:cBhvr>
                                        <p:cTn id="67" dur="1000" fill="hold"/>
                                        <p:tgtEl>
                                          <p:spTgt spid="178"/>
                                        </p:tgtEl>
                                        <p:attrNameLst>
                                          <p:attrName>ppt_x</p:attrName>
                                        </p:attrNameLst>
                                      </p:cBhvr>
                                      <p:tavLst>
                                        <p:tav tm="0">
                                          <p:val>
                                            <p:strVal val="#ppt_x"/>
                                          </p:val>
                                        </p:tav>
                                        <p:tav tm="100000">
                                          <p:val>
                                            <p:strVal val="#ppt_x"/>
                                          </p:val>
                                        </p:tav>
                                      </p:tavLst>
                                    </p:anim>
                                    <p:anim calcmode="lin" valueType="num">
                                      <p:cBhvr>
                                        <p:cTn id="68" dur="1000" fill="hold"/>
                                        <p:tgtEl>
                                          <p:spTgt spid="178"/>
                                        </p:tgtEl>
                                        <p:attrNameLst>
                                          <p:attrName>ppt_y</p:attrName>
                                        </p:attrNameLst>
                                      </p:cBhvr>
                                      <p:tavLst>
                                        <p:tav tm="0">
                                          <p:val>
                                            <p:strVal val="#ppt_y+.1"/>
                                          </p:val>
                                        </p:tav>
                                        <p:tav tm="100000">
                                          <p:val>
                                            <p:strVal val="#ppt_y"/>
                                          </p:val>
                                        </p:tav>
                                      </p:tavLst>
                                    </p:anim>
                                  </p:childTnLst>
                                </p:cTn>
                              </p:par>
                              <p:par>
                                <p:cTn id="69" presetID="22" presetClass="entr" presetSubtype="8" fill="hold" grpId="0" nodeType="withEffect">
                                  <p:stCondLst>
                                    <p:cond delay="2100"/>
                                  </p:stCondLst>
                                  <p:childTnLst>
                                    <p:set>
                                      <p:cBhvr>
                                        <p:cTn id="70" dur="1" fill="hold">
                                          <p:stCondLst>
                                            <p:cond delay="0"/>
                                          </p:stCondLst>
                                        </p:cTn>
                                        <p:tgtEl>
                                          <p:spTgt spid="190"/>
                                        </p:tgtEl>
                                        <p:attrNameLst>
                                          <p:attrName>style.visibility</p:attrName>
                                        </p:attrNameLst>
                                      </p:cBhvr>
                                      <p:to>
                                        <p:strVal val="visible"/>
                                      </p:to>
                                    </p:set>
                                    <p:animEffect transition="in" filter="wipe(left)">
                                      <p:cBhvr>
                                        <p:cTn id="71" dur="750"/>
                                        <p:tgtEl>
                                          <p:spTgt spid="190"/>
                                        </p:tgtEl>
                                      </p:cBhvr>
                                    </p:animEffect>
                                  </p:childTnLst>
                                </p:cTn>
                              </p:par>
                            </p:childTnLst>
                          </p:cTn>
                        </p:par>
                        <p:par>
                          <p:cTn id="72" fill="hold">
                            <p:stCondLst>
                              <p:cond delay="4100"/>
                            </p:stCondLst>
                            <p:childTnLst>
                              <p:par>
                                <p:cTn id="73" presetID="12" presetClass="entr" presetSubtype="1"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additive="base">
                                        <p:cTn id="75" dur="2000"/>
                                        <p:tgtEl>
                                          <p:spTgt spid="15"/>
                                        </p:tgtEl>
                                        <p:attrNameLst>
                                          <p:attrName>ppt_y</p:attrName>
                                        </p:attrNameLst>
                                      </p:cBhvr>
                                      <p:tavLst>
                                        <p:tav tm="0">
                                          <p:val>
                                            <p:strVal val="#ppt_y-#ppt_h*1.125000"/>
                                          </p:val>
                                        </p:tav>
                                        <p:tav tm="100000">
                                          <p:val>
                                            <p:strVal val="#ppt_y"/>
                                          </p:val>
                                        </p:tav>
                                      </p:tavLst>
                                    </p:anim>
                                    <p:animEffect transition="in" filter="wipe(down)">
                                      <p:cBhvr>
                                        <p:cTn id="76" dur="2000"/>
                                        <p:tgtEl>
                                          <p:spTgt spid="15"/>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1000"/>
                                        <p:tgtEl>
                                          <p:spTgt spid="3"/>
                                        </p:tgtEl>
                                      </p:cBhvr>
                                    </p:animEffect>
                                  </p:childTnLst>
                                </p:cTn>
                              </p:par>
                              <p:par>
                                <p:cTn id="80" presetID="10" presetClass="entr" presetSubtype="0" fill="hold" grpId="0" nodeType="withEffect">
                                  <p:stCondLst>
                                    <p:cond delay="200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1000"/>
                                        <p:tgtEl>
                                          <p:spTgt spid="4"/>
                                        </p:tgtEl>
                                      </p:cBhvr>
                                    </p:animEffect>
                                  </p:childTnLst>
                                </p:cTn>
                              </p:par>
                              <p:par>
                                <p:cTn id="83" presetID="12" presetClass="entr" presetSubtype="1" fill="hold" grpId="0" nodeType="withEffect">
                                  <p:stCondLst>
                                    <p:cond delay="3100"/>
                                  </p:stCondLst>
                                  <p:childTnLst>
                                    <p:set>
                                      <p:cBhvr>
                                        <p:cTn id="84" dur="1" fill="hold">
                                          <p:stCondLst>
                                            <p:cond delay="0"/>
                                          </p:stCondLst>
                                        </p:cTn>
                                        <p:tgtEl>
                                          <p:spTgt spid="5"/>
                                        </p:tgtEl>
                                        <p:attrNameLst>
                                          <p:attrName>style.visibility</p:attrName>
                                        </p:attrNameLst>
                                      </p:cBhvr>
                                      <p:to>
                                        <p:strVal val="visible"/>
                                      </p:to>
                                    </p:set>
                                    <p:anim calcmode="lin" valueType="num">
                                      <p:cBhvr additive="base">
                                        <p:cTn id="85" dur="1000"/>
                                        <p:tgtEl>
                                          <p:spTgt spid="5"/>
                                        </p:tgtEl>
                                        <p:attrNameLst>
                                          <p:attrName>ppt_y</p:attrName>
                                        </p:attrNameLst>
                                      </p:cBhvr>
                                      <p:tavLst>
                                        <p:tav tm="0">
                                          <p:val>
                                            <p:strVal val="#ppt_y-#ppt_h*1.125000"/>
                                          </p:val>
                                        </p:tav>
                                        <p:tav tm="100000">
                                          <p:val>
                                            <p:strVal val="#ppt_y"/>
                                          </p:val>
                                        </p:tav>
                                      </p:tavLst>
                                    </p:anim>
                                    <p:animEffect transition="in" filter="wipe(down)">
                                      <p:cBhvr>
                                        <p:cTn id="8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13" grpId="0" animBg="1"/>
      <p:bldP spid="114" grpId="0" animBg="1"/>
      <p:bldP spid="115" grpId="0" animBg="1"/>
      <p:bldP spid="128" grpId="0"/>
      <p:bldP spid="137" grpId="0" animBg="1"/>
      <p:bldP spid="138" grpId="0" animBg="1"/>
      <p:bldP spid="139" grpId="0" animBg="1"/>
      <p:bldP spid="140" grpId="0"/>
      <p:bldP spid="141" grpId="0" animBg="1"/>
      <p:bldP spid="145" grpId="0" animBg="1"/>
      <p:bldP spid="146" grpId="0" animBg="1"/>
      <p:bldP spid="147" grpId="0"/>
      <p:bldP spid="152" grpId="0" animBg="1"/>
      <p:bldP spid="157" grpId="0" animBg="1"/>
      <p:bldP spid="159" grpId="0" animBg="1"/>
      <p:bldP spid="164" grpId="0" animBg="1"/>
      <p:bldP spid="166" grpId="0" animBg="1"/>
      <p:bldP spid="190" grpId="0" animBg="1"/>
      <p:bldP spid="15" grpId="0"/>
      <p:bldP spid="3" grpId="0"/>
      <p:bldP spid="4"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01DF6654-05BF-CD14-6BC8-AE15F265F2B2}"/>
              </a:ext>
            </a:extLst>
          </p:cNvPr>
          <p:cNvSpPr/>
          <p:nvPr/>
        </p:nvSpPr>
        <p:spPr>
          <a:xfrm>
            <a:off x="3929745" y="2194758"/>
            <a:ext cx="7504093" cy="4516386"/>
          </a:xfrm>
          <a:prstGeom prst="roundRect">
            <a:avLst>
              <a:gd name="adj" fmla="val 528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pPr marL="285750" indent="-285750">
              <a:buFont typeface="Wingdings" panose="05000000000000000000" pitchFamily="2" charset="2"/>
              <a:buChar char="Ø"/>
            </a:pPr>
            <a:endParaRPr lang="pl-PL" sz="1400" b="1"/>
          </a:p>
        </p:txBody>
      </p:sp>
      <p:sp>
        <p:nvSpPr>
          <p:cNvPr id="6" name="Line">
            <a:extLst>
              <a:ext uri="{FF2B5EF4-FFF2-40B4-BE49-F238E27FC236}">
                <a16:creationId xmlns:a16="http://schemas.microsoft.com/office/drawing/2014/main" id="{791E6F9E-0AF0-455A-AE9E-83A6F97C4C60}"/>
              </a:ext>
            </a:extLst>
          </p:cNvPr>
          <p:cNvSpPr/>
          <p:nvPr/>
        </p:nvSpPr>
        <p:spPr>
          <a:xfrm flipV="1">
            <a:off x="11713030" y="1727199"/>
            <a:ext cx="0" cy="4694956"/>
          </a:xfrm>
          <a:prstGeom prst="line">
            <a:avLst/>
          </a:prstGeom>
          <a:ln w="6350" cap="rnd">
            <a:solidFill>
              <a:schemeClr val="accent4">
                <a:lumMod val="20000"/>
                <a:lumOff val="80000"/>
              </a:schemeClr>
            </a:solidFill>
            <a:miter lim="400000"/>
          </a:ln>
        </p:spPr>
        <p:txBody>
          <a:bodyPr lIns="50800" tIns="50800" rIns="50800" bIns="50800" anchor="ctr"/>
          <a:lstStyle/>
          <a:p>
            <a:endParaRPr sz="1000">
              <a:latin typeface="Century Gothic" panose="020B0502020202020204" pitchFamily="34" charset="0"/>
            </a:endParaRPr>
          </a:p>
        </p:txBody>
      </p:sp>
      <p:sp>
        <p:nvSpPr>
          <p:cNvPr id="7" name="Rectangle: Top Corners Rounded 6">
            <a:extLst>
              <a:ext uri="{FF2B5EF4-FFF2-40B4-BE49-F238E27FC236}">
                <a16:creationId xmlns:a16="http://schemas.microsoft.com/office/drawing/2014/main" id="{08F8690F-ADA0-43CB-A7CF-709A19225745}"/>
              </a:ext>
            </a:extLst>
          </p:cNvPr>
          <p:cNvSpPr/>
          <p:nvPr/>
        </p:nvSpPr>
        <p:spPr>
          <a:xfrm>
            <a:off x="0" y="1447735"/>
            <a:ext cx="3570514" cy="5410265"/>
          </a:xfrm>
          <a:prstGeom prst="round2SameRect">
            <a:avLst>
              <a:gd name="adj1" fmla="val 21036"/>
              <a:gd name="adj2" fmla="val 0"/>
            </a:avLst>
          </a:prstGeom>
          <a:gradFill flip="none" rotWithShape="1">
            <a:gsLst>
              <a:gs pos="0">
                <a:srgbClr val="FBAB28"/>
              </a:gs>
              <a:gs pos="100000">
                <a:srgbClr val="FBAB28">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Obraz 74">
            <a:extLst>
              <a:ext uri="{FF2B5EF4-FFF2-40B4-BE49-F238E27FC236}">
                <a16:creationId xmlns:a16="http://schemas.microsoft.com/office/drawing/2014/main" id="{C2F41424-F568-5E00-9DD0-A46345BF7859}"/>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76" name="Obraz 75">
            <a:extLst>
              <a:ext uri="{FF2B5EF4-FFF2-40B4-BE49-F238E27FC236}">
                <a16:creationId xmlns:a16="http://schemas.microsoft.com/office/drawing/2014/main" id="{367CED7E-BCF1-EF43-7D73-505BDB989A8B}"/>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77" name="Grupa 76">
            <a:extLst>
              <a:ext uri="{FF2B5EF4-FFF2-40B4-BE49-F238E27FC236}">
                <a16:creationId xmlns:a16="http://schemas.microsoft.com/office/drawing/2014/main" id="{0F5F6CE0-05D4-617B-A274-FC36C08B829E}"/>
              </a:ext>
            </a:extLst>
          </p:cNvPr>
          <p:cNvGrpSpPr/>
          <p:nvPr/>
        </p:nvGrpSpPr>
        <p:grpSpPr>
          <a:xfrm>
            <a:off x="207391" y="851488"/>
            <a:ext cx="11608498" cy="267401"/>
            <a:chOff x="653143" y="807773"/>
            <a:chExt cx="11002945" cy="267401"/>
          </a:xfrm>
        </p:grpSpPr>
        <p:cxnSp>
          <p:nvCxnSpPr>
            <p:cNvPr id="78" name="Łącznik prosty 77">
              <a:extLst>
                <a:ext uri="{FF2B5EF4-FFF2-40B4-BE49-F238E27FC236}">
                  <a16:creationId xmlns:a16="http://schemas.microsoft.com/office/drawing/2014/main" id="{1EF9D353-8F40-349A-D2E7-E9EC3BA5B5B2}"/>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Łącznik prosty 78">
              <a:extLst>
                <a:ext uri="{FF2B5EF4-FFF2-40B4-BE49-F238E27FC236}">
                  <a16:creationId xmlns:a16="http://schemas.microsoft.com/office/drawing/2014/main" id="{0250166F-BA8B-A7A4-5FB2-2A2D4FA02CB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Łącznik prosty 79">
              <a:extLst>
                <a:ext uri="{FF2B5EF4-FFF2-40B4-BE49-F238E27FC236}">
                  <a16:creationId xmlns:a16="http://schemas.microsoft.com/office/drawing/2014/main" id="{AA96D096-4518-A75F-6930-F20378FE9D1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1" name="pole tekstowe 80">
            <a:extLst>
              <a:ext uri="{FF2B5EF4-FFF2-40B4-BE49-F238E27FC236}">
                <a16:creationId xmlns:a16="http://schemas.microsoft.com/office/drawing/2014/main" id="{F2A37D2D-A67F-722A-B510-4B3E8DD60105}"/>
              </a:ext>
            </a:extLst>
          </p:cNvPr>
          <p:cNvSpPr txBox="1"/>
          <p:nvPr/>
        </p:nvSpPr>
        <p:spPr>
          <a:xfrm>
            <a:off x="1710647" y="214102"/>
            <a:ext cx="7796396" cy="461665"/>
          </a:xfrm>
          <a:prstGeom prst="rect">
            <a:avLst/>
          </a:prstGeom>
          <a:noFill/>
        </p:spPr>
        <p:txBody>
          <a:bodyPr wrap="square" lIns="91440" tIns="45720" rIns="91440" bIns="45720" rtlCol="0" anchor="t">
            <a:spAutoFit/>
          </a:bodyPr>
          <a:lstStyle/>
          <a:p>
            <a:r>
              <a:rPr lang="pl-PL" sz="2400" b="1">
                <a:solidFill>
                  <a:srgbClr val="FBAB28"/>
                </a:solidFill>
              </a:rPr>
              <a:t>Proces obliczania głównych </a:t>
            </a:r>
            <a:r>
              <a:rPr lang="pl-PL" sz="2400" b="1" err="1">
                <a:solidFill>
                  <a:srgbClr val="FBAB28"/>
                </a:solidFill>
              </a:rPr>
              <a:t>KPIs</a:t>
            </a:r>
            <a:endParaRPr lang="pl-PL" err="1"/>
          </a:p>
        </p:txBody>
      </p:sp>
      <p:sp>
        <p:nvSpPr>
          <p:cNvPr id="113" name="Скругленный прямоугольник 47">
            <a:extLst>
              <a:ext uri="{FF2B5EF4-FFF2-40B4-BE49-F238E27FC236}">
                <a16:creationId xmlns:a16="http://schemas.microsoft.com/office/drawing/2014/main" id="{2F08A0C0-AE40-9E77-0B63-925E2CA47736}"/>
              </a:ext>
            </a:extLst>
          </p:cNvPr>
          <p:cNvSpPr/>
          <p:nvPr/>
        </p:nvSpPr>
        <p:spPr>
          <a:xfrm>
            <a:off x="217925" y="2975566"/>
            <a:ext cx="3222148" cy="783126"/>
          </a:xfrm>
          <a:prstGeom prst="roundRect">
            <a:avLst>
              <a:gd name="adj" fmla="val 50000"/>
            </a:avLst>
          </a:prstGeom>
          <a:noFill/>
          <a:ln w="12700" cap="flat" cmpd="sng" algn="ctr">
            <a:gradFill>
              <a:gsLst>
                <a:gs pos="0">
                  <a:srgbClr val="F1602A"/>
                </a:gs>
                <a:gs pos="78978">
                  <a:srgbClr val="FFFFFF"/>
                </a:gs>
                <a:gs pos="10991">
                  <a:srgbClr val="FAFBFF"/>
                </a:gs>
                <a:gs pos="29000">
                  <a:srgbClr val="F75B3B"/>
                </a:gs>
                <a:gs pos="54000">
                  <a:srgbClr val="FBAB28"/>
                </a:gs>
                <a:gs pos="100000">
                  <a:schemeClr val="accent4">
                    <a:lumMod val="60000"/>
                    <a:lumOff val="40000"/>
                  </a:scheme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4" name="Скругленный прямоугольник 52">
            <a:extLst>
              <a:ext uri="{FF2B5EF4-FFF2-40B4-BE49-F238E27FC236}">
                <a16:creationId xmlns:a16="http://schemas.microsoft.com/office/drawing/2014/main" id="{013B9CBB-54DA-E9D0-F3D0-1AECA2E81017}"/>
              </a:ext>
            </a:extLst>
          </p:cNvPr>
          <p:cNvSpPr/>
          <p:nvPr/>
        </p:nvSpPr>
        <p:spPr>
          <a:xfrm>
            <a:off x="151797" y="290960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5" name="Скругленный прямоугольник 50">
            <a:extLst>
              <a:ext uri="{FF2B5EF4-FFF2-40B4-BE49-F238E27FC236}">
                <a16:creationId xmlns:a16="http://schemas.microsoft.com/office/drawing/2014/main" id="{CC525022-788E-E4B7-6B8F-A1CD01A027C0}"/>
              </a:ext>
            </a:extLst>
          </p:cNvPr>
          <p:cNvSpPr/>
          <p:nvPr/>
        </p:nvSpPr>
        <p:spPr>
          <a:xfrm>
            <a:off x="461973" y="306751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35" name="Кружок">
            <a:extLst>
              <a:ext uri="{FF2B5EF4-FFF2-40B4-BE49-F238E27FC236}">
                <a16:creationId xmlns:a16="http://schemas.microsoft.com/office/drawing/2014/main" id="{D6FB7A70-DE35-A057-A81C-5E6A3D860D24}"/>
              </a:ext>
            </a:extLst>
          </p:cNvPr>
          <p:cNvSpPr/>
          <p:nvPr/>
        </p:nvSpPr>
        <p:spPr>
          <a:xfrm rot="5400000">
            <a:off x="1632443" y="390383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6" name="Фигура">
            <a:extLst>
              <a:ext uri="{FF2B5EF4-FFF2-40B4-BE49-F238E27FC236}">
                <a16:creationId xmlns:a16="http://schemas.microsoft.com/office/drawing/2014/main" id="{4095D891-C637-9A0A-0F21-2D9C92CA3BC6}"/>
              </a:ext>
            </a:extLst>
          </p:cNvPr>
          <p:cNvSpPr/>
          <p:nvPr/>
        </p:nvSpPr>
        <p:spPr>
          <a:xfrm rot="5400000">
            <a:off x="1736805" y="397531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7" name="Скругленный прямоугольник 47">
            <a:extLst>
              <a:ext uri="{FF2B5EF4-FFF2-40B4-BE49-F238E27FC236}">
                <a16:creationId xmlns:a16="http://schemas.microsoft.com/office/drawing/2014/main" id="{A1A39D6A-3A99-425E-DD41-A8CC573AB924}"/>
              </a:ext>
            </a:extLst>
          </p:cNvPr>
          <p:cNvSpPr/>
          <p:nvPr/>
        </p:nvSpPr>
        <p:spPr>
          <a:xfrm>
            <a:off x="178007" y="4265586"/>
            <a:ext cx="3222148" cy="783126"/>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38" name="Скругленный прямоугольник 52">
            <a:extLst>
              <a:ext uri="{FF2B5EF4-FFF2-40B4-BE49-F238E27FC236}">
                <a16:creationId xmlns:a16="http://schemas.microsoft.com/office/drawing/2014/main" id="{90982DC0-77A4-4EF7-16F4-3ECA5A82257B}"/>
              </a:ext>
            </a:extLst>
          </p:cNvPr>
          <p:cNvSpPr/>
          <p:nvPr/>
        </p:nvSpPr>
        <p:spPr>
          <a:xfrm>
            <a:off x="111879" y="419962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1" name="Скругленный прямоугольник 47">
            <a:extLst>
              <a:ext uri="{FF2B5EF4-FFF2-40B4-BE49-F238E27FC236}">
                <a16:creationId xmlns:a16="http://schemas.microsoft.com/office/drawing/2014/main" id="{CB77223B-EB85-1059-5580-B89599BE3E72}"/>
              </a:ext>
            </a:extLst>
          </p:cNvPr>
          <p:cNvSpPr/>
          <p:nvPr/>
        </p:nvSpPr>
        <p:spPr>
          <a:xfrm>
            <a:off x="187361" y="5639029"/>
            <a:ext cx="3222148" cy="783126"/>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5" name="Скругленный прямоугольник 52">
            <a:extLst>
              <a:ext uri="{FF2B5EF4-FFF2-40B4-BE49-F238E27FC236}">
                <a16:creationId xmlns:a16="http://schemas.microsoft.com/office/drawing/2014/main" id="{48C3B141-32BE-CC77-17B1-A81680F38B48}"/>
              </a:ext>
            </a:extLst>
          </p:cNvPr>
          <p:cNvSpPr/>
          <p:nvPr/>
        </p:nvSpPr>
        <p:spPr>
          <a:xfrm>
            <a:off x="121233" y="5573066"/>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8" name="Кружок">
            <a:extLst>
              <a:ext uri="{FF2B5EF4-FFF2-40B4-BE49-F238E27FC236}">
                <a16:creationId xmlns:a16="http://schemas.microsoft.com/office/drawing/2014/main" id="{0366EFF6-BE02-137F-F9D4-0C34A33D0859}"/>
              </a:ext>
            </a:extLst>
          </p:cNvPr>
          <p:cNvSpPr/>
          <p:nvPr/>
        </p:nvSpPr>
        <p:spPr>
          <a:xfrm rot="5400000">
            <a:off x="1632443" y="519317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0" name="Фигура">
            <a:extLst>
              <a:ext uri="{FF2B5EF4-FFF2-40B4-BE49-F238E27FC236}">
                <a16:creationId xmlns:a16="http://schemas.microsoft.com/office/drawing/2014/main" id="{7DD39549-9684-548D-FC15-E6AA68B88529}"/>
              </a:ext>
            </a:extLst>
          </p:cNvPr>
          <p:cNvSpPr/>
          <p:nvPr/>
        </p:nvSpPr>
        <p:spPr>
          <a:xfrm rot="5400000">
            <a:off x="1736805" y="526465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2" name="Rounded Rectangle 4">
            <a:extLst>
              <a:ext uri="{FF2B5EF4-FFF2-40B4-BE49-F238E27FC236}">
                <a16:creationId xmlns:a16="http://schemas.microsoft.com/office/drawing/2014/main" id="{00570BF1-87A8-EC17-53DF-F9F54EF93515}"/>
              </a:ext>
            </a:extLst>
          </p:cNvPr>
          <p:cNvSpPr/>
          <p:nvPr/>
        </p:nvSpPr>
        <p:spPr>
          <a:xfrm>
            <a:off x="3916004" y="1329445"/>
            <a:ext cx="7437795" cy="654757"/>
          </a:xfrm>
          <a:prstGeom prst="roundRect">
            <a:avLst>
              <a:gd name="adj" fmla="val 5000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sym typeface="Helvetica Neue Medium"/>
            </a:endParaRPr>
          </a:p>
        </p:txBody>
      </p:sp>
      <p:sp>
        <p:nvSpPr>
          <p:cNvPr id="157"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4C6F05C9-6F1D-FEA4-4A92-57AD1D6E0D84}"/>
              </a:ext>
            </a:extLst>
          </p:cNvPr>
          <p:cNvSpPr txBox="1"/>
          <p:nvPr/>
        </p:nvSpPr>
        <p:spPr>
          <a:xfrm flipH="1">
            <a:off x="4658229" y="1695127"/>
            <a:ext cx="583486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r>
              <a:rPr lang="pl-PL" sz="1600" b="1">
                <a:ea typeface="Calibri"/>
                <a:cs typeface="Calibri"/>
              </a:rPr>
              <a:t>W jaki sposób i gdzie przeliczać główne wskaźniki?</a:t>
            </a:r>
          </a:p>
        </p:txBody>
      </p:sp>
      <p:sp>
        <p:nvSpPr>
          <p:cNvPr id="159"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5CB7067F-18E6-CB44-124D-443429852632}"/>
              </a:ext>
            </a:extLst>
          </p:cNvPr>
          <p:cNvSpPr txBox="1"/>
          <p:nvPr/>
        </p:nvSpPr>
        <p:spPr>
          <a:xfrm flipH="1">
            <a:off x="4681556" y="1478617"/>
            <a:ext cx="142270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Cel</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1" name="Oval 1">
            <a:extLst>
              <a:ext uri="{FF2B5EF4-FFF2-40B4-BE49-F238E27FC236}">
                <a16:creationId xmlns:a16="http://schemas.microsoft.com/office/drawing/2014/main" id="{56DB1621-A83C-38EE-5FBD-3E104F465A7C}"/>
              </a:ext>
            </a:extLst>
          </p:cNvPr>
          <p:cNvSpPr/>
          <p:nvPr/>
        </p:nvSpPr>
        <p:spPr>
          <a:xfrm>
            <a:off x="4049867" y="146385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3" name="Picture 86">
            <a:extLst>
              <a:ext uri="{FF2B5EF4-FFF2-40B4-BE49-F238E27FC236}">
                <a16:creationId xmlns:a16="http://schemas.microsoft.com/office/drawing/2014/main" id="{4DEA8908-0510-A05F-1283-E731BFD07EFD}"/>
              </a:ext>
            </a:extLst>
          </p:cNvPr>
          <p:cNvPicPr>
            <a:picLocks noChangeAspect="1"/>
          </p:cNvPicPr>
          <p:nvPr/>
        </p:nvPicPr>
        <p:blipFill>
          <a:blip r:embed="rId4">
            <a:clrChange>
              <a:clrFrom>
                <a:srgbClr val="FFFFFF"/>
              </a:clrFrom>
              <a:clrTo>
                <a:srgbClr val="FFFFFF">
                  <a:alpha val="0"/>
                </a:srgbClr>
              </a:clrTo>
            </a:clrChange>
            <a:lum bright="70000" contrast="-70000"/>
          </a:blip>
          <a:stretch>
            <a:fillRect/>
          </a:stretch>
        </p:blipFill>
        <p:spPr>
          <a:xfrm>
            <a:off x="4142494" y="1537633"/>
            <a:ext cx="302271" cy="292389"/>
          </a:xfrm>
          <a:prstGeom prst="rect">
            <a:avLst/>
          </a:prstGeom>
          <a:ln>
            <a:noFill/>
          </a:ln>
        </p:spPr>
      </p:pic>
      <p:sp>
        <p:nvSpPr>
          <p:cNvPr id="190"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07C61955-9B33-6340-4E05-34AA48A6FBD7}"/>
              </a:ext>
            </a:extLst>
          </p:cNvPr>
          <p:cNvSpPr txBox="1"/>
          <p:nvPr/>
        </p:nvSpPr>
        <p:spPr>
          <a:xfrm flipH="1">
            <a:off x="4665121" y="2288995"/>
            <a:ext cx="142270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Kroki</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92" name="Oval 1">
            <a:extLst>
              <a:ext uri="{FF2B5EF4-FFF2-40B4-BE49-F238E27FC236}">
                <a16:creationId xmlns:a16="http://schemas.microsoft.com/office/drawing/2014/main" id="{4E2EF940-2A8C-E767-B93C-FF88F6DBC83E}"/>
              </a:ext>
            </a:extLst>
          </p:cNvPr>
          <p:cNvSpPr/>
          <p:nvPr/>
        </p:nvSpPr>
        <p:spPr>
          <a:xfrm>
            <a:off x="4135518" y="224904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3" name="Grafika 2" descr="Odciski butów z wypełnieniem pełnym">
            <a:extLst>
              <a:ext uri="{FF2B5EF4-FFF2-40B4-BE49-F238E27FC236}">
                <a16:creationId xmlns:a16="http://schemas.microsoft.com/office/drawing/2014/main" id="{A2FDC587-96E1-2758-EE8F-D5464A7975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6449" y="2318260"/>
            <a:ext cx="372701" cy="372701"/>
          </a:xfrm>
          <a:prstGeom prst="rect">
            <a:avLst/>
          </a:prstGeom>
        </p:spPr>
      </p:pic>
      <p:sp>
        <p:nvSpPr>
          <p:cNvPr id="9" name="Текст 2">
            <a:extLst>
              <a:ext uri="{FF2B5EF4-FFF2-40B4-BE49-F238E27FC236}">
                <a16:creationId xmlns:a16="http://schemas.microsoft.com/office/drawing/2014/main" id="{3114ED4E-9EE1-ECD1-C0C7-65E628473185}"/>
              </a:ext>
            </a:extLst>
          </p:cNvPr>
          <p:cNvSpPr txBox="1">
            <a:spLocks/>
          </p:cNvSpPr>
          <p:nvPr/>
        </p:nvSpPr>
        <p:spPr>
          <a:xfrm>
            <a:off x="612018" y="3157094"/>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Wykorzystanie miar języka DAX jako silnika obliczeniowego</a:t>
            </a:r>
          </a:p>
        </p:txBody>
      </p:sp>
      <p:sp>
        <p:nvSpPr>
          <p:cNvPr id="14" name="Скругленный прямоугольник 50">
            <a:extLst>
              <a:ext uri="{FF2B5EF4-FFF2-40B4-BE49-F238E27FC236}">
                <a16:creationId xmlns:a16="http://schemas.microsoft.com/office/drawing/2014/main" id="{D8FA796E-75B0-661C-B85A-C1C37A752CCF}"/>
              </a:ext>
            </a:extLst>
          </p:cNvPr>
          <p:cNvSpPr/>
          <p:nvPr/>
        </p:nvSpPr>
        <p:spPr>
          <a:xfrm>
            <a:off x="422055" y="4357538"/>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400" b="1" kern="0">
              <a:solidFill>
                <a:schemeClr val="bg1"/>
              </a:solidFill>
              <a:ea typeface="Calibri"/>
              <a:cs typeface="Calibri"/>
            </a:endParaRPr>
          </a:p>
        </p:txBody>
      </p:sp>
      <p:sp>
        <p:nvSpPr>
          <p:cNvPr id="10" name="Текст 2">
            <a:extLst>
              <a:ext uri="{FF2B5EF4-FFF2-40B4-BE49-F238E27FC236}">
                <a16:creationId xmlns:a16="http://schemas.microsoft.com/office/drawing/2014/main" id="{D08507CC-3557-CE7B-2567-D44A97B8E256}"/>
              </a:ext>
            </a:extLst>
          </p:cNvPr>
          <p:cNvSpPr txBox="1">
            <a:spLocks/>
          </p:cNvSpPr>
          <p:nvPr/>
        </p:nvSpPr>
        <p:spPr>
          <a:xfrm>
            <a:off x="468583" y="4448012"/>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Przycisk Power </a:t>
            </a:r>
            <a:r>
              <a:rPr lang="pl-PL" sz="1400" b="1" err="1">
                <a:solidFill>
                  <a:schemeClr val="bg1"/>
                </a:solidFill>
                <a:ea typeface="Calibri"/>
                <a:cs typeface="Calibri"/>
              </a:rPr>
              <a:t>Automate</a:t>
            </a:r>
            <a:r>
              <a:rPr lang="pl-PL" sz="1400" b="1">
                <a:solidFill>
                  <a:schemeClr val="bg1"/>
                </a:solidFill>
                <a:ea typeface="Calibri"/>
                <a:cs typeface="Calibri"/>
              </a:rPr>
              <a:t> i integracja z zestawem danych</a:t>
            </a:r>
          </a:p>
        </p:txBody>
      </p:sp>
      <p:sp>
        <p:nvSpPr>
          <p:cNvPr id="13" name="Скругленный прямоугольник 50">
            <a:extLst>
              <a:ext uri="{FF2B5EF4-FFF2-40B4-BE49-F238E27FC236}">
                <a16:creationId xmlns:a16="http://schemas.microsoft.com/office/drawing/2014/main" id="{6BC5337A-B344-5E54-6D79-F27B1BF59542}"/>
              </a:ext>
            </a:extLst>
          </p:cNvPr>
          <p:cNvSpPr/>
          <p:nvPr/>
        </p:nvSpPr>
        <p:spPr>
          <a:xfrm>
            <a:off x="431409" y="5730981"/>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2" name="Текст 2">
            <a:extLst>
              <a:ext uri="{FF2B5EF4-FFF2-40B4-BE49-F238E27FC236}">
                <a16:creationId xmlns:a16="http://schemas.microsoft.com/office/drawing/2014/main" id="{F27D49ED-6F86-C7C5-076A-B7ECA08F1B38}"/>
              </a:ext>
            </a:extLst>
          </p:cNvPr>
          <p:cNvSpPr txBox="1">
            <a:spLocks/>
          </p:cNvSpPr>
          <p:nvPr/>
        </p:nvSpPr>
        <p:spPr>
          <a:xfrm>
            <a:off x="468583" y="5819612"/>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Transfer danych między środowiskami</a:t>
            </a:r>
          </a:p>
        </p:txBody>
      </p:sp>
      <p:pic>
        <p:nvPicPr>
          <p:cNvPr id="38" name="Obraz 37">
            <a:extLst>
              <a:ext uri="{FF2B5EF4-FFF2-40B4-BE49-F238E27FC236}">
                <a16:creationId xmlns:a16="http://schemas.microsoft.com/office/drawing/2014/main" id="{8BAB0D4B-CC4F-A308-927A-D1C0B55701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4683" y="3277353"/>
            <a:ext cx="481307" cy="552450"/>
          </a:xfrm>
          <a:prstGeom prst="rect">
            <a:avLst/>
          </a:prstGeom>
        </p:spPr>
      </p:pic>
      <p:pic>
        <p:nvPicPr>
          <p:cNvPr id="39" name="Obraz 38">
            <a:extLst>
              <a:ext uri="{FF2B5EF4-FFF2-40B4-BE49-F238E27FC236}">
                <a16:creationId xmlns:a16="http://schemas.microsoft.com/office/drawing/2014/main" id="{942CFA24-51C8-1240-70C0-35D66ED87D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25434" y="3600417"/>
            <a:ext cx="481307" cy="552450"/>
          </a:xfrm>
          <a:prstGeom prst="rect">
            <a:avLst/>
          </a:prstGeom>
        </p:spPr>
      </p:pic>
      <p:pic>
        <p:nvPicPr>
          <p:cNvPr id="40" name="Obraz 39">
            <a:extLst>
              <a:ext uri="{FF2B5EF4-FFF2-40B4-BE49-F238E27FC236}">
                <a16:creationId xmlns:a16="http://schemas.microsoft.com/office/drawing/2014/main" id="{CC8584B9-D0C4-80FC-53E3-1DC7E24ED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7273" y="3354148"/>
            <a:ext cx="481307" cy="552450"/>
          </a:xfrm>
          <a:prstGeom prst="rect">
            <a:avLst/>
          </a:prstGeom>
        </p:spPr>
      </p:pic>
      <p:sp>
        <p:nvSpPr>
          <p:cNvPr id="41" name="pole tekstowe 45">
            <a:extLst>
              <a:ext uri="{FF2B5EF4-FFF2-40B4-BE49-F238E27FC236}">
                <a16:creationId xmlns:a16="http://schemas.microsoft.com/office/drawing/2014/main" id="{41100A64-28EB-4FDB-9B79-E90864F75D75}"/>
              </a:ext>
            </a:extLst>
          </p:cNvPr>
          <p:cNvSpPr txBox="1"/>
          <p:nvPr/>
        </p:nvSpPr>
        <p:spPr>
          <a:xfrm>
            <a:off x="10100385" y="4213554"/>
            <a:ext cx="1136056" cy="430887"/>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Tabele </a:t>
            </a:r>
            <a:r>
              <a:rPr lang="pl-PL" sz="1100" err="1"/>
              <a:t>dataverse</a:t>
            </a:r>
            <a:endParaRPr lang="pl-PL" sz="1100"/>
          </a:p>
        </p:txBody>
      </p:sp>
      <p:sp>
        <p:nvSpPr>
          <p:cNvPr id="42" name="pole tekstowe 61">
            <a:extLst>
              <a:ext uri="{FF2B5EF4-FFF2-40B4-BE49-F238E27FC236}">
                <a16:creationId xmlns:a16="http://schemas.microsoft.com/office/drawing/2014/main" id="{7ECD0820-AF30-7472-0224-646D86BB3198}"/>
              </a:ext>
            </a:extLst>
          </p:cNvPr>
          <p:cNvSpPr txBox="1"/>
          <p:nvPr/>
        </p:nvSpPr>
        <p:spPr>
          <a:xfrm>
            <a:off x="4110899" y="3147505"/>
            <a:ext cx="2915299" cy="2308324"/>
          </a:xfrm>
          <a:prstGeom prst="rect">
            <a:avLst/>
          </a:prstGeom>
          <a:noFill/>
        </p:spPr>
        <p:txBody>
          <a:bodyPr wrap="square">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800" b="0">
                <a:solidFill>
                  <a:srgbClr val="000000"/>
                </a:solidFill>
                <a:effectLst/>
                <a:latin typeface="Consolas" panose="020B0609020204030204" pitchFamily="49" charset="0"/>
              </a:rPr>
              <a:t>KPI_10 = </a:t>
            </a:r>
          </a:p>
          <a:p>
            <a:r>
              <a:rPr lang="pl-PL" sz="800" b="0">
                <a:solidFill>
                  <a:srgbClr val="0000FF"/>
                </a:solidFill>
                <a:effectLst/>
                <a:latin typeface="Consolas" panose="020B0609020204030204" pitchFamily="49" charset="0"/>
              </a:rPr>
              <a:t>VAR</a:t>
            </a:r>
            <a:r>
              <a:rPr lang="pl-PL" sz="800" b="0">
                <a:solidFill>
                  <a:srgbClr val="000000"/>
                </a:solidFill>
                <a:effectLst/>
                <a:latin typeface="Consolas" panose="020B0609020204030204" pitchFamily="49" charset="0"/>
              </a:rPr>
              <a:t> </a:t>
            </a:r>
            <a:r>
              <a:rPr lang="pl-PL" sz="800" b="0">
                <a:solidFill>
                  <a:srgbClr val="009999"/>
                </a:solidFill>
                <a:effectLst/>
                <a:latin typeface="Consolas" panose="020B0609020204030204" pitchFamily="49" charset="0"/>
              </a:rPr>
              <a:t>__PERIOD</a:t>
            </a:r>
            <a:r>
              <a:rPr lang="pl-PL" sz="800" b="0">
                <a:solidFill>
                  <a:srgbClr val="000000"/>
                </a:solidFill>
                <a:effectLst/>
                <a:latin typeface="Consolas" panose="020B0609020204030204" pitchFamily="49" charset="0"/>
              </a:rPr>
              <a:t> = </a:t>
            </a:r>
            <a:r>
              <a:rPr lang="pl-PL" sz="800" b="0">
                <a:solidFill>
                  <a:srgbClr val="3165BB"/>
                </a:solidFill>
                <a:effectLst/>
                <a:latin typeface="Consolas" panose="020B0609020204030204" pitchFamily="49" charset="0"/>
              </a:rPr>
              <a:t>MAX</a:t>
            </a:r>
            <a:r>
              <a:rPr lang="pl-PL" sz="800" b="0">
                <a:solidFill>
                  <a:srgbClr val="000000"/>
                </a:solidFill>
                <a:effectLst/>
                <a:latin typeface="Consolas" panose="020B0609020204030204" pitchFamily="49" charset="0"/>
              </a:rPr>
              <a:t>(</a:t>
            </a:r>
            <a:r>
              <a:rPr lang="pl-PL" sz="800" b="0" err="1">
                <a:solidFill>
                  <a:srgbClr val="001080"/>
                </a:solidFill>
                <a:effectLst/>
                <a:latin typeface="Consolas" panose="020B0609020204030204" pitchFamily="49" charset="0"/>
              </a:rPr>
              <a:t>zabka_kpivalue</a:t>
            </a:r>
            <a:r>
              <a:rPr lang="pl-PL" sz="800" b="0">
                <a:solidFill>
                  <a:srgbClr val="001080"/>
                </a:solidFill>
                <a:effectLst/>
                <a:latin typeface="Consolas" panose="020B0609020204030204" pitchFamily="49" charset="0"/>
              </a:rPr>
              <a:t>[</a:t>
            </a:r>
            <a:r>
              <a:rPr lang="pl-PL" sz="800" b="0" err="1">
                <a:solidFill>
                  <a:srgbClr val="001080"/>
                </a:solidFill>
                <a:effectLst/>
                <a:latin typeface="Consolas" panose="020B0609020204030204" pitchFamily="49" charset="0"/>
              </a:rPr>
              <a:t>zabka_periodname</a:t>
            </a:r>
            <a:r>
              <a:rPr lang="pl-PL" sz="800" b="0">
                <a:solidFill>
                  <a:srgbClr val="001080"/>
                </a:solidFill>
                <a:effectLst/>
                <a:latin typeface="Consolas" panose="020B0609020204030204" pitchFamily="49" charset="0"/>
              </a:rPr>
              <a:t>]</a:t>
            </a:r>
            <a:r>
              <a:rPr lang="pl-PL" sz="800" b="0">
                <a:solidFill>
                  <a:srgbClr val="000000"/>
                </a:solidFill>
                <a:effectLst/>
                <a:latin typeface="Consolas" panose="020B0609020204030204" pitchFamily="49" charset="0"/>
              </a:rPr>
              <a:t>)</a:t>
            </a:r>
          </a:p>
          <a:p>
            <a:br>
              <a:rPr lang="pl-PL" sz="800" b="0">
                <a:solidFill>
                  <a:srgbClr val="0000FF"/>
                </a:solidFill>
                <a:effectLst/>
                <a:latin typeface="Consolas" panose="020B0609020204030204" pitchFamily="49" charset="0"/>
              </a:rPr>
            </a:br>
            <a:r>
              <a:rPr lang="pl-PL" sz="800" b="0">
                <a:solidFill>
                  <a:srgbClr val="0000FF"/>
                </a:solidFill>
                <a:effectLst/>
                <a:latin typeface="Consolas" panose="020B0609020204030204" pitchFamily="49" charset="0"/>
              </a:rPr>
              <a:t>VAR</a:t>
            </a:r>
            <a:r>
              <a:rPr lang="pl-PL" sz="800" b="0">
                <a:solidFill>
                  <a:srgbClr val="000000"/>
                </a:solidFill>
                <a:effectLst/>
                <a:latin typeface="Consolas" panose="020B0609020204030204" pitchFamily="49" charset="0"/>
              </a:rPr>
              <a:t> </a:t>
            </a:r>
            <a:r>
              <a:rPr lang="pl-PL" sz="800" b="0">
                <a:solidFill>
                  <a:srgbClr val="009999"/>
                </a:solidFill>
                <a:effectLst/>
                <a:latin typeface="Consolas" panose="020B0609020204030204" pitchFamily="49" charset="0"/>
              </a:rPr>
              <a:t>__M_1</a:t>
            </a:r>
            <a:r>
              <a:rPr lang="pl-PL" sz="800" b="0">
                <a:solidFill>
                  <a:srgbClr val="000000"/>
                </a:solidFill>
                <a:effectLst/>
                <a:latin typeface="Consolas" panose="020B0609020204030204" pitchFamily="49" charset="0"/>
              </a:rPr>
              <a:t> = </a:t>
            </a:r>
            <a:r>
              <a:rPr lang="pl-PL" sz="800" b="0">
                <a:solidFill>
                  <a:srgbClr val="3165BB"/>
                </a:solidFill>
                <a:effectLst/>
                <a:latin typeface="Consolas" panose="020B0609020204030204" pitchFamily="49" charset="0"/>
              </a:rPr>
              <a:t>LOOKUPVALUE</a:t>
            </a:r>
            <a:r>
              <a:rPr lang="pl-PL" sz="800" b="0">
                <a:solidFill>
                  <a:srgbClr val="000000"/>
                </a:solidFill>
                <a:effectLst/>
                <a:latin typeface="Consolas" panose="020B0609020204030204" pitchFamily="49" charset="0"/>
              </a:rPr>
              <a:t>(</a:t>
            </a:r>
          </a:p>
          <a:p>
            <a:r>
              <a:rPr lang="pl-PL" sz="800" b="0" err="1">
                <a:solidFill>
                  <a:srgbClr val="001080"/>
                </a:solidFill>
                <a:effectLst/>
                <a:latin typeface="Consolas" panose="020B0609020204030204" pitchFamily="49" charset="0"/>
              </a:rPr>
              <a:t>zabka_measurevalue</a:t>
            </a:r>
            <a:r>
              <a:rPr lang="pl-PL" sz="800" b="0">
                <a:solidFill>
                  <a:srgbClr val="001080"/>
                </a:solidFill>
                <a:effectLst/>
                <a:latin typeface="Consolas" panose="020B0609020204030204" pitchFamily="49" charset="0"/>
              </a:rPr>
              <a:t>[</a:t>
            </a:r>
            <a:r>
              <a:rPr lang="pl-PL" sz="800" b="0" err="1">
                <a:solidFill>
                  <a:srgbClr val="001080"/>
                </a:solidFill>
                <a:effectLst/>
                <a:latin typeface="Consolas" panose="020B0609020204030204" pitchFamily="49" charset="0"/>
              </a:rPr>
              <a:t>zabka_value</a:t>
            </a:r>
            <a:r>
              <a:rPr lang="pl-PL" sz="800" b="0">
                <a:solidFill>
                  <a:srgbClr val="001080"/>
                </a:solidFill>
                <a:effectLst/>
                <a:latin typeface="Consolas" panose="020B0609020204030204" pitchFamily="49" charset="0"/>
              </a:rPr>
              <a:t>]</a:t>
            </a:r>
            <a:r>
              <a:rPr lang="pl-PL" sz="800" b="0">
                <a:solidFill>
                  <a:srgbClr val="000000"/>
                </a:solidFill>
                <a:effectLst/>
                <a:latin typeface="Consolas" panose="020B0609020204030204" pitchFamily="49" charset="0"/>
              </a:rPr>
              <a:t>,</a:t>
            </a:r>
          </a:p>
          <a:p>
            <a:r>
              <a:rPr lang="pl-PL" sz="800" b="0" err="1">
                <a:solidFill>
                  <a:srgbClr val="001080"/>
                </a:solidFill>
                <a:effectLst/>
                <a:latin typeface="Consolas" panose="020B0609020204030204" pitchFamily="49" charset="0"/>
              </a:rPr>
              <a:t>zabka_measure</a:t>
            </a:r>
            <a:r>
              <a:rPr lang="pl-PL" sz="800" b="0">
                <a:solidFill>
                  <a:srgbClr val="001080"/>
                </a:solidFill>
                <a:effectLst/>
                <a:latin typeface="Consolas" panose="020B0609020204030204" pitchFamily="49" charset="0"/>
              </a:rPr>
              <a:t>[</a:t>
            </a:r>
            <a:r>
              <a:rPr lang="pl-PL" sz="800" b="0" err="1">
                <a:solidFill>
                  <a:srgbClr val="001080"/>
                </a:solidFill>
                <a:effectLst/>
                <a:latin typeface="Consolas" panose="020B0609020204030204" pitchFamily="49" charset="0"/>
              </a:rPr>
              <a:t>zabka_name</a:t>
            </a:r>
            <a:r>
              <a:rPr lang="pl-PL" sz="800" b="0">
                <a:solidFill>
                  <a:srgbClr val="001080"/>
                </a:solidFill>
                <a:effectLst/>
                <a:latin typeface="Consolas" panose="020B0609020204030204" pitchFamily="49" charset="0"/>
              </a:rPr>
              <a:t>]</a:t>
            </a:r>
            <a:r>
              <a:rPr lang="pl-PL" sz="800" b="0">
                <a:solidFill>
                  <a:srgbClr val="000000"/>
                </a:solidFill>
                <a:effectLst/>
                <a:latin typeface="Consolas" panose="020B0609020204030204" pitchFamily="49" charset="0"/>
              </a:rPr>
              <a:t>, </a:t>
            </a:r>
            <a:r>
              <a:rPr lang="pl-PL" sz="800" b="0">
                <a:solidFill>
                  <a:srgbClr val="A31515"/>
                </a:solidFill>
                <a:effectLst/>
                <a:latin typeface="Consolas" panose="020B0609020204030204" pitchFamily="49" charset="0"/>
              </a:rPr>
              <a:t>"M_1"</a:t>
            </a:r>
            <a:r>
              <a:rPr lang="pl-PL" sz="800" b="0">
                <a:solidFill>
                  <a:srgbClr val="000000"/>
                </a:solidFill>
                <a:effectLst/>
                <a:latin typeface="Consolas" panose="020B0609020204030204" pitchFamily="49" charset="0"/>
              </a:rPr>
              <a:t>,</a:t>
            </a:r>
          </a:p>
          <a:p>
            <a:r>
              <a:rPr lang="pl-PL" sz="800" b="0" err="1">
                <a:solidFill>
                  <a:srgbClr val="001080"/>
                </a:solidFill>
                <a:effectLst/>
                <a:latin typeface="Consolas" panose="020B0609020204030204" pitchFamily="49" charset="0"/>
              </a:rPr>
              <a:t>zabka_measurevalue</a:t>
            </a:r>
            <a:r>
              <a:rPr lang="pl-PL" sz="800" b="0">
                <a:solidFill>
                  <a:srgbClr val="001080"/>
                </a:solidFill>
                <a:effectLst/>
                <a:latin typeface="Consolas" panose="020B0609020204030204" pitchFamily="49" charset="0"/>
              </a:rPr>
              <a:t>[</a:t>
            </a:r>
            <a:r>
              <a:rPr lang="pl-PL" sz="800" b="0" err="1">
                <a:solidFill>
                  <a:srgbClr val="001080"/>
                </a:solidFill>
                <a:effectLst/>
                <a:latin typeface="Consolas" panose="020B0609020204030204" pitchFamily="49" charset="0"/>
              </a:rPr>
              <a:t>zabka_periodname</a:t>
            </a:r>
            <a:r>
              <a:rPr lang="pl-PL" sz="800" b="0">
                <a:solidFill>
                  <a:srgbClr val="001080"/>
                </a:solidFill>
                <a:effectLst/>
                <a:latin typeface="Consolas" panose="020B0609020204030204" pitchFamily="49" charset="0"/>
              </a:rPr>
              <a:t>]</a:t>
            </a:r>
            <a:r>
              <a:rPr lang="pl-PL" sz="800" b="0">
                <a:solidFill>
                  <a:srgbClr val="000000"/>
                </a:solidFill>
                <a:effectLst/>
                <a:latin typeface="Consolas" panose="020B0609020204030204" pitchFamily="49" charset="0"/>
              </a:rPr>
              <a:t>, </a:t>
            </a:r>
            <a:r>
              <a:rPr lang="pl-PL" sz="800" b="0">
                <a:solidFill>
                  <a:srgbClr val="009999"/>
                </a:solidFill>
                <a:effectLst/>
                <a:latin typeface="Consolas" panose="020B0609020204030204" pitchFamily="49" charset="0"/>
              </a:rPr>
              <a:t>__PERIOD</a:t>
            </a:r>
            <a:br>
              <a:rPr lang="pl-PL" sz="800">
                <a:solidFill>
                  <a:srgbClr val="000000"/>
                </a:solidFill>
                <a:latin typeface="Consolas" panose="020B0609020204030204" pitchFamily="49" charset="0"/>
              </a:rPr>
            </a:br>
            <a:r>
              <a:rPr lang="pl-PL" sz="800" b="0">
                <a:solidFill>
                  <a:srgbClr val="000000"/>
                </a:solidFill>
                <a:effectLst/>
                <a:latin typeface="Consolas" panose="020B0609020204030204" pitchFamily="49" charset="0"/>
              </a:rPr>
              <a:t>)</a:t>
            </a:r>
          </a:p>
          <a:p>
            <a:br>
              <a:rPr lang="pl-PL" sz="800" b="0">
                <a:solidFill>
                  <a:srgbClr val="0000FF"/>
                </a:solidFill>
                <a:effectLst/>
                <a:latin typeface="Consolas" panose="020B0609020204030204" pitchFamily="49" charset="0"/>
              </a:rPr>
            </a:br>
            <a:r>
              <a:rPr lang="pl-PL" sz="800" b="0">
                <a:solidFill>
                  <a:srgbClr val="0000FF"/>
                </a:solidFill>
                <a:effectLst/>
                <a:latin typeface="Consolas" panose="020B0609020204030204" pitchFamily="49" charset="0"/>
              </a:rPr>
              <a:t>VAR</a:t>
            </a:r>
            <a:r>
              <a:rPr lang="pl-PL" sz="800" b="0">
                <a:solidFill>
                  <a:srgbClr val="000000"/>
                </a:solidFill>
                <a:effectLst/>
                <a:latin typeface="Consolas" panose="020B0609020204030204" pitchFamily="49" charset="0"/>
              </a:rPr>
              <a:t> </a:t>
            </a:r>
            <a:r>
              <a:rPr lang="pl-PL" sz="800" b="0">
                <a:solidFill>
                  <a:srgbClr val="009999"/>
                </a:solidFill>
                <a:effectLst/>
                <a:latin typeface="Consolas" panose="020B0609020204030204" pitchFamily="49" charset="0"/>
              </a:rPr>
              <a:t>__M_2</a:t>
            </a:r>
            <a:r>
              <a:rPr lang="pl-PL" sz="800" b="0">
                <a:solidFill>
                  <a:srgbClr val="000000"/>
                </a:solidFill>
                <a:effectLst/>
                <a:latin typeface="Consolas" panose="020B0609020204030204" pitchFamily="49" charset="0"/>
              </a:rPr>
              <a:t> = </a:t>
            </a:r>
            <a:r>
              <a:rPr lang="pl-PL" sz="800" b="0">
                <a:solidFill>
                  <a:srgbClr val="3165BB"/>
                </a:solidFill>
                <a:effectLst/>
                <a:latin typeface="Consolas" panose="020B0609020204030204" pitchFamily="49" charset="0"/>
              </a:rPr>
              <a:t>LOOKUPVALUE</a:t>
            </a:r>
            <a:r>
              <a:rPr lang="pl-PL" sz="800" b="0">
                <a:solidFill>
                  <a:srgbClr val="000000"/>
                </a:solidFill>
                <a:effectLst/>
                <a:latin typeface="Consolas" panose="020B0609020204030204" pitchFamily="49" charset="0"/>
              </a:rPr>
              <a:t>(</a:t>
            </a:r>
          </a:p>
          <a:p>
            <a:r>
              <a:rPr lang="pl-PL" sz="800" b="0" err="1">
                <a:solidFill>
                  <a:srgbClr val="001080"/>
                </a:solidFill>
                <a:effectLst/>
                <a:latin typeface="Consolas" panose="020B0609020204030204" pitchFamily="49" charset="0"/>
              </a:rPr>
              <a:t>zabka_measurevalue</a:t>
            </a:r>
            <a:r>
              <a:rPr lang="pl-PL" sz="800" b="0">
                <a:solidFill>
                  <a:srgbClr val="001080"/>
                </a:solidFill>
                <a:effectLst/>
                <a:latin typeface="Consolas" panose="020B0609020204030204" pitchFamily="49" charset="0"/>
              </a:rPr>
              <a:t>[</a:t>
            </a:r>
            <a:r>
              <a:rPr lang="pl-PL" sz="800" b="0" err="1">
                <a:solidFill>
                  <a:srgbClr val="001080"/>
                </a:solidFill>
                <a:effectLst/>
                <a:latin typeface="Consolas" panose="020B0609020204030204" pitchFamily="49" charset="0"/>
              </a:rPr>
              <a:t>zabka_value</a:t>
            </a:r>
            <a:r>
              <a:rPr lang="pl-PL" sz="800" b="0">
                <a:solidFill>
                  <a:srgbClr val="001080"/>
                </a:solidFill>
                <a:effectLst/>
                <a:latin typeface="Consolas" panose="020B0609020204030204" pitchFamily="49" charset="0"/>
              </a:rPr>
              <a:t>]</a:t>
            </a:r>
            <a:r>
              <a:rPr lang="pl-PL" sz="800" b="0">
                <a:solidFill>
                  <a:srgbClr val="000000"/>
                </a:solidFill>
                <a:effectLst/>
                <a:latin typeface="Consolas" panose="020B0609020204030204" pitchFamily="49" charset="0"/>
              </a:rPr>
              <a:t>,</a:t>
            </a:r>
          </a:p>
          <a:p>
            <a:r>
              <a:rPr lang="pl-PL" sz="800" b="0" err="1">
                <a:solidFill>
                  <a:srgbClr val="001080"/>
                </a:solidFill>
                <a:effectLst/>
                <a:latin typeface="Consolas" panose="020B0609020204030204" pitchFamily="49" charset="0"/>
              </a:rPr>
              <a:t>zabka_measure</a:t>
            </a:r>
            <a:r>
              <a:rPr lang="pl-PL" sz="800" b="0">
                <a:solidFill>
                  <a:srgbClr val="001080"/>
                </a:solidFill>
                <a:effectLst/>
                <a:latin typeface="Consolas" panose="020B0609020204030204" pitchFamily="49" charset="0"/>
              </a:rPr>
              <a:t>[</a:t>
            </a:r>
            <a:r>
              <a:rPr lang="pl-PL" sz="800" b="0" err="1">
                <a:solidFill>
                  <a:srgbClr val="001080"/>
                </a:solidFill>
                <a:effectLst/>
                <a:latin typeface="Consolas" panose="020B0609020204030204" pitchFamily="49" charset="0"/>
              </a:rPr>
              <a:t>zabka_name</a:t>
            </a:r>
            <a:r>
              <a:rPr lang="pl-PL" sz="800" b="0">
                <a:solidFill>
                  <a:srgbClr val="001080"/>
                </a:solidFill>
                <a:effectLst/>
                <a:latin typeface="Consolas" panose="020B0609020204030204" pitchFamily="49" charset="0"/>
              </a:rPr>
              <a:t>]</a:t>
            </a:r>
            <a:r>
              <a:rPr lang="pl-PL" sz="800" b="0">
                <a:solidFill>
                  <a:srgbClr val="000000"/>
                </a:solidFill>
                <a:effectLst/>
                <a:latin typeface="Consolas" panose="020B0609020204030204" pitchFamily="49" charset="0"/>
              </a:rPr>
              <a:t>, </a:t>
            </a:r>
            <a:r>
              <a:rPr lang="pl-PL" sz="800" b="0">
                <a:solidFill>
                  <a:srgbClr val="A31515"/>
                </a:solidFill>
                <a:effectLst/>
                <a:latin typeface="Consolas" panose="020B0609020204030204" pitchFamily="49" charset="0"/>
              </a:rPr>
              <a:t>"M_2"</a:t>
            </a:r>
            <a:r>
              <a:rPr lang="pl-PL" sz="800" b="0">
                <a:solidFill>
                  <a:srgbClr val="000000"/>
                </a:solidFill>
                <a:effectLst/>
                <a:latin typeface="Consolas" panose="020B0609020204030204" pitchFamily="49" charset="0"/>
              </a:rPr>
              <a:t>,</a:t>
            </a:r>
          </a:p>
          <a:p>
            <a:r>
              <a:rPr lang="pl-PL" sz="800" b="0" err="1">
                <a:solidFill>
                  <a:srgbClr val="001080"/>
                </a:solidFill>
                <a:effectLst/>
                <a:latin typeface="Consolas" panose="020B0609020204030204" pitchFamily="49" charset="0"/>
              </a:rPr>
              <a:t>zabka_measurevalue</a:t>
            </a:r>
            <a:r>
              <a:rPr lang="pl-PL" sz="800" b="0">
                <a:solidFill>
                  <a:srgbClr val="001080"/>
                </a:solidFill>
                <a:effectLst/>
                <a:latin typeface="Consolas" panose="020B0609020204030204" pitchFamily="49" charset="0"/>
              </a:rPr>
              <a:t>[</a:t>
            </a:r>
            <a:r>
              <a:rPr lang="pl-PL" sz="800" b="0" err="1">
                <a:solidFill>
                  <a:srgbClr val="001080"/>
                </a:solidFill>
                <a:effectLst/>
                <a:latin typeface="Consolas" panose="020B0609020204030204" pitchFamily="49" charset="0"/>
              </a:rPr>
              <a:t>zabka_periodname</a:t>
            </a:r>
            <a:r>
              <a:rPr lang="pl-PL" sz="800" b="0">
                <a:solidFill>
                  <a:srgbClr val="001080"/>
                </a:solidFill>
                <a:effectLst/>
                <a:latin typeface="Consolas" panose="020B0609020204030204" pitchFamily="49" charset="0"/>
              </a:rPr>
              <a:t>]</a:t>
            </a:r>
            <a:r>
              <a:rPr lang="pl-PL" sz="800" b="0">
                <a:solidFill>
                  <a:srgbClr val="000000"/>
                </a:solidFill>
                <a:effectLst/>
                <a:latin typeface="Consolas" panose="020B0609020204030204" pitchFamily="49" charset="0"/>
              </a:rPr>
              <a:t>, </a:t>
            </a:r>
            <a:r>
              <a:rPr lang="pl-PL" sz="800" b="0">
                <a:solidFill>
                  <a:srgbClr val="009999"/>
                </a:solidFill>
                <a:effectLst/>
                <a:latin typeface="Consolas" panose="020B0609020204030204" pitchFamily="49" charset="0"/>
              </a:rPr>
              <a:t>__PERIOD</a:t>
            </a:r>
            <a:br>
              <a:rPr lang="pl-PL" sz="800" b="0">
                <a:solidFill>
                  <a:srgbClr val="009999"/>
                </a:solidFill>
                <a:effectLst/>
                <a:latin typeface="Consolas" panose="020B0609020204030204" pitchFamily="49" charset="0"/>
              </a:rPr>
            </a:br>
            <a:r>
              <a:rPr lang="pl-PL" sz="800" b="0">
                <a:solidFill>
                  <a:srgbClr val="000000"/>
                </a:solidFill>
                <a:effectLst/>
                <a:latin typeface="Consolas" panose="020B0609020204030204" pitchFamily="49" charset="0"/>
              </a:rPr>
              <a:t>)</a:t>
            </a:r>
            <a:br>
              <a:rPr lang="pl-PL" sz="800" b="0">
                <a:solidFill>
                  <a:srgbClr val="000000"/>
                </a:solidFill>
                <a:effectLst/>
                <a:latin typeface="Consolas" panose="020B0609020204030204" pitchFamily="49" charset="0"/>
              </a:rPr>
            </a:br>
            <a:endParaRPr lang="pl-PL" sz="800" b="0">
              <a:solidFill>
                <a:srgbClr val="000000"/>
              </a:solidFill>
              <a:effectLst/>
              <a:latin typeface="Consolas" panose="020B0609020204030204" pitchFamily="49" charset="0"/>
            </a:endParaRPr>
          </a:p>
          <a:p>
            <a:r>
              <a:rPr lang="pl-PL" sz="800" b="0">
                <a:solidFill>
                  <a:srgbClr val="0000FF"/>
                </a:solidFill>
                <a:effectLst/>
                <a:latin typeface="Consolas" panose="020B0609020204030204" pitchFamily="49" charset="0"/>
              </a:rPr>
              <a:t>RETURN</a:t>
            </a:r>
            <a:endParaRPr lang="pl-PL" sz="800" b="0">
              <a:solidFill>
                <a:srgbClr val="000000"/>
              </a:solidFill>
              <a:effectLst/>
              <a:latin typeface="Consolas" panose="020B0609020204030204" pitchFamily="49" charset="0"/>
            </a:endParaRPr>
          </a:p>
          <a:p>
            <a:r>
              <a:rPr lang="pl-PL" sz="800" b="0">
                <a:solidFill>
                  <a:srgbClr val="000000"/>
                </a:solidFill>
                <a:effectLst/>
                <a:latin typeface="Consolas" panose="020B0609020204030204" pitchFamily="49" charset="0"/>
              </a:rPr>
              <a:t>(</a:t>
            </a:r>
            <a:r>
              <a:rPr lang="pl-PL" sz="800" b="0">
                <a:solidFill>
                  <a:srgbClr val="009999"/>
                </a:solidFill>
                <a:effectLst/>
                <a:latin typeface="Consolas" panose="020B0609020204030204" pitchFamily="49" charset="0"/>
              </a:rPr>
              <a:t>__M_1</a:t>
            </a:r>
            <a:r>
              <a:rPr lang="pl-PL" sz="800" b="0">
                <a:solidFill>
                  <a:srgbClr val="000000"/>
                </a:solidFill>
                <a:effectLst/>
                <a:latin typeface="Consolas" panose="020B0609020204030204" pitchFamily="49" charset="0"/>
              </a:rPr>
              <a:t> - </a:t>
            </a:r>
            <a:r>
              <a:rPr lang="pl-PL" sz="800" b="0">
                <a:solidFill>
                  <a:srgbClr val="009999"/>
                </a:solidFill>
                <a:effectLst/>
                <a:latin typeface="Consolas" panose="020B0609020204030204" pitchFamily="49" charset="0"/>
              </a:rPr>
              <a:t>__M_2</a:t>
            </a:r>
            <a:r>
              <a:rPr lang="pl-PL" sz="800" b="0">
                <a:solidFill>
                  <a:srgbClr val="000000"/>
                </a:solidFill>
                <a:effectLst/>
                <a:latin typeface="Consolas" panose="020B0609020204030204" pitchFamily="49" charset="0"/>
              </a:rPr>
              <a:t>) / </a:t>
            </a:r>
            <a:r>
              <a:rPr lang="pl-PL" sz="800" b="0">
                <a:solidFill>
                  <a:srgbClr val="09885A"/>
                </a:solidFill>
                <a:effectLst/>
                <a:latin typeface="Consolas" panose="020B0609020204030204" pitchFamily="49" charset="0"/>
              </a:rPr>
              <a:t>100</a:t>
            </a:r>
            <a:endParaRPr lang="pl-PL" sz="800" b="0">
              <a:solidFill>
                <a:srgbClr val="000000"/>
              </a:solidFill>
              <a:effectLst/>
              <a:latin typeface="Consolas" panose="020B0609020204030204" pitchFamily="49" charset="0"/>
            </a:endParaRPr>
          </a:p>
        </p:txBody>
      </p:sp>
      <p:sp>
        <p:nvSpPr>
          <p:cNvPr id="43" name="Prostokąt: zaokrąglone rogi 42">
            <a:extLst>
              <a:ext uri="{FF2B5EF4-FFF2-40B4-BE49-F238E27FC236}">
                <a16:creationId xmlns:a16="http://schemas.microsoft.com/office/drawing/2014/main" id="{50C901D9-B93A-1498-2C0F-E78C85355281}"/>
              </a:ext>
            </a:extLst>
          </p:cNvPr>
          <p:cNvSpPr/>
          <p:nvPr/>
        </p:nvSpPr>
        <p:spPr>
          <a:xfrm>
            <a:off x="7769197" y="3457615"/>
            <a:ext cx="1450707" cy="1369018"/>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defPPr>
              <a:defRPr lang="pl-P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pl-PL"/>
          </a:p>
        </p:txBody>
      </p:sp>
      <p:pic>
        <p:nvPicPr>
          <p:cNvPr id="44" name="Grafika 43" descr="Koła zębate kontur">
            <a:extLst>
              <a:ext uri="{FF2B5EF4-FFF2-40B4-BE49-F238E27FC236}">
                <a16:creationId xmlns:a16="http://schemas.microsoft.com/office/drawing/2014/main" id="{4129E908-92CA-60C0-94CD-39939D543B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0640" y="3543964"/>
            <a:ext cx="960298" cy="960298"/>
          </a:xfrm>
          <a:prstGeom prst="rect">
            <a:avLst/>
          </a:prstGeom>
        </p:spPr>
      </p:pic>
      <p:pic>
        <p:nvPicPr>
          <p:cNvPr id="45" name="Grafika 44" descr="Kalkulator kontur">
            <a:extLst>
              <a:ext uri="{FF2B5EF4-FFF2-40B4-BE49-F238E27FC236}">
                <a16:creationId xmlns:a16="http://schemas.microsoft.com/office/drawing/2014/main" id="{062D8FBF-2A65-F22F-AD5A-0BBD381386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71121" y="4075519"/>
            <a:ext cx="553999" cy="553999"/>
          </a:xfrm>
          <a:prstGeom prst="rect">
            <a:avLst/>
          </a:prstGeom>
        </p:spPr>
      </p:pic>
      <p:sp>
        <p:nvSpPr>
          <p:cNvPr id="46" name="pole tekstowe 45">
            <a:extLst>
              <a:ext uri="{FF2B5EF4-FFF2-40B4-BE49-F238E27FC236}">
                <a16:creationId xmlns:a16="http://schemas.microsoft.com/office/drawing/2014/main" id="{22473DF9-CBD4-690E-E515-DEAE3923B924}"/>
              </a:ext>
            </a:extLst>
          </p:cNvPr>
          <p:cNvSpPr txBox="1"/>
          <p:nvPr/>
        </p:nvSpPr>
        <p:spPr>
          <a:xfrm>
            <a:off x="7702761" y="3157098"/>
            <a:ext cx="1136056" cy="261610"/>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Power BI</a:t>
            </a:r>
          </a:p>
        </p:txBody>
      </p:sp>
      <p:pic>
        <p:nvPicPr>
          <p:cNvPr id="47" name="Obraz 46">
            <a:extLst>
              <a:ext uri="{FF2B5EF4-FFF2-40B4-BE49-F238E27FC236}">
                <a16:creationId xmlns:a16="http://schemas.microsoft.com/office/drawing/2014/main" id="{C7A3C9A6-12EF-CC4A-41C0-6E1BC57EFC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00412" y="3182236"/>
            <a:ext cx="200466" cy="200466"/>
          </a:xfrm>
          <a:prstGeom prst="rect">
            <a:avLst/>
          </a:prstGeom>
        </p:spPr>
      </p:pic>
      <p:cxnSp>
        <p:nvCxnSpPr>
          <p:cNvPr id="48" name="Łącznik: zakrzywiony 47">
            <a:extLst>
              <a:ext uri="{FF2B5EF4-FFF2-40B4-BE49-F238E27FC236}">
                <a16:creationId xmlns:a16="http://schemas.microsoft.com/office/drawing/2014/main" id="{6ADFE0D7-4505-AFFC-EBFF-F88307529AE7}"/>
              </a:ext>
            </a:extLst>
          </p:cNvPr>
          <p:cNvCxnSpPr>
            <a:cxnSpLocks/>
            <a:stCxn id="40" idx="1"/>
          </p:cNvCxnSpPr>
          <p:nvPr/>
        </p:nvCxnSpPr>
        <p:spPr>
          <a:xfrm rot="10800000" flipV="1">
            <a:off x="9326111" y="3630373"/>
            <a:ext cx="911162" cy="445146"/>
          </a:xfrm>
          <a:prstGeom prst="curvedConnector3">
            <a:avLst/>
          </a:prstGeom>
          <a:ln>
            <a:prstDash val="sysDash"/>
            <a:tailEnd type="triangle"/>
          </a:ln>
        </p:spPr>
        <p:style>
          <a:lnRef idx="3">
            <a:schemeClr val="accent3"/>
          </a:lnRef>
          <a:fillRef idx="0">
            <a:schemeClr val="accent3"/>
          </a:fillRef>
          <a:effectRef idx="2">
            <a:schemeClr val="accent3"/>
          </a:effectRef>
          <a:fontRef idx="minor">
            <a:schemeClr val="tx1"/>
          </a:fontRef>
        </p:style>
      </p:cxnSp>
      <p:sp>
        <p:nvSpPr>
          <p:cNvPr id="49" name="Nawias klamrowy zamykający 48">
            <a:extLst>
              <a:ext uri="{FF2B5EF4-FFF2-40B4-BE49-F238E27FC236}">
                <a16:creationId xmlns:a16="http://schemas.microsoft.com/office/drawing/2014/main" id="{C1C7EC8D-8A29-318B-F45B-97723277C1D7}"/>
              </a:ext>
            </a:extLst>
          </p:cNvPr>
          <p:cNvSpPr/>
          <p:nvPr/>
        </p:nvSpPr>
        <p:spPr>
          <a:xfrm>
            <a:off x="7053162" y="3052117"/>
            <a:ext cx="459863" cy="2409918"/>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pl-PL"/>
          </a:p>
        </p:txBody>
      </p:sp>
      <p:pic>
        <p:nvPicPr>
          <p:cNvPr id="54" name="Obraz 53">
            <a:extLst>
              <a:ext uri="{FF2B5EF4-FFF2-40B4-BE49-F238E27FC236}">
                <a16:creationId xmlns:a16="http://schemas.microsoft.com/office/drawing/2014/main" id="{F8359C16-EAE9-CF13-CE0F-5E0B633241B1}"/>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1055147" y="923653"/>
            <a:ext cx="1545668" cy="1520347"/>
          </a:xfrm>
          <a:prstGeom prst="ellipse">
            <a:avLst/>
          </a:prstGeom>
          <a:blipFill dpi="0" rotWithShape="1">
            <a:blip r:embed="rId15" cstate="print">
              <a:extLst>
                <a:ext uri="{28A0092B-C50C-407E-A947-70E740481C1C}">
                  <a14:useLocalDpi xmlns:a14="http://schemas.microsoft.com/office/drawing/2010/main"/>
                </a:ext>
              </a:extLst>
            </a:blip>
            <a:srcRect/>
            <a:stretch>
              <a:fillRect/>
            </a:stretch>
          </a:blipFill>
          <a:ln w="19050">
            <a:solidFill>
              <a:srgbClr val="F79646"/>
            </a:solidFill>
          </a:ln>
        </p:spPr>
      </p:pic>
    </p:spTree>
    <p:extLst>
      <p:ext uri="{BB962C8B-B14F-4D97-AF65-F5344CB8AC3E}">
        <p14:creationId xmlns:p14="http://schemas.microsoft.com/office/powerpoint/2010/main" val="300631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01DF6654-05BF-CD14-6BC8-AE15F265F2B2}"/>
              </a:ext>
            </a:extLst>
          </p:cNvPr>
          <p:cNvSpPr/>
          <p:nvPr/>
        </p:nvSpPr>
        <p:spPr>
          <a:xfrm>
            <a:off x="3929745" y="2194758"/>
            <a:ext cx="7504093" cy="4516386"/>
          </a:xfrm>
          <a:prstGeom prst="roundRect">
            <a:avLst>
              <a:gd name="adj" fmla="val 528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pPr marL="285750" indent="-285750">
              <a:buFont typeface="Wingdings" panose="05000000000000000000" pitchFamily="2" charset="2"/>
              <a:buChar char="Ø"/>
            </a:pPr>
            <a:endParaRPr lang="pl-PL" sz="1400" b="1"/>
          </a:p>
        </p:txBody>
      </p:sp>
      <p:sp>
        <p:nvSpPr>
          <p:cNvPr id="6" name="Line">
            <a:extLst>
              <a:ext uri="{FF2B5EF4-FFF2-40B4-BE49-F238E27FC236}">
                <a16:creationId xmlns:a16="http://schemas.microsoft.com/office/drawing/2014/main" id="{791E6F9E-0AF0-455A-AE9E-83A6F97C4C60}"/>
              </a:ext>
            </a:extLst>
          </p:cNvPr>
          <p:cNvSpPr/>
          <p:nvPr/>
        </p:nvSpPr>
        <p:spPr>
          <a:xfrm flipV="1">
            <a:off x="11713030" y="1727199"/>
            <a:ext cx="0" cy="4694956"/>
          </a:xfrm>
          <a:prstGeom prst="line">
            <a:avLst/>
          </a:prstGeom>
          <a:ln w="6350" cap="rnd">
            <a:solidFill>
              <a:schemeClr val="accent4">
                <a:lumMod val="20000"/>
                <a:lumOff val="80000"/>
              </a:schemeClr>
            </a:solidFill>
            <a:miter lim="400000"/>
          </a:ln>
        </p:spPr>
        <p:txBody>
          <a:bodyPr lIns="50800" tIns="50800" rIns="50800" bIns="50800" anchor="ctr"/>
          <a:lstStyle/>
          <a:p>
            <a:endParaRPr sz="1000">
              <a:latin typeface="Century Gothic" panose="020B0502020202020204" pitchFamily="34" charset="0"/>
            </a:endParaRPr>
          </a:p>
        </p:txBody>
      </p:sp>
      <p:sp>
        <p:nvSpPr>
          <p:cNvPr id="7" name="Rectangle: Top Corners Rounded 6">
            <a:extLst>
              <a:ext uri="{FF2B5EF4-FFF2-40B4-BE49-F238E27FC236}">
                <a16:creationId xmlns:a16="http://schemas.microsoft.com/office/drawing/2014/main" id="{08F8690F-ADA0-43CB-A7CF-709A19225745}"/>
              </a:ext>
            </a:extLst>
          </p:cNvPr>
          <p:cNvSpPr/>
          <p:nvPr/>
        </p:nvSpPr>
        <p:spPr>
          <a:xfrm>
            <a:off x="0" y="1447735"/>
            <a:ext cx="3570514" cy="5410265"/>
          </a:xfrm>
          <a:prstGeom prst="round2SameRect">
            <a:avLst>
              <a:gd name="adj1" fmla="val 21036"/>
              <a:gd name="adj2" fmla="val 0"/>
            </a:avLst>
          </a:prstGeom>
          <a:gradFill flip="none" rotWithShape="1">
            <a:gsLst>
              <a:gs pos="0">
                <a:srgbClr val="FBAB28"/>
              </a:gs>
              <a:gs pos="100000">
                <a:srgbClr val="FBAB28">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Obraz 74">
            <a:extLst>
              <a:ext uri="{FF2B5EF4-FFF2-40B4-BE49-F238E27FC236}">
                <a16:creationId xmlns:a16="http://schemas.microsoft.com/office/drawing/2014/main" id="{C2F41424-F568-5E00-9DD0-A46345BF7859}"/>
              </a:ext>
            </a:extLst>
          </p:cNvPr>
          <p:cNvPicPr>
            <a:picLocks noChangeAspect="1"/>
          </p:cNvPicPr>
          <p:nvPr/>
        </p:nvPicPr>
        <p:blipFill>
          <a:blip r:embed="rId3"/>
          <a:stretch>
            <a:fillRect/>
          </a:stretch>
        </p:blipFill>
        <p:spPr>
          <a:xfrm>
            <a:off x="270053" y="146853"/>
            <a:ext cx="1163691" cy="606529"/>
          </a:xfrm>
          <a:prstGeom prst="rect">
            <a:avLst/>
          </a:prstGeom>
        </p:spPr>
      </p:pic>
      <p:pic>
        <p:nvPicPr>
          <p:cNvPr id="76" name="Obraz 75">
            <a:extLst>
              <a:ext uri="{FF2B5EF4-FFF2-40B4-BE49-F238E27FC236}">
                <a16:creationId xmlns:a16="http://schemas.microsoft.com/office/drawing/2014/main" id="{367CED7E-BCF1-EF43-7D73-505BDB989A8B}"/>
              </a:ext>
            </a:extLst>
          </p:cNvPr>
          <p:cNvPicPr>
            <a:picLocks noChangeAspect="1"/>
          </p:cNvPicPr>
          <p:nvPr/>
        </p:nvPicPr>
        <p:blipFill>
          <a:blip r:embed="rId4"/>
          <a:stretch>
            <a:fillRect/>
          </a:stretch>
        </p:blipFill>
        <p:spPr>
          <a:xfrm>
            <a:off x="10462791" y="146855"/>
            <a:ext cx="1353097" cy="886183"/>
          </a:xfrm>
          <a:prstGeom prst="rect">
            <a:avLst/>
          </a:prstGeom>
        </p:spPr>
      </p:pic>
      <p:grpSp>
        <p:nvGrpSpPr>
          <p:cNvPr id="77" name="Grupa 76">
            <a:extLst>
              <a:ext uri="{FF2B5EF4-FFF2-40B4-BE49-F238E27FC236}">
                <a16:creationId xmlns:a16="http://schemas.microsoft.com/office/drawing/2014/main" id="{0F5F6CE0-05D4-617B-A274-FC36C08B829E}"/>
              </a:ext>
            </a:extLst>
          </p:cNvPr>
          <p:cNvGrpSpPr/>
          <p:nvPr/>
        </p:nvGrpSpPr>
        <p:grpSpPr>
          <a:xfrm>
            <a:off x="207391" y="851488"/>
            <a:ext cx="11608498" cy="267401"/>
            <a:chOff x="653143" y="807773"/>
            <a:chExt cx="11002945" cy="267401"/>
          </a:xfrm>
        </p:grpSpPr>
        <p:cxnSp>
          <p:nvCxnSpPr>
            <p:cNvPr id="78" name="Łącznik prosty 77">
              <a:extLst>
                <a:ext uri="{FF2B5EF4-FFF2-40B4-BE49-F238E27FC236}">
                  <a16:creationId xmlns:a16="http://schemas.microsoft.com/office/drawing/2014/main" id="{1EF9D353-8F40-349A-D2E7-E9EC3BA5B5B2}"/>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Łącznik prosty 78">
              <a:extLst>
                <a:ext uri="{FF2B5EF4-FFF2-40B4-BE49-F238E27FC236}">
                  <a16:creationId xmlns:a16="http://schemas.microsoft.com/office/drawing/2014/main" id="{0250166F-BA8B-A7A4-5FB2-2A2D4FA02CB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Łącznik prosty 79">
              <a:extLst>
                <a:ext uri="{FF2B5EF4-FFF2-40B4-BE49-F238E27FC236}">
                  <a16:creationId xmlns:a16="http://schemas.microsoft.com/office/drawing/2014/main" id="{AA96D096-4518-A75F-6930-F20378FE9D1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1" name="pole tekstowe 80">
            <a:extLst>
              <a:ext uri="{FF2B5EF4-FFF2-40B4-BE49-F238E27FC236}">
                <a16:creationId xmlns:a16="http://schemas.microsoft.com/office/drawing/2014/main" id="{F2A37D2D-A67F-722A-B510-4B3E8DD60105}"/>
              </a:ext>
            </a:extLst>
          </p:cNvPr>
          <p:cNvSpPr txBox="1"/>
          <p:nvPr/>
        </p:nvSpPr>
        <p:spPr>
          <a:xfrm>
            <a:off x="1710647" y="214102"/>
            <a:ext cx="7796396" cy="461665"/>
          </a:xfrm>
          <a:prstGeom prst="rect">
            <a:avLst/>
          </a:prstGeom>
          <a:noFill/>
        </p:spPr>
        <p:txBody>
          <a:bodyPr wrap="square" lIns="91440" tIns="45720" rIns="91440" bIns="45720" rtlCol="0" anchor="t">
            <a:spAutoFit/>
          </a:bodyPr>
          <a:lstStyle/>
          <a:p>
            <a:r>
              <a:rPr lang="pl-PL" sz="2400" b="1">
                <a:solidFill>
                  <a:srgbClr val="FBAB28"/>
                </a:solidFill>
              </a:rPr>
              <a:t>Proces obliczania głównych </a:t>
            </a:r>
            <a:r>
              <a:rPr lang="pl-PL" sz="2400" b="1" err="1">
                <a:solidFill>
                  <a:srgbClr val="FBAB28"/>
                </a:solidFill>
              </a:rPr>
              <a:t>KPIs</a:t>
            </a:r>
            <a:endParaRPr lang="pl-PL" err="1"/>
          </a:p>
        </p:txBody>
      </p:sp>
      <p:sp>
        <p:nvSpPr>
          <p:cNvPr id="113" name="Скругленный прямоугольник 47">
            <a:extLst>
              <a:ext uri="{FF2B5EF4-FFF2-40B4-BE49-F238E27FC236}">
                <a16:creationId xmlns:a16="http://schemas.microsoft.com/office/drawing/2014/main" id="{2F08A0C0-AE40-9E77-0B63-925E2CA47736}"/>
              </a:ext>
            </a:extLst>
          </p:cNvPr>
          <p:cNvSpPr/>
          <p:nvPr/>
        </p:nvSpPr>
        <p:spPr>
          <a:xfrm>
            <a:off x="217925" y="2975566"/>
            <a:ext cx="3222148" cy="783126"/>
          </a:xfrm>
          <a:prstGeom prst="roundRect">
            <a:avLst>
              <a:gd name="adj" fmla="val 50000"/>
            </a:avLst>
          </a:prstGeom>
          <a:noFill/>
          <a:ln w="12700" cap="flat" cmpd="sng" algn="ctr">
            <a:gradFill>
              <a:gsLst>
                <a:gs pos="0">
                  <a:srgbClr val="F1602A"/>
                </a:gs>
                <a:gs pos="78978">
                  <a:srgbClr val="FFFFFF"/>
                </a:gs>
                <a:gs pos="10991">
                  <a:srgbClr val="FAFBFF"/>
                </a:gs>
                <a:gs pos="29000">
                  <a:srgbClr val="F75B3B"/>
                </a:gs>
                <a:gs pos="54000">
                  <a:srgbClr val="FBAB28"/>
                </a:gs>
                <a:gs pos="100000">
                  <a:schemeClr val="accent4">
                    <a:lumMod val="60000"/>
                    <a:lumOff val="40000"/>
                  </a:scheme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4" name="Скругленный прямоугольник 52">
            <a:extLst>
              <a:ext uri="{FF2B5EF4-FFF2-40B4-BE49-F238E27FC236}">
                <a16:creationId xmlns:a16="http://schemas.microsoft.com/office/drawing/2014/main" id="{013B9CBB-54DA-E9D0-F3D0-1AECA2E81017}"/>
              </a:ext>
            </a:extLst>
          </p:cNvPr>
          <p:cNvSpPr/>
          <p:nvPr/>
        </p:nvSpPr>
        <p:spPr>
          <a:xfrm>
            <a:off x="151797" y="290960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5" name="Скругленный прямоугольник 50">
            <a:extLst>
              <a:ext uri="{FF2B5EF4-FFF2-40B4-BE49-F238E27FC236}">
                <a16:creationId xmlns:a16="http://schemas.microsoft.com/office/drawing/2014/main" id="{CC525022-788E-E4B7-6B8F-A1CD01A027C0}"/>
              </a:ext>
            </a:extLst>
          </p:cNvPr>
          <p:cNvSpPr/>
          <p:nvPr/>
        </p:nvSpPr>
        <p:spPr>
          <a:xfrm>
            <a:off x="461973" y="306751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35" name="Кружок">
            <a:extLst>
              <a:ext uri="{FF2B5EF4-FFF2-40B4-BE49-F238E27FC236}">
                <a16:creationId xmlns:a16="http://schemas.microsoft.com/office/drawing/2014/main" id="{D6FB7A70-DE35-A057-A81C-5E6A3D860D24}"/>
              </a:ext>
            </a:extLst>
          </p:cNvPr>
          <p:cNvSpPr/>
          <p:nvPr/>
        </p:nvSpPr>
        <p:spPr>
          <a:xfrm rot="5400000">
            <a:off x="1632443" y="390383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6" name="Фигура">
            <a:extLst>
              <a:ext uri="{FF2B5EF4-FFF2-40B4-BE49-F238E27FC236}">
                <a16:creationId xmlns:a16="http://schemas.microsoft.com/office/drawing/2014/main" id="{4095D891-C637-9A0A-0F21-2D9C92CA3BC6}"/>
              </a:ext>
            </a:extLst>
          </p:cNvPr>
          <p:cNvSpPr/>
          <p:nvPr/>
        </p:nvSpPr>
        <p:spPr>
          <a:xfrm rot="5400000">
            <a:off x="1736805" y="397531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7" name="Скругленный прямоугольник 47">
            <a:extLst>
              <a:ext uri="{FF2B5EF4-FFF2-40B4-BE49-F238E27FC236}">
                <a16:creationId xmlns:a16="http://schemas.microsoft.com/office/drawing/2014/main" id="{A1A39D6A-3A99-425E-DD41-A8CC573AB924}"/>
              </a:ext>
            </a:extLst>
          </p:cNvPr>
          <p:cNvSpPr/>
          <p:nvPr/>
        </p:nvSpPr>
        <p:spPr>
          <a:xfrm>
            <a:off x="178007" y="4265586"/>
            <a:ext cx="3222148" cy="783126"/>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38" name="Скругленный прямоугольник 52">
            <a:extLst>
              <a:ext uri="{FF2B5EF4-FFF2-40B4-BE49-F238E27FC236}">
                <a16:creationId xmlns:a16="http://schemas.microsoft.com/office/drawing/2014/main" id="{90982DC0-77A4-4EF7-16F4-3ECA5A82257B}"/>
              </a:ext>
            </a:extLst>
          </p:cNvPr>
          <p:cNvSpPr/>
          <p:nvPr/>
        </p:nvSpPr>
        <p:spPr>
          <a:xfrm>
            <a:off x="111879" y="419962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1" name="Скругленный прямоугольник 47">
            <a:extLst>
              <a:ext uri="{FF2B5EF4-FFF2-40B4-BE49-F238E27FC236}">
                <a16:creationId xmlns:a16="http://schemas.microsoft.com/office/drawing/2014/main" id="{CB77223B-EB85-1059-5580-B89599BE3E72}"/>
              </a:ext>
            </a:extLst>
          </p:cNvPr>
          <p:cNvSpPr/>
          <p:nvPr/>
        </p:nvSpPr>
        <p:spPr>
          <a:xfrm>
            <a:off x="187361" y="5639029"/>
            <a:ext cx="3222148" cy="783126"/>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5" name="Скругленный прямоугольник 52">
            <a:extLst>
              <a:ext uri="{FF2B5EF4-FFF2-40B4-BE49-F238E27FC236}">
                <a16:creationId xmlns:a16="http://schemas.microsoft.com/office/drawing/2014/main" id="{48C3B141-32BE-CC77-17B1-A81680F38B48}"/>
              </a:ext>
            </a:extLst>
          </p:cNvPr>
          <p:cNvSpPr/>
          <p:nvPr/>
        </p:nvSpPr>
        <p:spPr>
          <a:xfrm>
            <a:off x="121233" y="5573066"/>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8" name="Кружок">
            <a:extLst>
              <a:ext uri="{FF2B5EF4-FFF2-40B4-BE49-F238E27FC236}">
                <a16:creationId xmlns:a16="http://schemas.microsoft.com/office/drawing/2014/main" id="{0366EFF6-BE02-137F-F9D4-0C34A33D0859}"/>
              </a:ext>
            </a:extLst>
          </p:cNvPr>
          <p:cNvSpPr/>
          <p:nvPr/>
        </p:nvSpPr>
        <p:spPr>
          <a:xfrm rot="5400000">
            <a:off x="1632443" y="519317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0" name="Фигура">
            <a:extLst>
              <a:ext uri="{FF2B5EF4-FFF2-40B4-BE49-F238E27FC236}">
                <a16:creationId xmlns:a16="http://schemas.microsoft.com/office/drawing/2014/main" id="{7DD39549-9684-548D-FC15-E6AA68B88529}"/>
              </a:ext>
            </a:extLst>
          </p:cNvPr>
          <p:cNvSpPr/>
          <p:nvPr/>
        </p:nvSpPr>
        <p:spPr>
          <a:xfrm rot="5400000">
            <a:off x="1736805" y="526465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2" name="Rounded Rectangle 4">
            <a:extLst>
              <a:ext uri="{FF2B5EF4-FFF2-40B4-BE49-F238E27FC236}">
                <a16:creationId xmlns:a16="http://schemas.microsoft.com/office/drawing/2014/main" id="{00570BF1-87A8-EC17-53DF-F9F54EF93515}"/>
              </a:ext>
            </a:extLst>
          </p:cNvPr>
          <p:cNvSpPr/>
          <p:nvPr/>
        </p:nvSpPr>
        <p:spPr>
          <a:xfrm>
            <a:off x="3916004" y="1329445"/>
            <a:ext cx="7437795" cy="654757"/>
          </a:xfrm>
          <a:prstGeom prst="roundRect">
            <a:avLst>
              <a:gd name="adj" fmla="val 5000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sym typeface="Helvetica Neue Medium"/>
            </a:endParaRPr>
          </a:p>
        </p:txBody>
      </p:sp>
      <p:sp>
        <p:nvSpPr>
          <p:cNvPr id="157"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4C6F05C9-6F1D-FEA4-4A92-57AD1D6E0D84}"/>
              </a:ext>
            </a:extLst>
          </p:cNvPr>
          <p:cNvSpPr txBox="1"/>
          <p:nvPr/>
        </p:nvSpPr>
        <p:spPr>
          <a:xfrm flipH="1">
            <a:off x="4658229" y="1695127"/>
            <a:ext cx="583486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r>
              <a:rPr lang="pl-PL" sz="1600" b="1">
                <a:ea typeface="Calibri"/>
                <a:cs typeface="Calibri"/>
              </a:rPr>
              <a:t>W jaki sposób i gdzie przeliczać główne wskaźniki?</a:t>
            </a:r>
          </a:p>
        </p:txBody>
      </p:sp>
      <p:sp>
        <p:nvSpPr>
          <p:cNvPr id="159"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5CB7067F-18E6-CB44-124D-443429852632}"/>
              </a:ext>
            </a:extLst>
          </p:cNvPr>
          <p:cNvSpPr txBox="1"/>
          <p:nvPr/>
        </p:nvSpPr>
        <p:spPr>
          <a:xfrm flipH="1">
            <a:off x="4681556" y="1478617"/>
            <a:ext cx="142270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Cel</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1" name="Oval 1">
            <a:extLst>
              <a:ext uri="{FF2B5EF4-FFF2-40B4-BE49-F238E27FC236}">
                <a16:creationId xmlns:a16="http://schemas.microsoft.com/office/drawing/2014/main" id="{56DB1621-A83C-38EE-5FBD-3E104F465A7C}"/>
              </a:ext>
            </a:extLst>
          </p:cNvPr>
          <p:cNvSpPr/>
          <p:nvPr/>
        </p:nvSpPr>
        <p:spPr>
          <a:xfrm>
            <a:off x="4049867" y="146385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3" name="Picture 86">
            <a:extLst>
              <a:ext uri="{FF2B5EF4-FFF2-40B4-BE49-F238E27FC236}">
                <a16:creationId xmlns:a16="http://schemas.microsoft.com/office/drawing/2014/main" id="{4DEA8908-0510-A05F-1283-E731BFD07EFD}"/>
              </a:ext>
            </a:extLst>
          </p:cNvPr>
          <p:cNvPicPr>
            <a:picLocks noChangeAspect="1"/>
          </p:cNvPicPr>
          <p:nvPr/>
        </p:nvPicPr>
        <p:blipFill>
          <a:blip r:embed="rId5">
            <a:clrChange>
              <a:clrFrom>
                <a:srgbClr val="FFFFFF"/>
              </a:clrFrom>
              <a:clrTo>
                <a:srgbClr val="FFFFFF">
                  <a:alpha val="0"/>
                </a:srgbClr>
              </a:clrTo>
            </a:clrChange>
            <a:lum bright="70000" contrast="-70000"/>
          </a:blip>
          <a:stretch>
            <a:fillRect/>
          </a:stretch>
        </p:blipFill>
        <p:spPr>
          <a:xfrm>
            <a:off x="4142494" y="1537633"/>
            <a:ext cx="302271" cy="292389"/>
          </a:xfrm>
          <a:prstGeom prst="rect">
            <a:avLst/>
          </a:prstGeom>
          <a:ln>
            <a:noFill/>
          </a:ln>
        </p:spPr>
      </p:pic>
      <p:sp>
        <p:nvSpPr>
          <p:cNvPr id="190"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07C61955-9B33-6340-4E05-34AA48A6FBD7}"/>
              </a:ext>
            </a:extLst>
          </p:cNvPr>
          <p:cNvSpPr txBox="1"/>
          <p:nvPr/>
        </p:nvSpPr>
        <p:spPr>
          <a:xfrm flipH="1">
            <a:off x="4665121" y="2288995"/>
            <a:ext cx="142270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Kroki</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92" name="Oval 1">
            <a:extLst>
              <a:ext uri="{FF2B5EF4-FFF2-40B4-BE49-F238E27FC236}">
                <a16:creationId xmlns:a16="http://schemas.microsoft.com/office/drawing/2014/main" id="{4E2EF940-2A8C-E767-B93C-FF88F6DBC83E}"/>
              </a:ext>
            </a:extLst>
          </p:cNvPr>
          <p:cNvSpPr/>
          <p:nvPr/>
        </p:nvSpPr>
        <p:spPr>
          <a:xfrm>
            <a:off x="4135518" y="224904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3" name="Grafika 2" descr="Odciski butów z wypełnieniem pełnym">
            <a:extLst>
              <a:ext uri="{FF2B5EF4-FFF2-40B4-BE49-F238E27FC236}">
                <a16:creationId xmlns:a16="http://schemas.microsoft.com/office/drawing/2014/main" id="{A2FDC587-96E1-2758-EE8F-D5464A7975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6449" y="2318260"/>
            <a:ext cx="372701" cy="372701"/>
          </a:xfrm>
          <a:prstGeom prst="rect">
            <a:avLst/>
          </a:prstGeom>
        </p:spPr>
      </p:pic>
      <p:sp>
        <p:nvSpPr>
          <p:cNvPr id="50" name="Скругленный прямоугольник 50">
            <a:extLst>
              <a:ext uri="{FF2B5EF4-FFF2-40B4-BE49-F238E27FC236}">
                <a16:creationId xmlns:a16="http://schemas.microsoft.com/office/drawing/2014/main" id="{AE4A2E88-0513-9AA7-E386-9F2E40C861BF}"/>
              </a:ext>
            </a:extLst>
          </p:cNvPr>
          <p:cNvSpPr/>
          <p:nvPr/>
        </p:nvSpPr>
        <p:spPr>
          <a:xfrm>
            <a:off x="422055" y="435753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9" name="Текст 2">
            <a:extLst>
              <a:ext uri="{FF2B5EF4-FFF2-40B4-BE49-F238E27FC236}">
                <a16:creationId xmlns:a16="http://schemas.microsoft.com/office/drawing/2014/main" id="{3114ED4E-9EE1-ECD1-C0C7-65E628473185}"/>
              </a:ext>
            </a:extLst>
          </p:cNvPr>
          <p:cNvSpPr txBox="1">
            <a:spLocks/>
          </p:cNvSpPr>
          <p:nvPr/>
        </p:nvSpPr>
        <p:spPr>
          <a:xfrm>
            <a:off x="612018" y="3157094"/>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Wykorzystanie miar języka DAX jako silnika obliczeniowego</a:t>
            </a:r>
          </a:p>
        </p:txBody>
      </p:sp>
      <p:sp>
        <p:nvSpPr>
          <p:cNvPr id="10" name="Текст 2">
            <a:extLst>
              <a:ext uri="{FF2B5EF4-FFF2-40B4-BE49-F238E27FC236}">
                <a16:creationId xmlns:a16="http://schemas.microsoft.com/office/drawing/2014/main" id="{D08507CC-3557-CE7B-2567-D44A97B8E256}"/>
              </a:ext>
            </a:extLst>
          </p:cNvPr>
          <p:cNvSpPr txBox="1">
            <a:spLocks/>
          </p:cNvSpPr>
          <p:nvPr/>
        </p:nvSpPr>
        <p:spPr>
          <a:xfrm>
            <a:off x="468583" y="4448012"/>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Przycisk Power </a:t>
            </a:r>
            <a:r>
              <a:rPr lang="pl-PL" sz="1400" b="1" err="1">
                <a:solidFill>
                  <a:schemeClr val="bg1"/>
                </a:solidFill>
                <a:ea typeface="Calibri"/>
                <a:cs typeface="Calibri"/>
              </a:rPr>
              <a:t>Automate</a:t>
            </a:r>
            <a:r>
              <a:rPr lang="pl-PL" sz="1400" b="1">
                <a:solidFill>
                  <a:schemeClr val="bg1"/>
                </a:solidFill>
                <a:ea typeface="Calibri"/>
                <a:cs typeface="Calibri"/>
              </a:rPr>
              <a:t> i integracja z zestawem danych</a:t>
            </a:r>
          </a:p>
        </p:txBody>
      </p:sp>
      <p:sp>
        <p:nvSpPr>
          <p:cNvPr id="13" name="Скругленный прямоугольник 50">
            <a:extLst>
              <a:ext uri="{FF2B5EF4-FFF2-40B4-BE49-F238E27FC236}">
                <a16:creationId xmlns:a16="http://schemas.microsoft.com/office/drawing/2014/main" id="{6BC5337A-B344-5E54-6D79-F27B1BF59542}"/>
              </a:ext>
            </a:extLst>
          </p:cNvPr>
          <p:cNvSpPr/>
          <p:nvPr/>
        </p:nvSpPr>
        <p:spPr>
          <a:xfrm>
            <a:off x="431409" y="5730981"/>
            <a:ext cx="2734052" cy="588995"/>
          </a:xfrm>
          <a:prstGeom prst="roundRect">
            <a:avLst>
              <a:gd name="adj" fmla="val 50000"/>
            </a:avLst>
          </a:prstGeom>
          <a:solidFill>
            <a:schemeClr val="bg1">
              <a:lumMod val="85000"/>
            </a:schemeClr>
          </a:soli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2" name="Текст 2">
            <a:extLst>
              <a:ext uri="{FF2B5EF4-FFF2-40B4-BE49-F238E27FC236}">
                <a16:creationId xmlns:a16="http://schemas.microsoft.com/office/drawing/2014/main" id="{F27D49ED-6F86-C7C5-076A-B7ECA08F1B38}"/>
              </a:ext>
            </a:extLst>
          </p:cNvPr>
          <p:cNvSpPr txBox="1">
            <a:spLocks/>
          </p:cNvSpPr>
          <p:nvPr/>
        </p:nvSpPr>
        <p:spPr>
          <a:xfrm>
            <a:off x="468583" y="5819612"/>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Transfer danych między środowiskami</a:t>
            </a:r>
          </a:p>
        </p:txBody>
      </p:sp>
      <p:sp>
        <p:nvSpPr>
          <p:cNvPr id="67" name="Prostokąt: zaokrąglone rogi 66">
            <a:extLst>
              <a:ext uri="{FF2B5EF4-FFF2-40B4-BE49-F238E27FC236}">
                <a16:creationId xmlns:a16="http://schemas.microsoft.com/office/drawing/2014/main" id="{2B4EAB0C-5450-1F98-18AA-09A5E90BE382}"/>
              </a:ext>
            </a:extLst>
          </p:cNvPr>
          <p:cNvSpPr/>
          <p:nvPr/>
        </p:nvSpPr>
        <p:spPr>
          <a:xfrm>
            <a:off x="4723436" y="3946744"/>
            <a:ext cx="1450707" cy="1369018"/>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defPPr>
              <a:defRPr lang="pl-P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pl-PL"/>
          </a:p>
        </p:txBody>
      </p:sp>
      <p:pic>
        <p:nvPicPr>
          <p:cNvPr id="68" name="Grafika 67" descr="Koła zębate kontur">
            <a:extLst>
              <a:ext uri="{FF2B5EF4-FFF2-40B4-BE49-F238E27FC236}">
                <a16:creationId xmlns:a16="http://schemas.microsoft.com/office/drawing/2014/main" id="{E4CE5495-8529-2193-89AA-89239360BE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4879" y="4033093"/>
            <a:ext cx="960298" cy="960298"/>
          </a:xfrm>
          <a:prstGeom prst="rect">
            <a:avLst/>
          </a:prstGeom>
        </p:spPr>
      </p:pic>
      <p:pic>
        <p:nvPicPr>
          <p:cNvPr id="69" name="Grafika 68" descr="Kalkulator kontur">
            <a:extLst>
              <a:ext uri="{FF2B5EF4-FFF2-40B4-BE49-F238E27FC236}">
                <a16:creationId xmlns:a16="http://schemas.microsoft.com/office/drawing/2014/main" id="{8417D1BE-4B07-3AD6-AF01-B39FA63EAB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25360" y="4564648"/>
            <a:ext cx="553999" cy="553999"/>
          </a:xfrm>
          <a:prstGeom prst="rect">
            <a:avLst/>
          </a:prstGeom>
        </p:spPr>
      </p:pic>
      <p:sp>
        <p:nvSpPr>
          <p:cNvPr id="70" name="pole tekstowe 45">
            <a:extLst>
              <a:ext uri="{FF2B5EF4-FFF2-40B4-BE49-F238E27FC236}">
                <a16:creationId xmlns:a16="http://schemas.microsoft.com/office/drawing/2014/main" id="{F1CA9BAF-8B98-C4D8-56E5-08672449D742}"/>
              </a:ext>
            </a:extLst>
          </p:cNvPr>
          <p:cNvSpPr txBox="1"/>
          <p:nvPr/>
        </p:nvSpPr>
        <p:spPr>
          <a:xfrm>
            <a:off x="4657000" y="3646227"/>
            <a:ext cx="1136056" cy="261610"/>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Power BI</a:t>
            </a:r>
          </a:p>
        </p:txBody>
      </p:sp>
      <p:pic>
        <p:nvPicPr>
          <p:cNvPr id="71" name="Obraz 70">
            <a:extLst>
              <a:ext uri="{FF2B5EF4-FFF2-40B4-BE49-F238E27FC236}">
                <a16:creationId xmlns:a16="http://schemas.microsoft.com/office/drawing/2014/main" id="{C34DB1F6-9823-99E7-27AE-DA7809DE76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59641" y="3699825"/>
            <a:ext cx="481307" cy="552450"/>
          </a:xfrm>
          <a:prstGeom prst="rect">
            <a:avLst/>
          </a:prstGeom>
        </p:spPr>
      </p:pic>
      <p:pic>
        <p:nvPicPr>
          <p:cNvPr id="72" name="Obraz 71">
            <a:extLst>
              <a:ext uri="{FF2B5EF4-FFF2-40B4-BE49-F238E27FC236}">
                <a16:creationId xmlns:a16="http://schemas.microsoft.com/office/drawing/2014/main" id="{68E93BC4-4AAC-35FE-0CD5-8102F4BA60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54749" y="3902617"/>
            <a:ext cx="481307" cy="552450"/>
          </a:xfrm>
          <a:prstGeom prst="rect">
            <a:avLst/>
          </a:prstGeom>
        </p:spPr>
      </p:pic>
      <p:pic>
        <p:nvPicPr>
          <p:cNvPr id="73" name="Obraz 72">
            <a:extLst>
              <a:ext uri="{FF2B5EF4-FFF2-40B4-BE49-F238E27FC236}">
                <a16:creationId xmlns:a16="http://schemas.microsoft.com/office/drawing/2014/main" id="{B08884BE-2C17-76D2-05AF-C8E200C1DB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2231" y="3776620"/>
            <a:ext cx="481307" cy="552450"/>
          </a:xfrm>
          <a:prstGeom prst="rect">
            <a:avLst/>
          </a:prstGeom>
        </p:spPr>
      </p:pic>
      <p:sp>
        <p:nvSpPr>
          <p:cNvPr id="74" name="pole tekstowe 45">
            <a:extLst>
              <a:ext uri="{FF2B5EF4-FFF2-40B4-BE49-F238E27FC236}">
                <a16:creationId xmlns:a16="http://schemas.microsoft.com/office/drawing/2014/main" id="{58644E4A-C1C2-DCA7-A48A-CB8FA1C97C9B}"/>
              </a:ext>
            </a:extLst>
          </p:cNvPr>
          <p:cNvSpPr txBox="1"/>
          <p:nvPr/>
        </p:nvSpPr>
        <p:spPr>
          <a:xfrm>
            <a:off x="9019954" y="4533684"/>
            <a:ext cx="1136056" cy="430887"/>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Tabele </a:t>
            </a:r>
            <a:r>
              <a:rPr lang="pl-PL" sz="1100" err="1"/>
              <a:t>dataverse</a:t>
            </a:r>
            <a:endParaRPr lang="pl-PL" sz="1100"/>
          </a:p>
        </p:txBody>
      </p:sp>
      <p:sp>
        <p:nvSpPr>
          <p:cNvPr id="82" name="Prostokąt: zaokrąglone rogi 81">
            <a:extLst>
              <a:ext uri="{FF2B5EF4-FFF2-40B4-BE49-F238E27FC236}">
                <a16:creationId xmlns:a16="http://schemas.microsoft.com/office/drawing/2014/main" id="{7A257A69-8EB7-E3D4-7E88-9DABD5666BA4}"/>
              </a:ext>
            </a:extLst>
          </p:cNvPr>
          <p:cNvSpPr/>
          <p:nvPr/>
        </p:nvSpPr>
        <p:spPr>
          <a:xfrm>
            <a:off x="8275950" y="3106172"/>
            <a:ext cx="2973839" cy="3420505"/>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defPPr>
              <a:defRPr lang="pl-P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pl-PL"/>
          </a:p>
        </p:txBody>
      </p:sp>
      <p:sp>
        <p:nvSpPr>
          <p:cNvPr id="83" name="Prostokąt: zaokrąglone rogi 82">
            <a:extLst>
              <a:ext uri="{FF2B5EF4-FFF2-40B4-BE49-F238E27FC236}">
                <a16:creationId xmlns:a16="http://schemas.microsoft.com/office/drawing/2014/main" id="{B26599D8-A6CD-200A-D4D2-13B16F657EC8}"/>
              </a:ext>
            </a:extLst>
          </p:cNvPr>
          <p:cNvSpPr/>
          <p:nvPr/>
        </p:nvSpPr>
        <p:spPr>
          <a:xfrm>
            <a:off x="4220176" y="3110692"/>
            <a:ext cx="2830886" cy="3420507"/>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defPPr>
              <a:defRPr lang="pl-P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pl-PL"/>
          </a:p>
        </p:txBody>
      </p:sp>
      <p:cxnSp>
        <p:nvCxnSpPr>
          <p:cNvPr id="84" name="Łącznik: zakrzywiony 83">
            <a:extLst>
              <a:ext uri="{FF2B5EF4-FFF2-40B4-BE49-F238E27FC236}">
                <a16:creationId xmlns:a16="http://schemas.microsoft.com/office/drawing/2014/main" id="{F8671AF3-1273-F6C2-A67E-E7F40FB6D40F}"/>
              </a:ext>
            </a:extLst>
          </p:cNvPr>
          <p:cNvCxnSpPr>
            <a:cxnSpLocks/>
            <a:stCxn id="73" idx="1"/>
          </p:cNvCxnSpPr>
          <p:nvPr/>
        </p:nvCxnSpPr>
        <p:spPr>
          <a:xfrm rot="10800000" flipV="1">
            <a:off x="6174143" y="4052844"/>
            <a:ext cx="2888088" cy="480839"/>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pic>
        <p:nvPicPr>
          <p:cNvPr id="85" name="Obraz 84">
            <a:extLst>
              <a:ext uri="{FF2B5EF4-FFF2-40B4-BE49-F238E27FC236}">
                <a16:creationId xmlns:a16="http://schemas.microsoft.com/office/drawing/2014/main" id="{BA238E44-0421-0065-5D52-F2E9F9CBB5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89259" y="5169185"/>
            <a:ext cx="730980" cy="839028"/>
          </a:xfrm>
          <a:prstGeom prst="rect">
            <a:avLst/>
          </a:prstGeom>
        </p:spPr>
      </p:pic>
      <p:sp>
        <p:nvSpPr>
          <p:cNvPr id="86" name="pole tekstowe 45">
            <a:extLst>
              <a:ext uri="{FF2B5EF4-FFF2-40B4-BE49-F238E27FC236}">
                <a16:creationId xmlns:a16="http://schemas.microsoft.com/office/drawing/2014/main" id="{718F467F-FC8C-5B32-766E-1387D5655DA8}"/>
              </a:ext>
            </a:extLst>
          </p:cNvPr>
          <p:cNvSpPr txBox="1"/>
          <p:nvPr/>
        </p:nvSpPr>
        <p:spPr>
          <a:xfrm>
            <a:off x="9086721" y="6130473"/>
            <a:ext cx="1136056" cy="261610"/>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err="1"/>
              <a:t>KPIs</a:t>
            </a:r>
            <a:endParaRPr lang="pl-PL" sz="1100"/>
          </a:p>
        </p:txBody>
      </p:sp>
      <p:sp>
        <p:nvSpPr>
          <p:cNvPr id="87" name="pole tekstowe 45">
            <a:extLst>
              <a:ext uri="{FF2B5EF4-FFF2-40B4-BE49-F238E27FC236}">
                <a16:creationId xmlns:a16="http://schemas.microsoft.com/office/drawing/2014/main" id="{DD9DB27C-60BB-5133-40C9-3A6F64A517D3}"/>
              </a:ext>
            </a:extLst>
          </p:cNvPr>
          <p:cNvSpPr txBox="1"/>
          <p:nvPr/>
        </p:nvSpPr>
        <p:spPr>
          <a:xfrm>
            <a:off x="4414217" y="2805908"/>
            <a:ext cx="1572880" cy="261610"/>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Środowisko główne</a:t>
            </a:r>
          </a:p>
        </p:txBody>
      </p:sp>
      <p:sp>
        <p:nvSpPr>
          <p:cNvPr id="88" name="pole tekstowe 45">
            <a:extLst>
              <a:ext uri="{FF2B5EF4-FFF2-40B4-BE49-F238E27FC236}">
                <a16:creationId xmlns:a16="http://schemas.microsoft.com/office/drawing/2014/main" id="{5D98BE05-4DE2-485D-3909-33BEF537482E}"/>
              </a:ext>
            </a:extLst>
          </p:cNvPr>
          <p:cNvSpPr txBox="1"/>
          <p:nvPr/>
        </p:nvSpPr>
        <p:spPr>
          <a:xfrm>
            <a:off x="8157937" y="2805908"/>
            <a:ext cx="1572880" cy="261610"/>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Środowisko ESG</a:t>
            </a:r>
          </a:p>
        </p:txBody>
      </p:sp>
      <p:pic>
        <p:nvPicPr>
          <p:cNvPr id="89" name="Obraz 88">
            <a:extLst>
              <a:ext uri="{FF2B5EF4-FFF2-40B4-BE49-F238E27FC236}">
                <a16:creationId xmlns:a16="http://schemas.microsoft.com/office/drawing/2014/main" id="{8FA3980F-0E76-9E44-8960-7B51597814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54651" y="3671365"/>
            <a:ext cx="200466" cy="200466"/>
          </a:xfrm>
          <a:prstGeom prst="rect">
            <a:avLst/>
          </a:prstGeom>
        </p:spPr>
      </p:pic>
      <p:pic>
        <p:nvPicPr>
          <p:cNvPr id="90" name="Obraz 89">
            <a:extLst>
              <a:ext uri="{FF2B5EF4-FFF2-40B4-BE49-F238E27FC236}">
                <a16:creationId xmlns:a16="http://schemas.microsoft.com/office/drawing/2014/main" id="{C44102CF-DB25-7685-E0B9-15AFB0102DCF}"/>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1055147" y="923653"/>
            <a:ext cx="1545668" cy="1520347"/>
          </a:xfrm>
          <a:prstGeom prst="ellipse">
            <a:avLst/>
          </a:prstGeom>
          <a:blipFill dpi="0" rotWithShape="1">
            <a:blip r:embed="rId16" cstate="print">
              <a:extLst>
                <a:ext uri="{28A0092B-C50C-407E-A947-70E740481C1C}">
                  <a14:useLocalDpi xmlns:a14="http://schemas.microsoft.com/office/drawing/2010/main"/>
                </a:ext>
              </a:extLst>
            </a:blip>
            <a:srcRect/>
            <a:stretch>
              <a:fillRect/>
            </a:stretch>
          </a:blipFill>
          <a:ln w="19050">
            <a:solidFill>
              <a:srgbClr val="F79646"/>
            </a:solidFill>
          </a:ln>
        </p:spPr>
      </p:pic>
    </p:spTree>
    <p:extLst>
      <p:ext uri="{BB962C8B-B14F-4D97-AF65-F5344CB8AC3E}">
        <p14:creationId xmlns:p14="http://schemas.microsoft.com/office/powerpoint/2010/main" val="282053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01DF6654-05BF-CD14-6BC8-AE15F265F2B2}"/>
              </a:ext>
            </a:extLst>
          </p:cNvPr>
          <p:cNvSpPr/>
          <p:nvPr/>
        </p:nvSpPr>
        <p:spPr>
          <a:xfrm>
            <a:off x="3929745" y="2194758"/>
            <a:ext cx="7504093" cy="4516386"/>
          </a:xfrm>
          <a:prstGeom prst="roundRect">
            <a:avLst>
              <a:gd name="adj" fmla="val 528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pPr marL="285750" indent="-285750">
              <a:buFont typeface="Wingdings" panose="05000000000000000000" pitchFamily="2" charset="2"/>
              <a:buChar char="Ø"/>
            </a:pPr>
            <a:endParaRPr lang="pl-PL" sz="1400" b="1"/>
          </a:p>
        </p:txBody>
      </p:sp>
      <p:sp>
        <p:nvSpPr>
          <p:cNvPr id="6" name="Line">
            <a:extLst>
              <a:ext uri="{FF2B5EF4-FFF2-40B4-BE49-F238E27FC236}">
                <a16:creationId xmlns:a16="http://schemas.microsoft.com/office/drawing/2014/main" id="{791E6F9E-0AF0-455A-AE9E-83A6F97C4C60}"/>
              </a:ext>
            </a:extLst>
          </p:cNvPr>
          <p:cNvSpPr/>
          <p:nvPr/>
        </p:nvSpPr>
        <p:spPr>
          <a:xfrm flipV="1">
            <a:off x="11713030" y="1727199"/>
            <a:ext cx="0" cy="4694956"/>
          </a:xfrm>
          <a:prstGeom prst="line">
            <a:avLst/>
          </a:prstGeom>
          <a:ln w="6350" cap="rnd">
            <a:solidFill>
              <a:schemeClr val="accent4">
                <a:lumMod val="20000"/>
                <a:lumOff val="80000"/>
              </a:schemeClr>
            </a:solidFill>
            <a:miter lim="400000"/>
          </a:ln>
        </p:spPr>
        <p:txBody>
          <a:bodyPr lIns="50800" tIns="50800" rIns="50800" bIns="50800" anchor="ctr"/>
          <a:lstStyle/>
          <a:p>
            <a:endParaRPr sz="1000">
              <a:latin typeface="Century Gothic" panose="020B0502020202020204" pitchFamily="34" charset="0"/>
            </a:endParaRPr>
          </a:p>
        </p:txBody>
      </p:sp>
      <p:sp>
        <p:nvSpPr>
          <p:cNvPr id="7" name="Rectangle: Top Corners Rounded 6">
            <a:extLst>
              <a:ext uri="{FF2B5EF4-FFF2-40B4-BE49-F238E27FC236}">
                <a16:creationId xmlns:a16="http://schemas.microsoft.com/office/drawing/2014/main" id="{08F8690F-ADA0-43CB-A7CF-709A19225745}"/>
              </a:ext>
            </a:extLst>
          </p:cNvPr>
          <p:cNvSpPr/>
          <p:nvPr/>
        </p:nvSpPr>
        <p:spPr>
          <a:xfrm>
            <a:off x="0" y="1447735"/>
            <a:ext cx="3570514" cy="5410265"/>
          </a:xfrm>
          <a:prstGeom prst="round2SameRect">
            <a:avLst>
              <a:gd name="adj1" fmla="val 21036"/>
              <a:gd name="adj2" fmla="val 0"/>
            </a:avLst>
          </a:prstGeom>
          <a:gradFill flip="none" rotWithShape="1">
            <a:gsLst>
              <a:gs pos="0">
                <a:srgbClr val="FBAB28"/>
              </a:gs>
              <a:gs pos="100000">
                <a:srgbClr val="FBAB28">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Obraz 74">
            <a:extLst>
              <a:ext uri="{FF2B5EF4-FFF2-40B4-BE49-F238E27FC236}">
                <a16:creationId xmlns:a16="http://schemas.microsoft.com/office/drawing/2014/main" id="{C2F41424-F568-5E00-9DD0-A46345BF7859}"/>
              </a:ext>
            </a:extLst>
          </p:cNvPr>
          <p:cNvPicPr>
            <a:picLocks noChangeAspect="1"/>
          </p:cNvPicPr>
          <p:nvPr/>
        </p:nvPicPr>
        <p:blipFill>
          <a:blip r:embed="rId2"/>
          <a:stretch>
            <a:fillRect/>
          </a:stretch>
        </p:blipFill>
        <p:spPr>
          <a:xfrm>
            <a:off x="270053" y="146853"/>
            <a:ext cx="1163691" cy="606529"/>
          </a:xfrm>
          <a:prstGeom prst="rect">
            <a:avLst/>
          </a:prstGeom>
        </p:spPr>
      </p:pic>
      <p:pic>
        <p:nvPicPr>
          <p:cNvPr id="76" name="Obraz 75">
            <a:extLst>
              <a:ext uri="{FF2B5EF4-FFF2-40B4-BE49-F238E27FC236}">
                <a16:creationId xmlns:a16="http://schemas.microsoft.com/office/drawing/2014/main" id="{367CED7E-BCF1-EF43-7D73-505BDB989A8B}"/>
              </a:ext>
            </a:extLst>
          </p:cNvPr>
          <p:cNvPicPr>
            <a:picLocks noChangeAspect="1"/>
          </p:cNvPicPr>
          <p:nvPr/>
        </p:nvPicPr>
        <p:blipFill>
          <a:blip r:embed="rId3"/>
          <a:stretch>
            <a:fillRect/>
          </a:stretch>
        </p:blipFill>
        <p:spPr>
          <a:xfrm>
            <a:off x="10462791" y="146855"/>
            <a:ext cx="1353097" cy="886183"/>
          </a:xfrm>
          <a:prstGeom prst="rect">
            <a:avLst/>
          </a:prstGeom>
        </p:spPr>
      </p:pic>
      <p:grpSp>
        <p:nvGrpSpPr>
          <p:cNvPr id="77" name="Grupa 76">
            <a:extLst>
              <a:ext uri="{FF2B5EF4-FFF2-40B4-BE49-F238E27FC236}">
                <a16:creationId xmlns:a16="http://schemas.microsoft.com/office/drawing/2014/main" id="{0F5F6CE0-05D4-617B-A274-FC36C08B829E}"/>
              </a:ext>
            </a:extLst>
          </p:cNvPr>
          <p:cNvGrpSpPr/>
          <p:nvPr/>
        </p:nvGrpSpPr>
        <p:grpSpPr>
          <a:xfrm>
            <a:off x="207391" y="851488"/>
            <a:ext cx="11608498" cy="267401"/>
            <a:chOff x="653143" y="807773"/>
            <a:chExt cx="11002945" cy="267401"/>
          </a:xfrm>
        </p:grpSpPr>
        <p:cxnSp>
          <p:nvCxnSpPr>
            <p:cNvPr id="78" name="Łącznik prosty 77">
              <a:extLst>
                <a:ext uri="{FF2B5EF4-FFF2-40B4-BE49-F238E27FC236}">
                  <a16:creationId xmlns:a16="http://schemas.microsoft.com/office/drawing/2014/main" id="{1EF9D353-8F40-349A-D2E7-E9EC3BA5B5B2}"/>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9" name="Łącznik prosty 78">
              <a:extLst>
                <a:ext uri="{FF2B5EF4-FFF2-40B4-BE49-F238E27FC236}">
                  <a16:creationId xmlns:a16="http://schemas.microsoft.com/office/drawing/2014/main" id="{0250166F-BA8B-A7A4-5FB2-2A2D4FA02CB7}"/>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Łącznik prosty 79">
              <a:extLst>
                <a:ext uri="{FF2B5EF4-FFF2-40B4-BE49-F238E27FC236}">
                  <a16:creationId xmlns:a16="http://schemas.microsoft.com/office/drawing/2014/main" id="{AA96D096-4518-A75F-6930-F20378FE9D1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81" name="pole tekstowe 80">
            <a:extLst>
              <a:ext uri="{FF2B5EF4-FFF2-40B4-BE49-F238E27FC236}">
                <a16:creationId xmlns:a16="http://schemas.microsoft.com/office/drawing/2014/main" id="{F2A37D2D-A67F-722A-B510-4B3E8DD60105}"/>
              </a:ext>
            </a:extLst>
          </p:cNvPr>
          <p:cNvSpPr txBox="1"/>
          <p:nvPr/>
        </p:nvSpPr>
        <p:spPr>
          <a:xfrm>
            <a:off x="1710647" y="214102"/>
            <a:ext cx="7796396" cy="461665"/>
          </a:xfrm>
          <a:prstGeom prst="rect">
            <a:avLst/>
          </a:prstGeom>
          <a:noFill/>
        </p:spPr>
        <p:txBody>
          <a:bodyPr wrap="square" lIns="91440" tIns="45720" rIns="91440" bIns="45720" rtlCol="0" anchor="t">
            <a:spAutoFit/>
          </a:bodyPr>
          <a:lstStyle/>
          <a:p>
            <a:r>
              <a:rPr lang="pl-PL" sz="2400" b="1">
                <a:solidFill>
                  <a:srgbClr val="FBAB28"/>
                </a:solidFill>
              </a:rPr>
              <a:t>Proces obliczania głównych </a:t>
            </a:r>
            <a:r>
              <a:rPr lang="pl-PL" sz="2400" b="1" err="1">
                <a:solidFill>
                  <a:srgbClr val="FBAB28"/>
                </a:solidFill>
              </a:rPr>
              <a:t>KPIs</a:t>
            </a:r>
            <a:endParaRPr lang="pl-PL" err="1"/>
          </a:p>
        </p:txBody>
      </p:sp>
      <p:sp>
        <p:nvSpPr>
          <p:cNvPr id="113" name="Скругленный прямоугольник 47">
            <a:extLst>
              <a:ext uri="{FF2B5EF4-FFF2-40B4-BE49-F238E27FC236}">
                <a16:creationId xmlns:a16="http://schemas.microsoft.com/office/drawing/2014/main" id="{2F08A0C0-AE40-9E77-0B63-925E2CA47736}"/>
              </a:ext>
            </a:extLst>
          </p:cNvPr>
          <p:cNvSpPr/>
          <p:nvPr/>
        </p:nvSpPr>
        <p:spPr>
          <a:xfrm>
            <a:off x="217925" y="2975566"/>
            <a:ext cx="3222148" cy="783126"/>
          </a:xfrm>
          <a:prstGeom prst="roundRect">
            <a:avLst>
              <a:gd name="adj" fmla="val 50000"/>
            </a:avLst>
          </a:prstGeom>
          <a:noFill/>
          <a:ln w="12700" cap="flat" cmpd="sng" algn="ctr">
            <a:gradFill>
              <a:gsLst>
                <a:gs pos="0">
                  <a:srgbClr val="F1602A"/>
                </a:gs>
                <a:gs pos="78978">
                  <a:srgbClr val="FFFFFF"/>
                </a:gs>
                <a:gs pos="10991">
                  <a:srgbClr val="FAFBFF"/>
                </a:gs>
                <a:gs pos="29000">
                  <a:srgbClr val="F75B3B"/>
                </a:gs>
                <a:gs pos="54000">
                  <a:srgbClr val="FBAB28"/>
                </a:gs>
                <a:gs pos="100000">
                  <a:schemeClr val="accent4">
                    <a:lumMod val="60000"/>
                    <a:lumOff val="40000"/>
                  </a:scheme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4" name="Скругленный прямоугольник 52">
            <a:extLst>
              <a:ext uri="{FF2B5EF4-FFF2-40B4-BE49-F238E27FC236}">
                <a16:creationId xmlns:a16="http://schemas.microsoft.com/office/drawing/2014/main" id="{013B9CBB-54DA-E9D0-F3D0-1AECA2E81017}"/>
              </a:ext>
            </a:extLst>
          </p:cNvPr>
          <p:cNvSpPr/>
          <p:nvPr/>
        </p:nvSpPr>
        <p:spPr>
          <a:xfrm>
            <a:off x="151797" y="290960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5" name="Скругленный прямоугольник 50">
            <a:extLst>
              <a:ext uri="{FF2B5EF4-FFF2-40B4-BE49-F238E27FC236}">
                <a16:creationId xmlns:a16="http://schemas.microsoft.com/office/drawing/2014/main" id="{CC525022-788E-E4B7-6B8F-A1CD01A027C0}"/>
              </a:ext>
            </a:extLst>
          </p:cNvPr>
          <p:cNvSpPr/>
          <p:nvPr/>
        </p:nvSpPr>
        <p:spPr>
          <a:xfrm>
            <a:off x="461973" y="306751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35" name="Кружок">
            <a:extLst>
              <a:ext uri="{FF2B5EF4-FFF2-40B4-BE49-F238E27FC236}">
                <a16:creationId xmlns:a16="http://schemas.microsoft.com/office/drawing/2014/main" id="{D6FB7A70-DE35-A057-A81C-5E6A3D860D24}"/>
              </a:ext>
            </a:extLst>
          </p:cNvPr>
          <p:cNvSpPr/>
          <p:nvPr/>
        </p:nvSpPr>
        <p:spPr>
          <a:xfrm rot="5400000">
            <a:off x="1632443" y="390383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6" name="Фигура">
            <a:extLst>
              <a:ext uri="{FF2B5EF4-FFF2-40B4-BE49-F238E27FC236}">
                <a16:creationId xmlns:a16="http://schemas.microsoft.com/office/drawing/2014/main" id="{4095D891-C637-9A0A-0F21-2D9C92CA3BC6}"/>
              </a:ext>
            </a:extLst>
          </p:cNvPr>
          <p:cNvSpPr/>
          <p:nvPr/>
        </p:nvSpPr>
        <p:spPr>
          <a:xfrm rot="5400000">
            <a:off x="1736805" y="397531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37" name="Скругленный прямоугольник 47">
            <a:extLst>
              <a:ext uri="{FF2B5EF4-FFF2-40B4-BE49-F238E27FC236}">
                <a16:creationId xmlns:a16="http://schemas.microsoft.com/office/drawing/2014/main" id="{A1A39D6A-3A99-425E-DD41-A8CC573AB924}"/>
              </a:ext>
            </a:extLst>
          </p:cNvPr>
          <p:cNvSpPr/>
          <p:nvPr/>
        </p:nvSpPr>
        <p:spPr>
          <a:xfrm>
            <a:off x="178007" y="4265586"/>
            <a:ext cx="3222148" cy="783126"/>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38" name="Скругленный прямоугольник 52">
            <a:extLst>
              <a:ext uri="{FF2B5EF4-FFF2-40B4-BE49-F238E27FC236}">
                <a16:creationId xmlns:a16="http://schemas.microsoft.com/office/drawing/2014/main" id="{90982DC0-77A4-4EF7-16F4-3ECA5A82257B}"/>
              </a:ext>
            </a:extLst>
          </p:cNvPr>
          <p:cNvSpPr/>
          <p:nvPr/>
        </p:nvSpPr>
        <p:spPr>
          <a:xfrm>
            <a:off x="111879" y="4199623"/>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1" name="Скругленный прямоугольник 47">
            <a:extLst>
              <a:ext uri="{FF2B5EF4-FFF2-40B4-BE49-F238E27FC236}">
                <a16:creationId xmlns:a16="http://schemas.microsoft.com/office/drawing/2014/main" id="{CB77223B-EB85-1059-5580-B89599BE3E72}"/>
              </a:ext>
            </a:extLst>
          </p:cNvPr>
          <p:cNvSpPr/>
          <p:nvPr/>
        </p:nvSpPr>
        <p:spPr>
          <a:xfrm>
            <a:off x="187361" y="5639029"/>
            <a:ext cx="3222148" cy="783126"/>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5" name="Скругленный прямоугольник 52">
            <a:extLst>
              <a:ext uri="{FF2B5EF4-FFF2-40B4-BE49-F238E27FC236}">
                <a16:creationId xmlns:a16="http://schemas.microsoft.com/office/drawing/2014/main" id="{48C3B141-32BE-CC77-17B1-A81680F38B48}"/>
              </a:ext>
            </a:extLst>
          </p:cNvPr>
          <p:cNvSpPr/>
          <p:nvPr/>
        </p:nvSpPr>
        <p:spPr>
          <a:xfrm>
            <a:off x="121233" y="5573066"/>
            <a:ext cx="3354403" cy="904824"/>
          </a:xfrm>
          <a:prstGeom prst="roundRect">
            <a:avLst>
              <a:gd name="adj" fmla="val 50000"/>
            </a:avLst>
          </a:prstGeom>
          <a:noFill/>
          <a:ln w="9525" cap="flat" cmpd="sng" algn="ctr">
            <a:gradFill>
              <a:gsLst>
                <a:gs pos="0">
                  <a:srgbClr val="F1602A"/>
                </a:gs>
                <a:gs pos="78978">
                  <a:schemeClr val="accent4">
                    <a:lumMod val="40000"/>
                    <a:lumOff val="60000"/>
                  </a:schemeClr>
                </a:gs>
                <a:gs pos="16000">
                  <a:srgbClr val="F75B3B"/>
                </a:gs>
                <a:gs pos="32000">
                  <a:srgbClr val="FFC000"/>
                </a:gs>
                <a:gs pos="54000">
                  <a:schemeClr val="accent4">
                    <a:lumMod val="40000"/>
                    <a:lumOff val="60000"/>
                  </a:schemeClr>
                </a:gs>
                <a:gs pos="100000">
                  <a:srgbClr val="FBAB28"/>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148" name="Кружок">
            <a:extLst>
              <a:ext uri="{FF2B5EF4-FFF2-40B4-BE49-F238E27FC236}">
                <a16:creationId xmlns:a16="http://schemas.microsoft.com/office/drawing/2014/main" id="{0366EFF6-BE02-137F-F9D4-0C34A33D0859}"/>
              </a:ext>
            </a:extLst>
          </p:cNvPr>
          <p:cNvSpPr/>
          <p:nvPr/>
        </p:nvSpPr>
        <p:spPr>
          <a:xfrm rot="5400000">
            <a:off x="1632443" y="5193178"/>
            <a:ext cx="260351" cy="264950"/>
          </a:xfrm>
          <a:prstGeom prst="ellipse">
            <a:avLst/>
          </a:prstGeom>
          <a:solidFill>
            <a:srgbClr val="FFFFFF"/>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0" name="Фигура">
            <a:extLst>
              <a:ext uri="{FF2B5EF4-FFF2-40B4-BE49-F238E27FC236}">
                <a16:creationId xmlns:a16="http://schemas.microsoft.com/office/drawing/2014/main" id="{7DD39549-9684-548D-FC15-E6AA68B88529}"/>
              </a:ext>
            </a:extLst>
          </p:cNvPr>
          <p:cNvSpPr/>
          <p:nvPr/>
        </p:nvSpPr>
        <p:spPr>
          <a:xfrm rot="5400000">
            <a:off x="1736805" y="5264659"/>
            <a:ext cx="67501" cy="119817"/>
          </a:xfrm>
          <a:custGeom>
            <a:avLst/>
            <a:gdLst/>
            <a:ahLst/>
            <a:cxnLst>
              <a:cxn ang="0">
                <a:pos x="wd2" y="hd2"/>
              </a:cxn>
              <a:cxn ang="5400000">
                <a:pos x="wd2" y="hd2"/>
              </a:cxn>
              <a:cxn ang="10800000">
                <a:pos x="wd2" y="hd2"/>
              </a:cxn>
              <a:cxn ang="16200000">
                <a:pos x="wd2" y="hd2"/>
              </a:cxn>
            </a:cxnLst>
            <a:rect l="0" t="0" r="r" b="b"/>
            <a:pathLst>
              <a:path w="21329" h="21444" extrusionOk="0">
                <a:moveTo>
                  <a:pt x="2755" y="0"/>
                </a:moveTo>
                <a:cubicBezTo>
                  <a:pt x="2046" y="0"/>
                  <a:pt x="1353" y="165"/>
                  <a:pt x="811" y="477"/>
                </a:cubicBezTo>
                <a:cubicBezTo>
                  <a:pt x="-271" y="1101"/>
                  <a:pt x="-271" y="2115"/>
                  <a:pt x="811" y="2739"/>
                </a:cubicBezTo>
                <a:lnTo>
                  <a:pt x="14670" y="10727"/>
                </a:lnTo>
                <a:lnTo>
                  <a:pt x="811" y="18715"/>
                </a:lnTo>
                <a:cubicBezTo>
                  <a:pt x="-271" y="19338"/>
                  <a:pt x="-271" y="20352"/>
                  <a:pt x="811" y="20976"/>
                </a:cubicBezTo>
                <a:cubicBezTo>
                  <a:pt x="1894" y="21600"/>
                  <a:pt x="3617" y="21600"/>
                  <a:pt x="4699" y="20976"/>
                </a:cubicBezTo>
                <a:lnTo>
                  <a:pt x="20537" y="11868"/>
                </a:lnTo>
                <a:cubicBezTo>
                  <a:pt x="20546" y="11863"/>
                  <a:pt x="20529" y="11852"/>
                  <a:pt x="20537" y="11847"/>
                </a:cubicBezTo>
                <a:cubicBezTo>
                  <a:pt x="21078" y="11535"/>
                  <a:pt x="21329" y="11135"/>
                  <a:pt x="21329" y="10727"/>
                </a:cubicBezTo>
                <a:cubicBezTo>
                  <a:pt x="21329" y="10318"/>
                  <a:pt x="21078" y="9918"/>
                  <a:pt x="20537" y="9606"/>
                </a:cubicBezTo>
                <a:cubicBezTo>
                  <a:pt x="20529" y="9601"/>
                  <a:pt x="20546" y="9590"/>
                  <a:pt x="20537" y="9586"/>
                </a:cubicBezTo>
                <a:lnTo>
                  <a:pt x="4699" y="477"/>
                </a:lnTo>
                <a:cubicBezTo>
                  <a:pt x="4158" y="165"/>
                  <a:pt x="3465" y="0"/>
                  <a:pt x="2755" y="0"/>
                </a:cubicBezTo>
                <a:close/>
              </a:path>
            </a:pathLst>
          </a:custGeom>
          <a:solidFill>
            <a:schemeClr val="bg1">
              <a:lumMod val="75000"/>
            </a:schemeClr>
          </a:solidFill>
          <a:ln w="12700" cap="flat">
            <a:noFill/>
            <a:miter lim="400000"/>
          </a:ln>
          <a:effectLst/>
        </p:spPr>
        <p:txBody>
          <a:bodyPr wrap="square" lIns="19050" tIns="19050" rIns="19050" bIns="19050" numCol="1" anchor="ctr">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srgbClr val="252D30"/>
              </a:solidFill>
              <a:effectLst/>
              <a:uLnTx/>
              <a:uFillTx/>
              <a:latin typeface="Arial"/>
              <a:ea typeface="+mn-ea"/>
              <a:cs typeface="Arial"/>
              <a:sym typeface="Arial"/>
            </a:endParaRPr>
          </a:p>
        </p:txBody>
      </p:sp>
      <p:sp>
        <p:nvSpPr>
          <p:cNvPr id="152" name="Rounded Rectangle 4">
            <a:extLst>
              <a:ext uri="{FF2B5EF4-FFF2-40B4-BE49-F238E27FC236}">
                <a16:creationId xmlns:a16="http://schemas.microsoft.com/office/drawing/2014/main" id="{00570BF1-87A8-EC17-53DF-F9F54EF93515}"/>
              </a:ext>
            </a:extLst>
          </p:cNvPr>
          <p:cNvSpPr/>
          <p:nvPr/>
        </p:nvSpPr>
        <p:spPr>
          <a:xfrm>
            <a:off x="3916004" y="1329445"/>
            <a:ext cx="7437795" cy="654757"/>
          </a:xfrm>
          <a:prstGeom prst="roundRect">
            <a:avLst>
              <a:gd name="adj" fmla="val 50000"/>
            </a:avLst>
          </a:prstGeom>
          <a:solidFill>
            <a:schemeClr val="bg1"/>
          </a:solidFill>
          <a:ln w="12700">
            <a:solidFill>
              <a:schemeClr val="accent2">
                <a:lumMod val="20000"/>
                <a:lumOff val="80000"/>
              </a:schemeClr>
            </a:solidFill>
            <a:miter lim="400000"/>
          </a:ln>
          <a:effectLst>
            <a:outerShdw dist="50800" dir="5400000" sx="99000" sy="99000" algn="t" rotWithShape="0">
              <a:schemeClr val="accent2"/>
            </a:outerShdw>
          </a:effectLst>
        </p:spPr>
        <p:txBody>
          <a:bodyPr lIns="0" tIns="0" rIns="0" bIns="0" anchor="ctr"/>
          <a:lstStyle/>
          <a:p>
            <a:endParaRPr lang="en-US" sz="3200">
              <a:solidFill>
                <a:srgbClr val="FFFFFF"/>
              </a:solidFill>
              <a:sym typeface="Helvetica Neue Medium"/>
            </a:endParaRPr>
          </a:p>
        </p:txBody>
      </p:sp>
      <p:sp>
        <p:nvSpPr>
          <p:cNvPr id="157"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4C6F05C9-6F1D-FEA4-4A92-57AD1D6E0D84}"/>
              </a:ext>
            </a:extLst>
          </p:cNvPr>
          <p:cNvSpPr txBox="1"/>
          <p:nvPr/>
        </p:nvSpPr>
        <p:spPr>
          <a:xfrm flipH="1">
            <a:off x="4658229" y="1695127"/>
            <a:ext cx="583486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r>
              <a:rPr lang="pl-PL" sz="1600" b="1">
                <a:ea typeface="Calibri"/>
                <a:cs typeface="Calibri"/>
              </a:rPr>
              <a:t>W jaki sposób i gdzie przeliczać główne wskaźniki?</a:t>
            </a:r>
          </a:p>
        </p:txBody>
      </p:sp>
      <p:sp>
        <p:nvSpPr>
          <p:cNvPr id="159"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5CB7067F-18E6-CB44-124D-443429852632}"/>
              </a:ext>
            </a:extLst>
          </p:cNvPr>
          <p:cNvSpPr txBox="1"/>
          <p:nvPr/>
        </p:nvSpPr>
        <p:spPr>
          <a:xfrm flipH="1">
            <a:off x="4681556" y="1478617"/>
            <a:ext cx="142270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Cel</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61" name="Oval 1">
            <a:extLst>
              <a:ext uri="{FF2B5EF4-FFF2-40B4-BE49-F238E27FC236}">
                <a16:creationId xmlns:a16="http://schemas.microsoft.com/office/drawing/2014/main" id="{56DB1621-A83C-38EE-5FBD-3E104F465A7C}"/>
              </a:ext>
            </a:extLst>
          </p:cNvPr>
          <p:cNvSpPr/>
          <p:nvPr/>
        </p:nvSpPr>
        <p:spPr>
          <a:xfrm>
            <a:off x="4049867" y="146385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3" name="Picture 86">
            <a:extLst>
              <a:ext uri="{FF2B5EF4-FFF2-40B4-BE49-F238E27FC236}">
                <a16:creationId xmlns:a16="http://schemas.microsoft.com/office/drawing/2014/main" id="{4DEA8908-0510-A05F-1283-E731BFD07EFD}"/>
              </a:ext>
            </a:extLst>
          </p:cNvPr>
          <p:cNvPicPr>
            <a:picLocks noChangeAspect="1"/>
          </p:cNvPicPr>
          <p:nvPr/>
        </p:nvPicPr>
        <p:blipFill>
          <a:blip r:embed="rId4">
            <a:clrChange>
              <a:clrFrom>
                <a:srgbClr val="FFFFFF"/>
              </a:clrFrom>
              <a:clrTo>
                <a:srgbClr val="FFFFFF">
                  <a:alpha val="0"/>
                </a:srgbClr>
              </a:clrTo>
            </a:clrChange>
            <a:lum bright="70000" contrast="-70000"/>
          </a:blip>
          <a:stretch>
            <a:fillRect/>
          </a:stretch>
        </p:blipFill>
        <p:spPr>
          <a:xfrm>
            <a:off x="4142494" y="1537633"/>
            <a:ext cx="302271" cy="292389"/>
          </a:xfrm>
          <a:prstGeom prst="rect">
            <a:avLst/>
          </a:prstGeom>
          <a:ln>
            <a:noFill/>
          </a:ln>
        </p:spPr>
      </p:pic>
      <p:sp>
        <p:nvSpPr>
          <p:cNvPr id="190" name="Lorem ipsum dolor sit elit, consect loreretur adipiscing nisi aute. Lorem ipsum dolor sit elit, consect. consect loreretur adipiscing. Lorem ipsum dolor sit elit, consect loreretur nisi aute. dolor sit elit, consect. consect loreretur..">
            <a:extLst>
              <a:ext uri="{FF2B5EF4-FFF2-40B4-BE49-F238E27FC236}">
                <a16:creationId xmlns:a16="http://schemas.microsoft.com/office/drawing/2014/main" id="{07C61955-9B33-6340-4E05-34AA48A6FBD7}"/>
              </a:ext>
            </a:extLst>
          </p:cNvPr>
          <p:cNvSpPr txBox="1"/>
          <p:nvPr/>
        </p:nvSpPr>
        <p:spPr>
          <a:xfrm flipH="1">
            <a:off x="4665121" y="2288995"/>
            <a:ext cx="142270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pl-PL" sz="1400" b="1" i="0" u="none" strike="noStrike" kern="0" cap="none" spc="0" normalizeH="0" baseline="0" noProof="0">
                <a:ln>
                  <a:noFill/>
                </a:ln>
                <a:solidFill>
                  <a:schemeClr val="accent2"/>
                </a:solidFill>
                <a:effectLst/>
                <a:uLnTx/>
                <a:uFillTx/>
                <a:latin typeface="Century Gothic" panose="020B0502020202020204" pitchFamily="34" charset="0"/>
                <a:sym typeface="Raleway"/>
              </a:rPr>
              <a:t>Kroki</a:t>
            </a:r>
            <a:endParaRPr kumimoji="0" lang="en-US" sz="1400" b="1" i="0" u="none" strike="noStrike" kern="0" cap="none" spc="0" normalizeH="0" baseline="0" noProof="0">
              <a:ln>
                <a:noFill/>
              </a:ln>
              <a:solidFill>
                <a:schemeClr val="accent2"/>
              </a:solidFill>
              <a:effectLst/>
              <a:uLnTx/>
              <a:uFillTx/>
              <a:latin typeface="Century Gothic" panose="020B0502020202020204" pitchFamily="34" charset="0"/>
              <a:sym typeface="Raleway"/>
            </a:endParaRPr>
          </a:p>
        </p:txBody>
      </p:sp>
      <p:sp>
        <p:nvSpPr>
          <p:cNvPr id="192" name="Oval 1">
            <a:extLst>
              <a:ext uri="{FF2B5EF4-FFF2-40B4-BE49-F238E27FC236}">
                <a16:creationId xmlns:a16="http://schemas.microsoft.com/office/drawing/2014/main" id="{4E2EF940-2A8C-E767-B93C-FF88F6DBC83E}"/>
              </a:ext>
            </a:extLst>
          </p:cNvPr>
          <p:cNvSpPr/>
          <p:nvPr/>
        </p:nvSpPr>
        <p:spPr>
          <a:xfrm>
            <a:off x="4135518" y="2249044"/>
            <a:ext cx="460386" cy="460386"/>
          </a:xfrm>
          <a:prstGeom prst="ellipse">
            <a:avLst/>
          </a:prstGeom>
          <a:solidFill>
            <a:srgbClr val="ED7D31"/>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3" name="Grafika 2" descr="Odciski butów z wypełnieniem pełnym">
            <a:extLst>
              <a:ext uri="{FF2B5EF4-FFF2-40B4-BE49-F238E27FC236}">
                <a16:creationId xmlns:a16="http://schemas.microsoft.com/office/drawing/2014/main" id="{A2FDC587-96E1-2758-EE8F-D5464A7975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6449" y="2318260"/>
            <a:ext cx="372701" cy="372701"/>
          </a:xfrm>
          <a:prstGeom prst="rect">
            <a:avLst/>
          </a:prstGeom>
        </p:spPr>
      </p:pic>
      <p:sp>
        <p:nvSpPr>
          <p:cNvPr id="50" name="Скругленный прямоугольник 50">
            <a:extLst>
              <a:ext uri="{FF2B5EF4-FFF2-40B4-BE49-F238E27FC236}">
                <a16:creationId xmlns:a16="http://schemas.microsoft.com/office/drawing/2014/main" id="{AE4A2E88-0513-9AA7-E386-9F2E40C861BF}"/>
              </a:ext>
            </a:extLst>
          </p:cNvPr>
          <p:cNvSpPr/>
          <p:nvPr/>
        </p:nvSpPr>
        <p:spPr>
          <a:xfrm>
            <a:off x="422055" y="4357538"/>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9" name="Текст 2">
            <a:extLst>
              <a:ext uri="{FF2B5EF4-FFF2-40B4-BE49-F238E27FC236}">
                <a16:creationId xmlns:a16="http://schemas.microsoft.com/office/drawing/2014/main" id="{3114ED4E-9EE1-ECD1-C0C7-65E628473185}"/>
              </a:ext>
            </a:extLst>
          </p:cNvPr>
          <p:cNvSpPr txBox="1">
            <a:spLocks/>
          </p:cNvSpPr>
          <p:nvPr/>
        </p:nvSpPr>
        <p:spPr>
          <a:xfrm>
            <a:off x="612018" y="3157094"/>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Wykorzystanie miar języka DAX jako silnika obliczeniowego</a:t>
            </a:r>
          </a:p>
        </p:txBody>
      </p:sp>
      <p:sp>
        <p:nvSpPr>
          <p:cNvPr id="10" name="Текст 2">
            <a:extLst>
              <a:ext uri="{FF2B5EF4-FFF2-40B4-BE49-F238E27FC236}">
                <a16:creationId xmlns:a16="http://schemas.microsoft.com/office/drawing/2014/main" id="{D08507CC-3557-CE7B-2567-D44A97B8E256}"/>
              </a:ext>
            </a:extLst>
          </p:cNvPr>
          <p:cNvSpPr txBox="1">
            <a:spLocks/>
          </p:cNvSpPr>
          <p:nvPr/>
        </p:nvSpPr>
        <p:spPr>
          <a:xfrm>
            <a:off x="468583" y="4448012"/>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Przycisk Power </a:t>
            </a:r>
            <a:r>
              <a:rPr lang="pl-PL" sz="1400" b="1" err="1">
                <a:solidFill>
                  <a:schemeClr val="bg1"/>
                </a:solidFill>
                <a:ea typeface="Calibri"/>
                <a:cs typeface="Calibri"/>
              </a:rPr>
              <a:t>Automate</a:t>
            </a:r>
            <a:r>
              <a:rPr lang="pl-PL" sz="1400" b="1">
                <a:solidFill>
                  <a:schemeClr val="bg1"/>
                </a:solidFill>
                <a:ea typeface="Calibri"/>
                <a:cs typeface="Calibri"/>
              </a:rPr>
              <a:t> i integracja z zestawem danych</a:t>
            </a:r>
          </a:p>
        </p:txBody>
      </p:sp>
      <p:sp>
        <p:nvSpPr>
          <p:cNvPr id="38" name="Скругленный прямоугольник 50">
            <a:extLst>
              <a:ext uri="{FF2B5EF4-FFF2-40B4-BE49-F238E27FC236}">
                <a16:creationId xmlns:a16="http://schemas.microsoft.com/office/drawing/2014/main" id="{F205FB2E-947A-6C89-E990-233641671897}"/>
              </a:ext>
            </a:extLst>
          </p:cNvPr>
          <p:cNvSpPr/>
          <p:nvPr/>
        </p:nvSpPr>
        <p:spPr>
          <a:xfrm>
            <a:off x="431409" y="5730981"/>
            <a:ext cx="2734052" cy="588995"/>
          </a:xfrm>
          <a:prstGeom prst="roundRect">
            <a:avLst>
              <a:gd name="adj" fmla="val 50000"/>
            </a:avLst>
          </a:prstGeom>
          <a:gradFill>
            <a:gsLst>
              <a:gs pos="25000">
                <a:srgbClr val="F79646"/>
              </a:gs>
              <a:gs pos="99000">
                <a:srgbClr val="F1602A"/>
              </a:gs>
            </a:gsLst>
            <a:lin ang="2700000" scaled="0"/>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622300" sx="107000" sy="107000" algn="ctr" rotWithShape="0">
              <a:schemeClr val="accent4">
                <a:lumMod val="20000"/>
                <a:lumOff val="80000"/>
              </a:schemeClr>
            </a:outerShdw>
          </a:effectLst>
        </p:spPr>
        <p:txBody>
          <a:bodyPr lIns="274320" tIns="324000" rIns="274320" bIns="365760" rtlCol="0" anchor="b" anchorCtr="0"/>
          <a:lstStyle/>
          <a:p>
            <a:pPr>
              <a:spcBef>
                <a:spcPts val="2400"/>
              </a:spcBef>
            </a:pPr>
            <a:endParaRPr lang="ru-RU" sz="1000" kern="0">
              <a:solidFill>
                <a:srgbClr val="282B37">
                  <a:alpha val="70000"/>
                </a:srgbClr>
              </a:solidFill>
            </a:endParaRPr>
          </a:p>
        </p:txBody>
      </p:sp>
      <p:sp>
        <p:nvSpPr>
          <p:cNvPr id="12" name="Текст 2">
            <a:extLst>
              <a:ext uri="{FF2B5EF4-FFF2-40B4-BE49-F238E27FC236}">
                <a16:creationId xmlns:a16="http://schemas.microsoft.com/office/drawing/2014/main" id="{F27D49ED-6F86-C7C5-076A-B7ECA08F1B38}"/>
              </a:ext>
            </a:extLst>
          </p:cNvPr>
          <p:cNvSpPr txBox="1">
            <a:spLocks/>
          </p:cNvSpPr>
          <p:nvPr/>
        </p:nvSpPr>
        <p:spPr>
          <a:xfrm>
            <a:off x="468583" y="5819612"/>
            <a:ext cx="2584007" cy="40984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solidFill>
                  <a:schemeClr val="bg1"/>
                </a:solidFill>
                <a:ea typeface="Calibri"/>
                <a:cs typeface="Calibri"/>
              </a:rPr>
              <a:t>Transfer danych między środowiskami</a:t>
            </a:r>
          </a:p>
        </p:txBody>
      </p:sp>
      <p:sp>
        <p:nvSpPr>
          <p:cNvPr id="39" name="Prostokąt: zaokrąglone rogi 38">
            <a:extLst>
              <a:ext uri="{FF2B5EF4-FFF2-40B4-BE49-F238E27FC236}">
                <a16:creationId xmlns:a16="http://schemas.microsoft.com/office/drawing/2014/main" id="{70367A68-5477-B675-FE2B-33038B06B6BD}"/>
              </a:ext>
            </a:extLst>
          </p:cNvPr>
          <p:cNvSpPr/>
          <p:nvPr/>
        </p:nvSpPr>
        <p:spPr>
          <a:xfrm>
            <a:off x="5099164" y="3946744"/>
            <a:ext cx="1450707" cy="1369018"/>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defPPr>
              <a:defRPr lang="pl-P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pl-PL"/>
          </a:p>
        </p:txBody>
      </p:sp>
      <p:pic>
        <p:nvPicPr>
          <p:cNvPr id="40" name="Grafika 28" descr="Koła zębate kontur">
            <a:extLst>
              <a:ext uri="{FF2B5EF4-FFF2-40B4-BE49-F238E27FC236}">
                <a16:creationId xmlns:a16="http://schemas.microsoft.com/office/drawing/2014/main" id="{598C9C04-CC7F-4F49-70EF-45E0D04CA7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0607" y="4033093"/>
            <a:ext cx="960298" cy="960298"/>
          </a:xfrm>
          <a:prstGeom prst="rect">
            <a:avLst/>
          </a:prstGeom>
        </p:spPr>
      </p:pic>
      <p:pic>
        <p:nvPicPr>
          <p:cNvPr id="41" name="Grafika 29" descr="Kalkulator kontur">
            <a:extLst>
              <a:ext uri="{FF2B5EF4-FFF2-40B4-BE49-F238E27FC236}">
                <a16:creationId xmlns:a16="http://schemas.microsoft.com/office/drawing/2014/main" id="{5E773182-76AD-A501-5223-280D74255A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1088" y="4564648"/>
            <a:ext cx="553999" cy="553999"/>
          </a:xfrm>
          <a:prstGeom prst="rect">
            <a:avLst/>
          </a:prstGeom>
        </p:spPr>
      </p:pic>
      <p:sp>
        <p:nvSpPr>
          <p:cNvPr id="42" name="pole tekstowe 45">
            <a:extLst>
              <a:ext uri="{FF2B5EF4-FFF2-40B4-BE49-F238E27FC236}">
                <a16:creationId xmlns:a16="http://schemas.microsoft.com/office/drawing/2014/main" id="{8065A2AE-740C-531E-6FC9-1E2F4B416EAB}"/>
              </a:ext>
            </a:extLst>
          </p:cNvPr>
          <p:cNvSpPr txBox="1"/>
          <p:nvPr/>
        </p:nvSpPr>
        <p:spPr>
          <a:xfrm>
            <a:off x="5032728" y="3646227"/>
            <a:ext cx="1136056" cy="261610"/>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Power BI</a:t>
            </a:r>
          </a:p>
        </p:txBody>
      </p:sp>
      <p:pic>
        <p:nvPicPr>
          <p:cNvPr id="43" name="Obraz 42">
            <a:extLst>
              <a:ext uri="{FF2B5EF4-FFF2-40B4-BE49-F238E27FC236}">
                <a16:creationId xmlns:a16="http://schemas.microsoft.com/office/drawing/2014/main" id="{3EE11E0C-75F7-56A6-1CAC-9BE36F8AA8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35369" y="3699825"/>
            <a:ext cx="481307" cy="552450"/>
          </a:xfrm>
          <a:prstGeom prst="rect">
            <a:avLst/>
          </a:prstGeom>
        </p:spPr>
      </p:pic>
      <p:pic>
        <p:nvPicPr>
          <p:cNvPr id="44" name="Obraz 43">
            <a:extLst>
              <a:ext uri="{FF2B5EF4-FFF2-40B4-BE49-F238E27FC236}">
                <a16:creationId xmlns:a16="http://schemas.microsoft.com/office/drawing/2014/main" id="{CC934EB5-FE0F-2A0C-CE72-DDAF0AF7DE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0477" y="3902617"/>
            <a:ext cx="481307" cy="552450"/>
          </a:xfrm>
          <a:prstGeom prst="rect">
            <a:avLst/>
          </a:prstGeom>
        </p:spPr>
      </p:pic>
      <p:pic>
        <p:nvPicPr>
          <p:cNvPr id="45" name="Obraz 44">
            <a:extLst>
              <a:ext uri="{FF2B5EF4-FFF2-40B4-BE49-F238E27FC236}">
                <a16:creationId xmlns:a16="http://schemas.microsoft.com/office/drawing/2014/main" id="{3B0449B5-6AB5-AAC6-809E-D75A97DA53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959" y="3776620"/>
            <a:ext cx="481307" cy="552450"/>
          </a:xfrm>
          <a:prstGeom prst="rect">
            <a:avLst/>
          </a:prstGeom>
        </p:spPr>
      </p:pic>
      <p:sp>
        <p:nvSpPr>
          <p:cNvPr id="46" name="pole tekstowe 45">
            <a:extLst>
              <a:ext uri="{FF2B5EF4-FFF2-40B4-BE49-F238E27FC236}">
                <a16:creationId xmlns:a16="http://schemas.microsoft.com/office/drawing/2014/main" id="{79C92B03-264B-0167-42DA-313344AD2853}"/>
              </a:ext>
            </a:extLst>
          </p:cNvPr>
          <p:cNvSpPr txBox="1"/>
          <p:nvPr/>
        </p:nvSpPr>
        <p:spPr>
          <a:xfrm>
            <a:off x="9395682" y="4533684"/>
            <a:ext cx="1136056" cy="430887"/>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Tabele </a:t>
            </a:r>
            <a:r>
              <a:rPr lang="pl-PL" sz="1100" err="1"/>
              <a:t>dataverse</a:t>
            </a:r>
            <a:endParaRPr lang="pl-PL" sz="1100"/>
          </a:p>
        </p:txBody>
      </p:sp>
      <p:sp>
        <p:nvSpPr>
          <p:cNvPr id="47" name="Prostokąt: zaokrąglone rogi 46">
            <a:extLst>
              <a:ext uri="{FF2B5EF4-FFF2-40B4-BE49-F238E27FC236}">
                <a16:creationId xmlns:a16="http://schemas.microsoft.com/office/drawing/2014/main" id="{72885A15-C46F-E6EA-51E0-CCD418B8684B}"/>
              </a:ext>
            </a:extLst>
          </p:cNvPr>
          <p:cNvSpPr/>
          <p:nvPr/>
        </p:nvSpPr>
        <p:spPr>
          <a:xfrm>
            <a:off x="8651678" y="3106172"/>
            <a:ext cx="2973839" cy="3420503"/>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defPPr>
              <a:defRPr lang="pl-P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pl-PL"/>
          </a:p>
        </p:txBody>
      </p:sp>
      <p:sp>
        <p:nvSpPr>
          <p:cNvPr id="48" name="Prostokąt: zaokrąglone rogi 47">
            <a:extLst>
              <a:ext uri="{FF2B5EF4-FFF2-40B4-BE49-F238E27FC236}">
                <a16:creationId xmlns:a16="http://schemas.microsoft.com/office/drawing/2014/main" id="{FF54555B-FF5C-B9E3-1596-9FC6CC89945F}"/>
              </a:ext>
            </a:extLst>
          </p:cNvPr>
          <p:cNvSpPr/>
          <p:nvPr/>
        </p:nvSpPr>
        <p:spPr>
          <a:xfrm>
            <a:off x="4595904" y="3110693"/>
            <a:ext cx="2830886" cy="3420505"/>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defPPr>
              <a:defRPr lang="pl-P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pl-PL"/>
          </a:p>
        </p:txBody>
      </p:sp>
      <p:cxnSp>
        <p:nvCxnSpPr>
          <p:cNvPr id="49" name="Łącznik: zakrzywiony 48">
            <a:extLst>
              <a:ext uri="{FF2B5EF4-FFF2-40B4-BE49-F238E27FC236}">
                <a16:creationId xmlns:a16="http://schemas.microsoft.com/office/drawing/2014/main" id="{BFED59C6-81FD-14CB-B4B5-EC8E90A580D8}"/>
              </a:ext>
            </a:extLst>
          </p:cNvPr>
          <p:cNvCxnSpPr>
            <a:cxnSpLocks/>
            <a:stCxn id="45" idx="1"/>
          </p:cNvCxnSpPr>
          <p:nvPr/>
        </p:nvCxnSpPr>
        <p:spPr>
          <a:xfrm rot="10800000" flipV="1">
            <a:off x="6549871" y="4052844"/>
            <a:ext cx="2888088" cy="480839"/>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pic>
        <p:nvPicPr>
          <p:cNvPr id="51" name="Obraz 50">
            <a:extLst>
              <a:ext uri="{FF2B5EF4-FFF2-40B4-BE49-F238E27FC236}">
                <a16:creationId xmlns:a16="http://schemas.microsoft.com/office/drawing/2014/main" id="{20A6C84A-A943-DED9-33F0-F6E52C94B4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64987" y="5169185"/>
            <a:ext cx="730980" cy="839028"/>
          </a:xfrm>
          <a:prstGeom prst="rect">
            <a:avLst/>
          </a:prstGeom>
        </p:spPr>
      </p:pic>
      <p:sp>
        <p:nvSpPr>
          <p:cNvPr id="52" name="pole tekstowe 45">
            <a:extLst>
              <a:ext uri="{FF2B5EF4-FFF2-40B4-BE49-F238E27FC236}">
                <a16:creationId xmlns:a16="http://schemas.microsoft.com/office/drawing/2014/main" id="{A533DA46-F650-71AA-F451-47B3643980B9}"/>
              </a:ext>
            </a:extLst>
          </p:cNvPr>
          <p:cNvSpPr txBox="1"/>
          <p:nvPr/>
        </p:nvSpPr>
        <p:spPr>
          <a:xfrm>
            <a:off x="9462449" y="6130473"/>
            <a:ext cx="1136056" cy="261610"/>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err="1"/>
              <a:t>KPIs</a:t>
            </a:r>
            <a:endParaRPr lang="pl-PL" sz="1100"/>
          </a:p>
        </p:txBody>
      </p:sp>
      <p:sp>
        <p:nvSpPr>
          <p:cNvPr id="53" name="pole tekstowe 45">
            <a:extLst>
              <a:ext uri="{FF2B5EF4-FFF2-40B4-BE49-F238E27FC236}">
                <a16:creationId xmlns:a16="http://schemas.microsoft.com/office/drawing/2014/main" id="{8B827F26-DF7D-F060-E587-9339177D2166}"/>
              </a:ext>
            </a:extLst>
          </p:cNvPr>
          <p:cNvSpPr txBox="1"/>
          <p:nvPr/>
        </p:nvSpPr>
        <p:spPr>
          <a:xfrm>
            <a:off x="4595904" y="2805908"/>
            <a:ext cx="1572880" cy="261610"/>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Środowisko główne</a:t>
            </a:r>
          </a:p>
        </p:txBody>
      </p:sp>
      <p:sp>
        <p:nvSpPr>
          <p:cNvPr id="54" name="pole tekstowe 45">
            <a:extLst>
              <a:ext uri="{FF2B5EF4-FFF2-40B4-BE49-F238E27FC236}">
                <a16:creationId xmlns:a16="http://schemas.microsoft.com/office/drawing/2014/main" id="{44EB26B2-3D7D-BD59-B9AC-7C0B5B81BAE9}"/>
              </a:ext>
            </a:extLst>
          </p:cNvPr>
          <p:cNvSpPr txBox="1"/>
          <p:nvPr/>
        </p:nvSpPr>
        <p:spPr>
          <a:xfrm>
            <a:off x="8533665" y="2805908"/>
            <a:ext cx="1572880" cy="261610"/>
          </a:xfrm>
          <a:prstGeom prst="rect">
            <a:avLst/>
          </a:prstGeom>
          <a:noFill/>
        </p:spPr>
        <p:txBody>
          <a:bodyPr wrap="square"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l-PL" sz="1100"/>
              <a:t>Środowisko ESG</a:t>
            </a:r>
          </a:p>
        </p:txBody>
      </p:sp>
      <p:cxnSp>
        <p:nvCxnSpPr>
          <p:cNvPr id="55" name="Łącznik: zakrzywiony 54">
            <a:extLst>
              <a:ext uri="{FF2B5EF4-FFF2-40B4-BE49-F238E27FC236}">
                <a16:creationId xmlns:a16="http://schemas.microsoft.com/office/drawing/2014/main" id="{DCEE0D8A-7BBC-33B3-DC11-15F9BEFA012B}"/>
              </a:ext>
            </a:extLst>
          </p:cNvPr>
          <p:cNvCxnSpPr>
            <a:cxnSpLocks/>
            <a:stCxn id="41" idx="3"/>
          </p:cNvCxnSpPr>
          <p:nvPr/>
        </p:nvCxnSpPr>
        <p:spPr>
          <a:xfrm>
            <a:off x="6555087" y="4841648"/>
            <a:ext cx="1290447" cy="44566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Łącznik: zakrzywiony 55">
            <a:extLst>
              <a:ext uri="{FF2B5EF4-FFF2-40B4-BE49-F238E27FC236}">
                <a16:creationId xmlns:a16="http://schemas.microsoft.com/office/drawing/2014/main" id="{26DAAD9C-7A25-C3AF-1541-9F0CC545F272}"/>
              </a:ext>
            </a:extLst>
          </p:cNvPr>
          <p:cNvCxnSpPr>
            <a:cxnSpLocks/>
            <a:endCxn id="51" idx="1"/>
          </p:cNvCxnSpPr>
          <p:nvPr/>
        </p:nvCxnSpPr>
        <p:spPr>
          <a:xfrm>
            <a:off x="8452285" y="5344810"/>
            <a:ext cx="1212702" cy="243889"/>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pic>
        <p:nvPicPr>
          <p:cNvPr id="57" name="Obraz 56">
            <a:extLst>
              <a:ext uri="{FF2B5EF4-FFF2-40B4-BE49-F238E27FC236}">
                <a16:creationId xmlns:a16="http://schemas.microsoft.com/office/drawing/2014/main" id="{FDF5E1A7-3795-4B84-EACF-47E11772707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82037" y="5040981"/>
            <a:ext cx="422056" cy="422056"/>
          </a:xfrm>
          <a:prstGeom prst="rect">
            <a:avLst/>
          </a:prstGeom>
        </p:spPr>
      </p:pic>
      <p:pic>
        <p:nvPicPr>
          <p:cNvPr id="58" name="Obraz 57">
            <a:extLst>
              <a:ext uri="{FF2B5EF4-FFF2-40B4-BE49-F238E27FC236}">
                <a16:creationId xmlns:a16="http://schemas.microsoft.com/office/drawing/2014/main" id="{B3D2D08C-EE01-886C-4A7D-8E7F087FE54A}"/>
              </a:ext>
            </a:extLst>
          </p:cNvPr>
          <p:cNvPicPr>
            <a:picLocks noChangeAspect="1"/>
          </p:cNvPicPr>
          <p:nvPr/>
        </p:nvPicPr>
        <p:blipFill>
          <a:blip r:embed="rId13"/>
          <a:stretch>
            <a:fillRect/>
          </a:stretch>
        </p:blipFill>
        <p:spPr>
          <a:xfrm>
            <a:off x="7168120" y="4749127"/>
            <a:ext cx="251509" cy="200261"/>
          </a:xfrm>
          <a:prstGeom prst="rect">
            <a:avLst/>
          </a:prstGeom>
        </p:spPr>
      </p:pic>
      <p:pic>
        <p:nvPicPr>
          <p:cNvPr id="59" name="Obraz 58">
            <a:extLst>
              <a:ext uri="{FF2B5EF4-FFF2-40B4-BE49-F238E27FC236}">
                <a16:creationId xmlns:a16="http://schemas.microsoft.com/office/drawing/2014/main" id="{F0011BFA-F667-A72B-E9AA-290919ABF5D2}"/>
              </a:ext>
            </a:extLst>
          </p:cNvPr>
          <p:cNvPicPr>
            <a:picLocks noChangeAspect="1"/>
          </p:cNvPicPr>
          <p:nvPr/>
        </p:nvPicPr>
        <p:blipFill>
          <a:blip r:embed="rId13"/>
          <a:stretch>
            <a:fillRect/>
          </a:stretch>
        </p:blipFill>
        <p:spPr>
          <a:xfrm>
            <a:off x="8936371" y="5148516"/>
            <a:ext cx="251509" cy="200261"/>
          </a:xfrm>
          <a:prstGeom prst="rect">
            <a:avLst/>
          </a:prstGeom>
        </p:spPr>
      </p:pic>
      <p:pic>
        <p:nvPicPr>
          <p:cNvPr id="60" name="Obraz 59">
            <a:extLst>
              <a:ext uri="{FF2B5EF4-FFF2-40B4-BE49-F238E27FC236}">
                <a16:creationId xmlns:a16="http://schemas.microsoft.com/office/drawing/2014/main" id="{DD3AAAC7-FA11-A203-4857-643F25D27F99}"/>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1055147" y="923653"/>
            <a:ext cx="1545668" cy="1520347"/>
          </a:xfrm>
          <a:prstGeom prst="ellipse">
            <a:avLst/>
          </a:prstGeom>
          <a:blipFill dpi="0" rotWithShape="1">
            <a:blip r:embed="rId16" cstate="print">
              <a:extLst>
                <a:ext uri="{28A0092B-C50C-407E-A947-70E740481C1C}">
                  <a14:useLocalDpi xmlns:a14="http://schemas.microsoft.com/office/drawing/2010/main"/>
                </a:ext>
              </a:extLst>
            </a:blip>
            <a:srcRect/>
            <a:stretch>
              <a:fillRect/>
            </a:stretch>
          </a:blipFill>
          <a:ln w="19050">
            <a:solidFill>
              <a:srgbClr val="F79646"/>
            </a:solidFill>
          </a:ln>
        </p:spPr>
      </p:pic>
    </p:spTree>
    <p:extLst>
      <p:ext uri="{BB962C8B-B14F-4D97-AF65-F5344CB8AC3E}">
        <p14:creationId xmlns:p14="http://schemas.microsoft.com/office/powerpoint/2010/main" val="203548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a:extLst>
              <a:ext uri="{FF2B5EF4-FFF2-40B4-BE49-F238E27FC236}">
                <a16:creationId xmlns:a16="http://schemas.microsoft.com/office/drawing/2014/main" id="{1FF1ECB2-CA8D-97AB-B5EC-11DC5B4D09FD}"/>
              </a:ext>
            </a:extLst>
          </p:cNvPr>
          <p:cNvSpPr>
            <a:spLocks noGrp="1"/>
          </p:cNvSpPr>
          <p:nvPr>
            <p:ph type="ftr" sz="quarter" idx="11"/>
          </p:nvPr>
        </p:nvSpPr>
        <p:spPr/>
        <p:txBody>
          <a:bodyPr/>
          <a:lstStyle/>
          <a:p>
            <a:r>
              <a:rPr lang="en-US"/>
              <a:t>SQLDay 2020</a:t>
            </a:r>
          </a:p>
        </p:txBody>
      </p:sp>
      <p:pic>
        <p:nvPicPr>
          <p:cNvPr id="5" name="Obraz 4">
            <a:extLst>
              <a:ext uri="{FF2B5EF4-FFF2-40B4-BE49-F238E27FC236}">
                <a16:creationId xmlns:a16="http://schemas.microsoft.com/office/drawing/2014/main" id="{0491A2C0-9805-9883-AEE9-FF7E4DBF025F}"/>
              </a:ext>
            </a:extLst>
          </p:cNvPr>
          <p:cNvPicPr>
            <a:picLocks noChangeAspect="1"/>
          </p:cNvPicPr>
          <p:nvPr/>
        </p:nvPicPr>
        <p:blipFill>
          <a:blip r:embed="rId2"/>
          <a:stretch>
            <a:fillRect/>
          </a:stretch>
        </p:blipFill>
        <p:spPr>
          <a:xfrm>
            <a:off x="4374812" y="1386290"/>
            <a:ext cx="6921838" cy="4778974"/>
          </a:xfrm>
          <a:prstGeom prst="rect">
            <a:avLst/>
          </a:prstGeom>
        </p:spPr>
      </p:pic>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3"/>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4"/>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pic>
        <p:nvPicPr>
          <p:cNvPr id="22" name="Obraz 21">
            <a:extLst>
              <a:ext uri="{FF2B5EF4-FFF2-40B4-BE49-F238E27FC236}">
                <a16:creationId xmlns:a16="http://schemas.microsoft.com/office/drawing/2014/main" id="{65BD343B-6578-E7C2-06E4-423956D8D7E4}"/>
              </a:ext>
            </a:extLst>
          </p:cNvPr>
          <p:cNvPicPr>
            <a:picLocks noChangeAspect="1"/>
          </p:cNvPicPr>
          <p:nvPr/>
        </p:nvPicPr>
        <p:blipFill>
          <a:blip r:embed="rId5"/>
          <a:stretch>
            <a:fillRect/>
          </a:stretch>
        </p:blipFill>
        <p:spPr>
          <a:xfrm>
            <a:off x="0" y="1066345"/>
            <a:ext cx="4241462" cy="5776013"/>
          </a:xfrm>
          <a:prstGeom prst="rect">
            <a:avLst/>
          </a:prstGeom>
        </p:spPr>
      </p:pic>
      <p:pic>
        <p:nvPicPr>
          <p:cNvPr id="6" name="Obraz 5">
            <a:extLst>
              <a:ext uri="{FF2B5EF4-FFF2-40B4-BE49-F238E27FC236}">
                <a16:creationId xmlns:a16="http://schemas.microsoft.com/office/drawing/2014/main" id="{C1D10537-E59F-D922-4BC1-3B522E9CF9FB}"/>
              </a:ext>
            </a:extLst>
          </p:cNvPr>
          <p:cNvPicPr>
            <a:picLocks noChangeAspect="1"/>
          </p:cNvPicPr>
          <p:nvPr/>
        </p:nvPicPr>
        <p:blipFill>
          <a:blip r:embed="rId6"/>
          <a:stretch>
            <a:fillRect/>
          </a:stretch>
        </p:blipFill>
        <p:spPr>
          <a:xfrm>
            <a:off x="4241462" y="6235466"/>
            <a:ext cx="6994896" cy="606892"/>
          </a:xfrm>
          <a:prstGeom prst="rect">
            <a:avLst/>
          </a:prstGeom>
        </p:spPr>
      </p:pic>
      <p:sp>
        <p:nvSpPr>
          <p:cNvPr id="23" name="pole tekstowe 22">
            <a:extLst>
              <a:ext uri="{FF2B5EF4-FFF2-40B4-BE49-F238E27FC236}">
                <a16:creationId xmlns:a16="http://schemas.microsoft.com/office/drawing/2014/main" id="{5CCCF607-FE20-82DD-12F7-5DABD7C00CA4}"/>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Kontekst biznesowy narzędzia analitycznego - ESG</a:t>
            </a:r>
          </a:p>
        </p:txBody>
      </p:sp>
    </p:spTree>
    <p:extLst>
      <p:ext uri="{BB962C8B-B14F-4D97-AF65-F5344CB8AC3E}">
        <p14:creationId xmlns:p14="http://schemas.microsoft.com/office/powerpoint/2010/main" val="1880531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1013" y="1889763"/>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924" y="5116687"/>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6391" y="5238958"/>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4174" y="5068643"/>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8491" y="5474942"/>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15067" y="2991642"/>
            <a:ext cx="1575537" cy="430887"/>
          </a:xfrm>
          <a:prstGeom prst="rect">
            <a:avLst/>
          </a:prstGeom>
          <a:noFill/>
        </p:spPr>
        <p:txBody>
          <a:bodyPr wrap="square" rtlCol="0">
            <a:spAutoFit/>
          </a:bodyPr>
          <a:lstStyle>
            <a:defPPr>
              <a:defRPr lang="en-US"/>
            </a:defPPr>
            <a:lvl1pPr algn="ctr">
              <a:defRPr sz="1100"/>
            </a:lvl1pPr>
          </a:lstStyle>
          <a:p>
            <a:r>
              <a:rPr lang="pl-PL"/>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09939" y="5243538"/>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14"/>
              </a:ext>
            </a:extLst>
          </a:blip>
          <a:stretch>
            <a:fillRect/>
          </a:stretch>
        </p:blipFill>
        <p:spPr>
          <a:xfrm>
            <a:off x="1570367" y="5352515"/>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66660" y="6138697"/>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04957" y="6175600"/>
            <a:ext cx="1876218" cy="276999"/>
          </a:xfrm>
          <a:prstGeom prst="rect">
            <a:avLst/>
          </a:prstGeom>
          <a:noFill/>
        </p:spPr>
        <p:txBody>
          <a:bodyPr wrap="square" rtlCol="0">
            <a:spAutoFit/>
          </a:bodyPr>
          <a:lstStyle/>
          <a:p>
            <a:pPr algn="ctr"/>
            <a:r>
              <a:rPr lang="pl-PL" sz="1200"/>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482817" y="6139378"/>
            <a:ext cx="1876218" cy="276999"/>
          </a:xfrm>
          <a:prstGeom prst="rect">
            <a:avLst/>
          </a:prstGeom>
          <a:noFill/>
        </p:spPr>
        <p:txBody>
          <a:bodyPr wrap="square" rtlCol="0">
            <a:spAutoFit/>
          </a:bodyPr>
          <a:lstStyle>
            <a:defPPr>
              <a:defRPr lang="en-US"/>
            </a:defPPr>
            <a:lvl1pPr algn="ctr">
              <a:defRPr sz="1100" b="1">
                <a:solidFill>
                  <a:srgbClr val="F75B3B"/>
                </a:solidFill>
              </a:defRPr>
            </a:lvl1pPr>
          </a:lstStyle>
          <a:p>
            <a:r>
              <a:rPr lang="pl-PL"/>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71796" y="3012664"/>
            <a:ext cx="1504422" cy="430887"/>
          </a:xfrm>
          <a:prstGeom prst="rect">
            <a:avLst/>
          </a:prstGeom>
          <a:noFill/>
        </p:spPr>
        <p:txBody>
          <a:bodyPr wrap="square" rtlCol="0">
            <a:spAutoFit/>
          </a:bodyPr>
          <a:lstStyle>
            <a:defPPr>
              <a:defRPr lang="en-US"/>
            </a:defPPr>
            <a:lvl1pPr algn="ctr">
              <a:defRPr sz="1100"/>
            </a:lvl1pPr>
          </a:lstStyle>
          <a:p>
            <a:r>
              <a:rPr lang="pl-PL"/>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15"/>
              </a:ext>
            </a:extLst>
          </a:blip>
          <a:stretch>
            <a:fillRect/>
          </a:stretch>
        </p:blipFill>
        <p:spPr>
          <a:xfrm>
            <a:off x="4843858" y="1944186"/>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46857" y="2991642"/>
            <a:ext cx="1504422" cy="430887"/>
          </a:xfrm>
          <a:prstGeom prst="rect">
            <a:avLst/>
          </a:prstGeom>
          <a:noFill/>
        </p:spPr>
        <p:txBody>
          <a:bodyPr wrap="square" rtlCol="0">
            <a:spAutoFit/>
          </a:bodyPr>
          <a:lstStyle>
            <a:defPPr>
              <a:defRPr lang="en-US"/>
            </a:defPPr>
            <a:lvl1pPr algn="ctr">
              <a:defRPr sz="1100" b="1">
                <a:solidFill>
                  <a:srgbClr val="F75B3B"/>
                </a:solidFill>
              </a:defRPr>
            </a:lvl1pPr>
          </a:lstStyle>
          <a:p>
            <a:r>
              <a:rPr lang="pl-PL"/>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18919" y="1873330"/>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39549" y="3010713"/>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18"/>
              </a:ext>
            </a:extLst>
          </a:blip>
          <a:stretch>
            <a:fillRect/>
          </a:stretch>
        </p:blipFill>
        <p:spPr>
          <a:xfrm>
            <a:off x="484305" y="1919910"/>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579480" y="3858181"/>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03996" y="3829721"/>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096017" y="4028462"/>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148737" y="5751941"/>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27326" y="3502314"/>
            <a:ext cx="2199591" cy="2078164"/>
          </a:xfrm>
          <a:prstGeom prst="bentConnector3">
            <a:avLst>
              <a:gd name="adj1" fmla="val 60845"/>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72242" y="3441600"/>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29630" y="2512931"/>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499068" y="3677067"/>
            <a:ext cx="0" cy="1391576"/>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7" name="Łącznik: łamany 136">
            <a:extLst>
              <a:ext uri="{FF2B5EF4-FFF2-40B4-BE49-F238E27FC236}">
                <a16:creationId xmlns:a16="http://schemas.microsoft.com/office/drawing/2014/main" id="{8223210C-63D1-474C-96EA-AD5506775789}"/>
              </a:ext>
            </a:extLst>
          </p:cNvPr>
          <p:cNvCxnSpPr>
            <a:cxnSpLocks/>
          </p:cNvCxnSpPr>
          <p:nvPr/>
        </p:nvCxnSpPr>
        <p:spPr>
          <a:xfrm flipV="1">
            <a:off x="2845687" y="3455025"/>
            <a:ext cx="4255846" cy="2677882"/>
          </a:xfrm>
          <a:prstGeom prst="bentConnector3">
            <a:avLst>
              <a:gd name="adj1" fmla="val 83186"/>
            </a:avLst>
          </a:prstGeom>
          <a:ln w="38100">
            <a:solidFill>
              <a:srgbClr val="F75B3B"/>
            </a:solidFill>
            <a:prstDash val="lgDashDotDot"/>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67348" y="2535449"/>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57799" y="1412861"/>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14"/>
              </a:ext>
            </a:extLst>
          </a:blip>
          <a:stretch>
            <a:fillRect/>
          </a:stretch>
        </p:blipFill>
        <p:spPr>
          <a:xfrm>
            <a:off x="1312494" y="5062194"/>
            <a:ext cx="718190" cy="718190"/>
          </a:xfrm>
          <a:prstGeom prst="rect">
            <a:avLst/>
          </a:prstGeom>
        </p:spPr>
      </p:pic>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960200" y="1239598"/>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60177" y="1627347"/>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330943" y="1208077"/>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39549" y="1198629"/>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 name="Prostokąt: zaokrąglone rogi 1">
            <a:extLst>
              <a:ext uri="{FF2B5EF4-FFF2-40B4-BE49-F238E27FC236}">
                <a16:creationId xmlns:a16="http://schemas.microsoft.com/office/drawing/2014/main" id="{E6D087DD-E3BB-4BCF-9B77-738AE18D561D}"/>
              </a:ext>
            </a:extLst>
          </p:cNvPr>
          <p:cNvSpPr/>
          <p:nvPr/>
        </p:nvSpPr>
        <p:spPr>
          <a:xfrm>
            <a:off x="8755555" y="2091054"/>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Przygotowanie mierników / KPI na nowy okres</a:t>
            </a:r>
          </a:p>
        </p:txBody>
      </p:sp>
      <p:sp>
        <p:nvSpPr>
          <p:cNvPr id="57" name="Prostokąt: zaokrąglone rogi 56">
            <a:extLst>
              <a:ext uri="{FF2B5EF4-FFF2-40B4-BE49-F238E27FC236}">
                <a16:creationId xmlns:a16="http://schemas.microsoft.com/office/drawing/2014/main" id="{9CA6C980-ACC3-4E72-93DA-D99E190A5436}"/>
              </a:ext>
            </a:extLst>
          </p:cNvPr>
          <p:cNvSpPr/>
          <p:nvPr/>
        </p:nvSpPr>
        <p:spPr>
          <a:xfrm>
            <a:off x="8752888" y="2880776"/>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Zbieranie danych źródłowych od Data </a:t>
            </a:r>
            <a:r>
              <a:rPr lang="pl-PL" sz="1200" b="1" err="1">
                <a:solidFill>
                  <a:srgbClr val="00B050"/>
                </a:solidFill>
              </a:rPr>
              <a:t>Providerów</a:t>
            </a:r>
            <a:endParaRPr lang="pl-PL" sz="1200" b="1">
              <a:solidFill>
                <a:srgbClr val="00B050"/>
              </a:solidFill>
            </a:endParaRPr>
          </a:p>
        </p:txBody>
      </p:sp>
      <p:sp>
        <p:nvSpPr>
          <p:cNvPr id="58" name="Prostokąt: zaokrąglone rogi 57">
            <a:extLst>
              <a:ext uri="{FF2B5EF4-FFF2-40B4-BE49-F238E27FC236}">
                <a16:creationId xmlns:a16="http://schemas.microsoft.com/office/drawing/2014/main" id="{A6B19C60-8EC2-4FE4-9E50-5005BFE55F3C}"/>
              </a:ext>
            </a:extLst>
          </p:cNvPr>
          <p:cNvSpPr/>
          <p:nvPr/>
        </p:nvSpPr>
        <p:spPr>
          <a:xfrm>
            <a:off x="8752887" y="3670498"/>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Weryfikacja danych wejściowych przez Kontrolera ESG</a:t>
            </a:r>
          </a:p>
        </p:txBody>
      </p:sp>
      <p:sp>
        <p:nvSpPr>
          <p:cNvPr id="59" name="Prostokąt: zaokrąglone rogi 58">
            <a:extLst>
              <a:ext uri="{FF2B5EF4-FFF2-40B4-BE49-F238E27FC236}">
                <a16:creationId xmlns:a16="http://schemas.microsoft.com/office/drawing/2014/main" id="{7D412113-E301-42A5-95BB-AA9F8E0D6CE1}"/>
              </a:ext>
            </a:extLst>
          </p:cNvPr>
          <p:cNvSpPr/>
          <p:nvPr/>
        </p:nvSpPr>
        <p:spPr>
          <a:xfrm>
            <a:off x="8752888" y="4460220"/>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Obliczanie wartości KPI-ów</a:t>
            </a:r>
          </a:p>
        </p:txBody>
      </p:sp>
      <p:sp>
        <p:nvSpPr>
          <p:cNvPr id="60" name="Prostokąt: zaokrąglone rogi 59">
            <a:extLst>
              <a:ext uri="{FF2B5EF4-FFF2-40B4-BE49-F238E27FC236}">
                <a16:creationId xmlns:a16="http://schemas.microsoft.com/office/drawing/2014/main" id="{3AC2A5D9-71A0-4D0B-94F1-BA560B523BBA}"/>
              </a:ext>
            </a:extLst>
          </p:cNvPr>
          <p:cNvSpPr/>
          <p:nvPr/>
        </p:nvSpPr>
        <p:spPr>
          <a:xfrm>
            <a:off x="8753701" y="5249942"/>
            <a:ext cx="2915149" cy="456193"/>
          </a:xfrm>
          <a:prstGeom prst="roundRect">
            <a:avLst/>
          </a:prstGeom>
          <a:solidFill>
            <a:srgbClr val="FDFDFD"/>
          </a:solidFill>
          <a:ln w="19050">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chemeClr val="bg2">
                    <a:lumMod val="50000"/>
                  </a:schemeClr>
                </a:solidFill>
              </a:rPr>
              <a:t>Potwierdzanie KPI-ów przez BO</a:t>
            </a:r>
          </a:p>
        </p:txBody>
      </p:sp>
      <p:sp>
        <p:nvSpPr>
          <p:cNvPr id="61" name="Prostokąt: zaokrąglone rogi 60">
            <a:extLst>
              <a:ext uri="{FF2B5EF4-FFF2-40B4-BE49-F238E27FC236}">
                <a16:creationId xmlns:a16="http://schemas.microsoft.com/office/drawing/2014/main" id="{F0FBAB38-0057-4F39-835E-49746D407EC6}"/>
              </a:ext>
            </a:extLst>
          </p:cNvPr>
          <p:cNvSpPr/>
          <p:nvPr/>
        </p:nvSpPr>
        <p:spPr>
          <a:xfrm>
            <a:off x="8747141" y="6039663"/>
            <a:ext cx="2915149" cy="456193"/>
          </a:xfrm>
          <a:prstGeom prst="roundRect">
            <a:avLst/>
          </a:prstGeom>
          <a:solidFill>
            <a:srgbClr val="FDFDFD"/>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a:solidFill>
                  <a:schemeClr val="bg2">
                    <a:lumMod val="40000"/>
                    <a:lumOff val="60000"/>
                  </a:schemeClr>
                </a:solidFill>
              </a:rPr>
              <a:t>Wizualizacja</a:t>
            </a:r>
          </a:p>
        </p:txBody>
      </p:sp>
      <p:pic>
        <p:nvPicPr>
          <p:cNvPr id="4" name="Grafika 3" descr="Znacznik wyboru z wypełnieniem pełnym">
            <a:extLst>
              <a:ext uri="{FF2B5EF4-FFF2-40B4-BE49-F238E27FC236}">
                <a16:creationId xmlns:a16="http://schemas.microsoft.com/office/drawing/2014/main" id="{83B6FCB1-C0F2-4277-8898-6EF52C24ACF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748974" y="2189197"/>
            <a:ext cx="338452" cy="338452"/>
          </a:xfrm>
          <a:prstGeom prst="rect">
            <a:avLst/>
          </a:prstGeom>
        </p:spPr>
      </p:pic>
      <p:grpSp>
        <p:nvGrpSpPr>
          <p:cNvPr id="63" name="Grupa 62">
            <a:extLst>
              <a:ext uri="{FF2B5EF4-FFF2-40B4-BE49-F238E27FC236}">
                <a16:creationId xmlns:a16="http://schemas.microsoft.com/office/drawing/2014/main" id="{9C20473A-0F3A-C910-683A-A0B9D59D2A9F}"/>
              </a:ext>
            </a:extLst>
          </p:cNvPr>
          <p:cNvGrpSpPr/>
          <p:nvPr/>
        </p:nvGrpSpPr>
        <p:grpSpPr>
          <a:xfrm>
            <a:off x="207391" y="116958"/>
            <a:ext cx="11608498" cy="1553156"/>
            <a:chOff x="207391" y="116958"/>
            <a:chExt cx="11608498" cy="1553156"/>
          </a:xfrm>
        </p:grpSpPr>
        <p:pic>
          <p:nvPicPr>
            <p:cNvPr id="64" name="Obraz 63">
              <a:extLst>
                <a:ext uri="{FF2B5EF4-FFF2-40B4-BE49-F238E27FC236}">
                  <a16:creationId xmlns:a16="http://schemas.microsoft.com/office/drawing/2014/main" id="{03B9334D-66D7-F23B-BA24-312AF8ED922E}"/>
                </a:ext>
              </a:extLst>
            </p:cNvPr>
            <p:cNvPicPr>
              <a:picLocks noChangeAspect="1"/>
            </p:cNvPicPr>
            <p:nvPr/>
          </p:nvPicPr>
          <p:blipFill>
            <a:blip r:embed="rId25"/>
            <a:stretch>
              <a:fillRect/>
            </a:stretch>
          </p:blipFill>
          <p:spPr>
            <a:xfrm>
              <a:off x="270053" y="146853"/>
              <a:ext cx="1163691" cy="606529"/>
            </a:xfrm>
            <a:prstGeom prst="rect">
              <a:avLst/>
            </a:prstGeom>
          </p:spPr>
        </p:pic>
        <p:grpSp>
          <p:nvGrpSpPr>
            <p:cNvPr id="65" name="Grupa 64">
              <a:extLst>
                <a:ext uri="{FF2B5EF4-FFF2-40B4-BE49-F238E27FC236}">
                  <a16:creationId xmlns:a16="http://schemas.microsoft.com/office/drawing/2014/main" id="{516ADBE7-838F-CED6-184C-F07B170DB832}"/>
                </a:ext>
              </a:extLst>
            </p:cNvPr>
            <p:cNvGrpSpPr/>
            <p:nvPr/>
          </p:nvGrpSpPr>
          <p:grpSpPr>
            <a:xfrm>
              <a:off x="207391" y="851488"/>
              <a:ext cx="11608498" cy="267401"/>
              <a:chOff x="653143" y="807773"/>
              <a:chExt cx="11002945" cy="267401"/>
            </a:xfrm>
          </p:grpSpPr>
          <p:cxnSp>
            <p:nvCxnSpPr>
              <p:cNvPr id="73" name="Łącznik prosty 72">
                <a:extLst>
                  <a:ext uri="{FF2B5EF4-FFF2-40B4-BE49-F238E27FC236}">
                    <a16:creationId xmlns:a16="http://schemas.microsoft.com/office/drawing/2014/main" id="{E4A501EA-A545-0A71-3343-34228510270A}"/>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Łącznik prosty 73">
                <a:extLst>
                  <a:ext uri="{FF2B5EF4-FFF2-40B4-BE49-F238E27FC236}">
                    <a16:creationId xmlns:a16="http://schemas.microsoft.com/office/drawing/2014/main" id="{F6BBBAB5-E0FF-A07E-A2BC-DAD435756131}"/>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Łącznik prosty 74">
                <a:extLst>
                  <a:ext uri="{FF2B5EF4-FFF2-40B4-BE49-F238E27FC236}">
                    <a16:creationId xmlns:a16="http://schemas.microsoft.com/office/drawing/2014/main" id="{22206E8E-D862-D888-0524-C9ABBCA77DE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6" name="pole tekstowe 65">
              <a:extLst>
                <a:ext uri="{FF2B5EF4-FFF2-40B4-BE49-F238E27FC236}">
                  <a16:creationId xmlns:a16="http://schemas.microsoft.com/office/drawing/2014/main" id="{27E194DD-1653-BBC3-55FC-8ED6A122AC8C}"/>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8" name="Prostokąt: zaokrąglone rogi 67">
              <a:extLst>
                <a:ext uri="{FF2B5EF4-FFF2-40B4-BE49-F238E27FC236}">
                  <a16:creationId xmlns:a16="http://schemas.microsoft.com/office/drawing/2014/main" id="{5A7B3ACF-DAE9-52E3-8409-4D30AFC130BD}"/>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9" name="Grafika 68" descr="Części układanki z wypełnieniem pełnym">
              <a:extLst>
                <a:ext uri="{FF2B5EF4-FFF2-40B4-BE49-F238E27FC236}">
                  <a16:creationId xmlns:a16="http://schemas.microsoft.com/office/drawing/2014/main" id="{A0206FC6-4456-920A-7D1B-706E3D434C4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715576" y="1317810"/>
              <a:ext cx="352304" cy="352304"/>
            </a:xfrm>
            <a:prstGeom prst="rect">
              <a:avLst/>
            </a:prstGeom>
          </p:spPr>
        </p:pic>
        <p:sp>
          <p:nvSpPr>
            <p:cNvPr id="70" name="Prostokąt: zaokrąglone rogi 69">
              <a:extLst>
                <a:ext uri="{FF2B5EF4-FFF2-40B4-BE49-F238E27FC236}">
                  <a16:creationId xmlns:a16="http://schemas.microsoft.com/office/drawing/2014/main" id="{B49987B6-F0CE-82E0-E5FF-0D2075D586D2}"/>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Główne kroki procesu</a:t>
              </a:r>
            </a:p>
          </p:txBody>
        </p:sp>
        <p:pic>
          <p:nvPicPr>
            <p:cNvPr id="71" name="Grafika 70" descr="Przepływ pracy z wypełnieniem pełnym">
              <a:extLst>
                <a:ext uri="{FF2B5EF4-FFF2-40B4-BE49-F238E27FC236}">
                  <a16:creationId xmlns:a16="http://schemas.microsoft.com/office/drawing/2014/main" id="{896BA32E-4E54-E2EB-1B2A-986DE2096D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319278" y="1334693"/>
              <a:ext cx="339222" cy="317859"/>
            </a:xfrm>
            <a:prstGeom prst="rect">
              <a:avLst/>
            </a:prstGeom>
          </p:spPr>
        </p:pic>
        <p:pic>
          <p:nvPicPr>
            <p:cNvPr id="72" name="Obraz 71">
              <a:extLst>
                <a:ext uri="{FF2B5EF4-FFF2-40B4-BE49-F238E27FC236}">
                  <a16:creationId xmlns:a16="http://schemas.microsoft.com/office/drawing/2014/main" id="{6A60A2AA-574E-523A-C7E6-6781DBDAC9F6}"/>
                </a:ext>
              </a:extLst>
            </p:cNvPr>
            <p:cNvPicPr>
              <a:picLocks noChangeAspect="1"/>
            </p:cNvPicPr>
            <p:nvPr/>
          </p:nvPicPr>
          <p:blipFill>
            <a:blip r:embed="rId30"/>
            <a:stretch>
              <a:fillRect/>
            </a:stretch>
          </p:blipFill>
          <p:spPr>
            <a:xfrm>
              <a:off x="9851177" y="116958"/>
              <a:ext cx="1728797" cy="886183"/>
            </a:xfrm>
            <a:prstGeom prst="rect">
              <a:avLst/>
            </a:prstGeom>
          </p:spPr>
        </p:pic>
      </p:grpSp>
      <p:pic>
        <p:nvPicPr>
          <p:cNvPr id="62" name="Grafika 61" descr="Znacznik wyboru z wypełnieniem pełnym">
            <a:extLst>
              <a:ext uri="{FF2B5EF4-FFF2-40B4-BE49-F238E27FC236}">
                <a16:creationId xmlns:a16="http://schemas.microsoft.com/office/drawing/2014/main" id="{A7AB31F5-6D5D-63FD-9B08-B1AB8BE939F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741305" y="2899984"/>
            <a:ext cx="338452" cy="338452"/>
          </a:xfrm>
          <a:prstGeom prst="rect">
            <a:avLst/>
          </a:prstGeom>
        </p:spPr>
      </p:pic>
      <p:pic>
        <p:nvPicPr>
          <p:cNvPr id="67" name="Grafika 66" descr="Znacznik wyboru z wypełnieniem pełnym">
            <a:extLst>
              <a:ext uri="{FF2B5EF4-FFF2-40B4-BE49-F238E27FC236}">
                <a16:creationId xmlns:a16="http://schemas.microsoft.com/office/drawing/2014/main" id="{A81CB7F2-435A-B89A-74A9-FA973CE534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763123" y="3729368"/>
            <a:ext cx="338452" cy="338452"/>
          </a:xfrm>
          <a:prstGeom prst="rect">
            <a:avLst/>
          </a:prstGeom>
        </p:spPr>
      </p:pic>
      <p:pic>
        <p:nvPicPr>
          <p:cNvPr id="76" name="Grafika 75" descr="Znacznik wyboru z wypełnieniem pełnym">
            <a:extLst>
              <a:ext uri="{FF2B5EF4-FFF2-40B4-BE49-F238E27FC236}">
                <a16:creationId xmlns:a16="http://schemas.microsoft.com/office/drawing/2014/main" id="{6C0DAE7E-3478-8314-2EFF-3F8A03FB7D9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783664" y="4460220"/>
            <a:ext cx="338452" cy="338452"/>
          </a:xfrm>
          <a:prstGeom prst="rect">
            <a:avLst/>
          </a:prstGeom>
        </p:spPr>
      </p:pic>
    </p:spTree>
    <p:extLst>
      <p:ext uri="{BB962C8B-B14F-4D97-AF65-F5344CB8AC3E}">
        <p14:creationId xmlns:p14="http://schemas.microsoft.com/office/powerpoint/2010/main" val="750390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fika 35" descr="Laptop kontur">
            <a:extLst>
              <a:ext uri="{FF2B5EF4-FFF2-40B4-BE49-F238E27FC236}">
                <a16:creationId xmlns:a16="http://schemas.microsoft.com/office/drawing/2014/main" id="{322E5896-7F66-4502-8706-6B03D3F64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1013" y="1889763"/>
            <a:ext cx="1246336" cy="1246336"/>
          </a:xfrm>
          <a:prstGeom prst="rect">
            <a:avLst/>
          </a:prstGeom>
        </p:spPr>
      </p:pic>
      <p:pic>
        <p:nvPicPr>
          <p:cNvPr id="38" name="Grafika 37" descr="Baza danych kontur">
            <a:extLst>
              <a:ext uri="{FF2B5EF4-FFF2-40B4-BE49-F238E27FC236}">
                <a16:creationId xmlns:a16="http://schemas.microsoft.com/office/drawing/2014/main" id="{5CCCBE96-BAAD-4DB4-A7B1-271497DB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0924" y="5116687"/>
            <a:ext cx="718190" cy="718190"/>
          </a:xfrm>
          <a:prstGeom prst="rect">
            <a:avLst/>
          </a:prstGeom>
        </p:spPr>
      </p:pic>
      <p:pic>
        <p:nvPicPr>
          <p:cNvPr id="40" name="Grafika 39" descr="Wykres słupkowy z wypełnieniem pełnym">
            <a:extLst>
              <a:ext uri="{FF2B5EF4-FFF2-40B4-BE49-F238E27FC236}">
                <a16:creationId xmlns:a16="http://schemas.microsoft.com/office/drawing/2014/main" id="{C4210B74-A29C-484D-BA6D-150DE4668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6391" y="5238958"/>
            <a:ext cx="1087972" cy="766327"/>
          </a:xfrm>
          <a:prstGeom prst="rect">
            <a:avLst/>
          </a:prstGeom>
        </p:spPr>
      </p:pic>
      <p:pic>
        <p:nvPicPr>
          <p:cNvPr id="42" name="Grafika 41" descr="Koła zębate kontur">
            <a:extLst>
              <a:ext uri="{FF2B5EF4-FFF2-40B4-BE49-F238E27FC236}">
                <a16:creationId xmlns:a16="http://schemas.microsoft.com/office/drawing/2014/main" id="{0B2CCADB-C264-4F60-A674-E9CCDFF5E3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4174" y="5068643"/>
            <a:ext cx="960298" cy="960298"/>
          </a:xfrm>
          <a:prstGeom prst="rect">
            <a:avLst/>
          </a:prstGeom>
        </p:spPr>
      </p:pic>
      <p:pic>
        <p:nvPicPr>
          <p:cNvPr id="45" name="Grafika 44" descr="Kalkulator kontur">
            <a:extLst>
              <a:ext uri="{FF2B5EF4-FFF2-40B4-BE49-F238E27FC236}">
                <a16:creationId xmlns:a16="http://schemas.microsoft.com/office/drawing/2014/main" id="{A87DC6B3-5416-44BC-A47C-C40D31C49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8491" y="5474942"/>
            <a:ext cx="553999" cy="553999"/>
          </a:xfrm>
          <a:prstGeom prst="rect">
            <a:avLst/>
          </a:prstGeom>
        </p:spPr>
      </p:pic>
      <p:sp>
        <p:nvSpPr>
          <p:cNvPr id="46" name="pole tekstowe 45">
            <a:extLst>
              <a:ext uri="{FF2B5EF4-FFF2-40B4-BE49-F238E27FC236}">
                <a16:creationId xmlns:a16="http://schemas.microsoft.com/office/drawing/2014/main" id="{50892A12-C561-4898-9D8D-7CFB693FF68F}"/>
              </a:ext>
            </a:extLst>
          </p:cNvPr>
          <p:cNvSpPr txBox="1"/>
          <p:nvPr/>
        </p:nvSpPr>
        <p:spPr>
          <a:xfrm>
            <a:off x="2315067" y="2991642"/>
            <a:ext cx="1575537" cy="430887"/>
          </a:xfrm>
          <a:prstGeom prst="rect">
            <a:avLst/>
          </a:prstGeom>
          <a:noFill/>
        </p:spPr>
        <p:txBody>
          <a:bodyPr wrap="square" rtlCol="0">
            <a:spAutoFit/>
          </a:bodyPr>
          <a:lstStyle>
            <a:defPPr>
              <a:defRPr lang="en-US"/>
            </a:defPPr>
            <a:lvl1pPr algn="ctr">
              <a:defRPr sz="1100"/>
            </a:lvl1pPr>
          </a:lstStyle>
          <a:p>
            <a:r>
              <a:rPr lang="pl-PL"/>
              <a:t>Aplikacja do wprowadzania danych</a:t>
            </a:r>
          </a:p>
        </p:txBody>
      </p:sp>
      <p:pic>
        <p:nvPicPr>
          <p:cNvPr id="86" name="Grafika 85" descr="Baza danych kontur">
            <a:extLst>
              <a:ext uri="{FF2B5EF4-FFF2-40B4-BE49-F238E27FC236}">
                <a16:creationId xmlns:a16="http://schemas.microsoft.com/office/drawing/2014/main" id="{F73B8588-E821-42F3-8B59-E34EDB81B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9939" y="5243538"/>
            <a:ext cx="718190" cy="718190"/>
          </a:xfrm>
          <a:prstGeom prst="rect">
            <a:avLst/>
          </a:prstGeom>
        </p:spPr>
      </p:pic>
      <p:pic>
        <p:nvPicPr>
          <p:cNvPr id="95" name="Grafika 94" descr="Baza danych kontur">
            <a:extLst>
              <a:ext uri="{FF2B5EF4-FFF2-40B4-BE49-F238E27FC236}">
                <a16:creationId xmlns:a16="http://schemas.microsoft.com/office/drawing/2014/main" id="{616474E9-E8C1-41E9-B60F-DD8D9CADD589}"/>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1570367" y="5352515"/>
            <a:ext cx="718190" cy="718190"/>
          </a:xfrm>
          <a:prstGeom prst="rect">
            <a:avLst/>
          </a:prstGeom>
        </p:spPr>
      </p:pic>
      <p:sp>
        <p:nvSpPr>
          <p:cNvPr id="96" name="pole tekstowe 95">
            <a:extLst>
              <a:ext uri="{FF2B5EF4-FFF2-40B4-BE49-F238E27FC236}">
                <a16:creationId xmlns:a16="http://schemas.microsoft.com/office/drawing/2014/main" id="{0082F704-D721-4134-B912-6151DD34F7F2}"/>
              </a:ext>
            </a:extLst>
          </p:cNvPr>
          <p:cNvSpPr txBox="1"/>
          <p:nvPr/>
        </p:nvSpPr>
        <p:spPr>
          <a:xfrm>
            <a:off x="1066660" y="6138697"/>
            <a:ext cx="1876218" cy="276999"/>
          </a:xfrm>
          <a:prstGeom prst="rect">
            <a:avLst/>
          </a:prstGeom>
          <a:noFill/>
        </p:spPr>
        <p:txBody>
          <a:bodyPr wrap="square" rtlCol="0">
            <a:spAutoFit/>
          </a:bodyPr>
          <a:lstStyle/>
          <a:p>
            <a:pPr algn="ctr"/>
            <a:r>
              <a:rPr lang="pl-PL" sz="1200"/>
              <a:t>Tabele „</a:t>
            </a:r>
            <a:r>
              <a:rPr lang="pl-PL" sz="1200" err="1"/>
              <a:t>Dataverse</a:t>
            </a:r>
            <a:r>
              <a:rPr lang="pl-PL" sz="1200"/>
              <a:t>”</a:t>
            </a:r>
          </a:p>
        </p:txBody>
      </p:sp>
      <p:sp>
        <p:nvSpPr>
          <p:cNvPr id="97" name="pole tekstowe 96">
            <a:extLst>
              <a:ext uri="{FF2B5EF4-FFF2-40B4-BE49-F238E27FC236}">
                <a16:creationId xmlns:a16="http://schemas.microsoft.com/office/drawing/2014/main" id="{69C7BC07-8890-42F0-A767-C5B4E12C26CE}"/>
              </a:ext>
            </a:extLst>
          </p:cNvPr>
          <p:cNvSpPr txBox="1"/>
          <p:nvPr/>
        </p:nvSpPr>
        <p:spPr>
          <a:xfrm>
            <a:off x="6504957" y="6175600"/>
            <a:ext cx="1876218" cy="276999"/>
          </a:xfrm>
          <a:prstGeom prst="rect">
            <a:avLst/>
          </a:prstGeom>
          <a:noFill/>
        </p:spPr>
        <p:txBody>
          <a:bodyPr wrap="square" rtlCol="0">
            <a:spAutoFit/>
          </a:bodyPr>
          <a:lstStyle>
            <a:defPPr>
              <a:defRPr lang="en-US"/>
            </a:defPPr>
            <a:lvl1pPr algn="ctr">
              <a:defRPr sz="1100" b="1">
                <a:solidFill>
                  <a:srgbClr val="F75B3B"/>
                </a:solidFill>
              </a:defRPr>
            </a:lvl1pPr>
          </a:lstStyle>
          <a:p>
            <a:r>
              <a:rPr lang="pl-PL"/>
              <a:t>Dashboard ESG</a:t>
            </a:r>
          </a:p>
        </p:txBody>
      </p:sp>
      <p:sp>
        <p:nvSpPr>
          <p:cNvPr id="98" name="pole tekstowe 97">
            <a:extLst>
              <a:ext uri="{FF2B5EF4-FFF2-40B4-BE49-F238E27FC236}">
                <a16:creationId xmlns:a16="http://schemas.microsoft.com/office/drawing/2014/main" id="{6B6A93F1-11EF-4018-8903-85D66B846C3A}"/>
              </a:ext>
            </a:extLst>
          </p:cNvPr>
          <p:cNvSpPr txBox="1"/>
          <p:nvPr/>
        </p:nvSpPr>
        <p:spPr>
          <a:xfrm>
            <a:off x="4482817" y="6139378"/>
            <a:ext cx="1876218" cy="276999"/>
          </a:xfrm>
          <a:prstGeom prst="rect">
            <a:avLst/>
          </a:prstGeom>
          <a:noFill/>
        </p:spPr>
        <p:txBody>
          <a:bodyPr wrap="square" rtlCol="0">
            <a:spAutoFit/>
          </a:bodyPr>
          <a:lstStyle>
            <a:defPPr>
              <a:defRPr lang="en-US"/>
            </a:defPPr>
            <a:lvl1pPr algn="ctr">
              <a:defRPr sz="1200"/>
            </a:lvl1pPr>
          </a:lstStyle>
          <a:p>
            <a:r>
              <a:rPr lang="pl-PL"/>
              <a:t>Obliczenia </a:t>
            </a:r>
          </a:p>
        </p:txBody>
      </p:sp>
      <p:sp>
        <p:nvSpPr>
          <p:cNvPr id="100" name="pole tekstowe 99">
            <a:extLst>
              <a:ext uri="{FF2B5EF4-FFF2-40B4-BE49-F238E27FC236}">
                <a16:creationId xmlns:a16="http://schemas.microsoft.com/office/drawing/2014/main" id="{2C08F2CE-55E9-4222-93F2-0BD3D232F3DE}"/>
              </a:ext>
            </a:extLst>
          </p:cNvPr>
          <p:cNvSpPr txBox="1"/>
          <p:nvPr/>
        </p:nvSpPr>
        <p:spPr>
          <a:xfrm>
            <a:off x="4571796" y="3012664"/>
            <a:ext cx="1504422" cy="430887"/>
          </a:xfrm>
          <a:prstGeom prst="rect">
            <a:avLst/>
          </a:prstGeom>
          <a:noFill/>
        </p:spPr>
        <p:txBody>
          <a:bodyPr wrap="square" rtlCol="0">
            <a:spAutoFit/>
          </a:bodyPr>
          <a:lstStyle>
            <a:defPPr>
              <a:defRPr lang="en-US"/>
            </a:defPPr>
            <a:lvl1pPr algn="ctr">
              <a:defRPr sz="1100"/>
            </a:lvl1pPr>
          </a:lstStyle>
          <a:p>
            <a:r>
              <a:rPr lang="pl-PL"/>
              <a:t>Aplikacja dla kontrolera ESG</a:t>
            </a:r>
          </a:p>
        </p:txBody>
      </p:sp>
      <p:pic>
        <p:nvPicPr>
          <p:cNvPr id="101" name="Grafika 100" descr="Laptop kontur">
            <a:extLst>
              <a:ext uri="{FF2B5EF4-FFF2-40B4-BE49-F238E27FC236}">
                <a16:creationId xmlns:a16="http://schemas.microsoft.com/office/drawing/2014/main" id="{19C594CD-549C-4CA1-96BE-269634AAE576}"/>
              </a:ext>
            </a:extLst>
          </p:cNvPr>
          <p:cNvPicPr>
            <a:picLocks noChangeAspect="1"/>
          </p:cNvPicPr>
          <p:nvPr/>
        </p:nvPicPr>
        <p:blipFill>
          <a:blip r:embed="rId2">
            <a:extLst>
              <a:ext uri="{96DAC541-7B7A-43D3-8B79-37D633B846F1}">
                <asvg:svgBlip xmlns:asvg="http://schemas.microsoft.com/office/drawing/2016/SVG/main" r:embed="rId13"/>
              </a:ext>
            </a:extLst>
          </a:blip>
          <a:stretch>
            <a:fillRect/>
          </a:stretch>
        </p:blipFill>
        <p:spPr>
          <a:xfrm>
            <a:off x="4843858" y="1944186"/>
            <a:ext cx="1182526" cy="1182526"/>
          </a:xfrm>
          <a:prstGeom prst="rect">
            <a:avLst/>
          </a:prstGeom>
        </p:spPr>
      </p:pic>
      <p:sp>
        <p:nvSpPr>
          <p:cNvPr id="102" name="pole tekstowe 101">
            <a:extLst>
              <a:ext uri="{FF2B5EF4-FFF2-40B4-BE49-F238E27FC236}">
                <a16:creationId xmlns:a16="http://schemas.microsoft.com/office/drawing/2014/main" id="{E5B70098-B174-4BD6-8553-B835E39A5731}"/>
              </a:ext>
            </a:extLst>
          </p:cNvPr>
          <p:cNvSpPr txBox="1"/>
          <p:nvPr/>
        </p:nvSpPr>
        <p:spPr>
          <a:xfrm>
            <a:off x="6746857" y="2991642"/>
            <a:ext cx="1504422" cy="430887"/>
          </a:xfrm>
          <a:prstGeom prst="rect">
            <a:avLst/>
          </a:prstGeom>
          <a:noFill/>
        </p:spPr>
        <p:txBody>
          <a:bodyPr wrap="square" rtlCol="0">
            <a:spAutoFit/>
          </a:bodyPr>
          <a:lstStyle>
            <a:defPPr>
              <a:defRPr lang="en-US"/>
            </a:defPPr>
            <a:lvl1pPr algn="ctr">
              <a:defRPr sz="1100"/>
            </a:lvl1pPr>
          </a:lstStyle>
          <a:p>
            <a:r>
              <a:rPr lang="pl-PL"/>
              <a:t>Aplikacja do potwierdzania danych</a:t>
            </a:r>
          </a:p>
        </p:txBody>
      </p:sp>
      <p:pic>
        <p:nvPicPr>
          <p:cNvPr id="103" name="Grafika 102" descr="Laptop kontur">
            <a:extLst>
              <a:ext uri="{FF2B5EF4-FFF2-40B4-BE49-F238E27FC236}">
                <a16:creationId xmlns:a16="http://schemas.microsoft.com/office/drawing/2014/main" id="{DA236EE8-2956-42D5-A021-7268A3D545C8}"/>
              </a:ext>
            </a:extLst>
          </p:cNvPr>
          <p:cNvPicPr>
            <a:picLocks noChangeAspect="1"/>
          </p:cNvPicPr>
          <p:nvPr/>
        </p:nvPicPr>
        <p:blipFill>
          <a:blip r:embed="rId2">
            <a:extLst>
              <a:ext uri="{96DAC541-7B7A-43D3-8B79-37D633B846F1}">
                <asvg:svgBlip xmlns:asvg="http://schemas.microsoft.com/office/drawing/2016/SVG/main" r:embed="rId14"/>
              </a:ext>
            </a:extLst>
          </a:blip>
          <a:stretch>
            <a:fillRect/>
          </a:stretch>
        </p:blipFill>
        <p:spPr>
          <a:xfrm>
            <a:off x="7018919" y="1873330"/>
            <a:ext cx="1232360" cy="1232360"/>
          </a:xfrm>
          <a:prstGeom prst="rect">
            <a:avLst/>
          </a:prstGeom>
        </p:spPr>
      </p:pic>
      <p:sp>
        <p:nvSpPr>
          <p:cNvPr id="106" name="pole tekstowe 105">
            <a:extLst>
              <a:ext uri="{FF2B5EF4-FFF2-40B4-BE49-F238E27FC236}">
                <a16:creationId xmlns:a16="http://schemas.microsoft.com/office/drawing/2014/main" id="{63AFF0D8-825B-417D-868D-8CA647952AF6}"/>
              </a:ext>
            </a:extLst>
          </p:cNvPr>
          <p:cNvSpPr txBox="1"/>
          <p:nvPr/>
        </p:nvSpPr>
        <p:spPr>
          <a:xfrm>
            <a:off x="39549" y="3010713"/>
            <a:ext cx="1780012" cy="430887"/>
          </a:xfrm>
          <a:prstGeom prst="rect">
            <a:avLst/>
          </a:prstGeom>
          <a:noFill/>
        </p:spPr>
        <p:txBody>
          <a:bodyPr wrap="square" rtlCol="0">
            <a:spAutoFit/>
          </a:bodyPr>
          <a:lstStyle/>
          <a:p>
            <a:pPr algn="ctr"/>
            <a:r>
              <a:rPr lang="pl-PL" sz="1100"/>
              <a:t>Aplikacja do tworzenia nowych okresów / KPI-ów</a:t>
            </a:r>
          </a:p>
        </p:txBody>
      </p:sp>
      <p:pic>
        <p:nvPicPr>
          <p:cNvPr id="107" name="Grafika 106" descr="Laptop kontur">
            <a:extLst>
              <a:ext uri="{FF2B5EF4-FFF2-40B4-BE49-F238E27FC236}">
                <a16:creationId xmlns:a16="http://schemas.microsoft.com/office/drawing/2014/main" id="{0A4A064E-AAE4-4197-8FF2-03FACD3F7198}"/>
              </a:ext>
            </a:extLst>
          </p:cNvPr>
          <p:cNvPicPr>
            <a:picLocks noChangeAspect="1"/>
          </p:cNvPicPr>
          <p:nvPr/>
        </p:nvPicPr>
        <p:blipFill>
          <a:blip r:embed="rId2">
            <a:extLst>
              <a:ext uri="{96DAC541-7B7A-43D3-8B79-37D633B846F1}">
                <asvg:svgBlip xmlns:asvg="http://schemas.microsoft.com/office/drawing/2016/SVG/main" r:embed="rId15"/>
              </a:ext>
            </a:extLst>
          </a:blip>
          <a:stretch>
            <a:fillRect/>
          </a:stretch>
        </p:blipFill>
        <p:spPr>
          <a:xfrm>
            <a:off x="484305" y="1919910"/>
            <a:ext cx="1231823" cy="1231823"/>
          </a:xfrm>
          <a:prstGeom prst="rect">
            <a:avLst/>
          </a:prstGeom>
        </p:spPr>
      </p:pic>
      <p:cxnSp>
        <p:nvCxnSpPr>
          <p:cNvPr id="51" name="Łącznik: łamany 50">
            <a:extLst>
              <a:ext uri="{FF2B5EF4-FFF2-40B4-BE49-F238E27FC236}">
                <a16:creationId xmlns:a16="http://schemas.microsoft.com/office/drawing/2014/main" id="{2E96AAD3-0DFF-4C61-A418-B3E609B4F1A1}"/>
              </a:ext>
            </a:extLst>
          </p:cNvPr>
          <p:cNvCxnSpPr>
            <a:cxnSpLocks/>
          </p:cNvCxnSpPr>
          <p:nvPr/>
        </p:nvCxnSpPr>
        <p:spPr>
          <a:xfrm rot="16200000" flipH="1">
            <a:off x="579480" y="3858181"/>
            <a:ext cx="1539536" cy="760315"/>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3" name="Łącznik: łamany 52">
            <a:extLst>
              <a:ext uri="{FF2B5EF4-FFF2-40B4-BE49-F238E27FC236}">
                <a16:creationId xmlns:a16="http://schemas.microsoft.com/office/drawing/2014/main" id="{D6B6AE7C-B9AC-4B5B-8728-CF826EBF5FCD}"/>
              </a:ext>
            </a:extLst>
          </p:cNvPr>
          <p:cNvCxnSpPr>
            <a:cxnSpLocks/>
          </p:cNvCxnSpPr>
          <p:nvPr/>
        </p:nvCxnSpPr>
        <p:spPr>
          <a:xfrm rot="5400000" flipH="1" flipV="1">
            <a:off x="1403996" y="3829721"/>
            <a:ext cx="1886213" cy="425796"/>
          </a:xfrm>
          <a:prstGeom prst="bentConnector2">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55" name="Łącznik: łamany 54">
            <a:extLst>
              <a:ext uri="{FF2B5EF4-FFF2-40B4-BE49-F238E27FC236}">
                <a16:creationId xmlns:a16="http://schemas.microsoft.com/office/drawing/2014/main" id="{609AA3BC-B164-422B-A8B3-07530AFE4470}"/>
              </a:ext>
            </a:extLst>
          </p:cNvPr>
          <p:cNvCxnSpPr>
            <a:cxnSpLocks/>
            <a:stCxn id="46" idx="2"/>
          </p:cNvCxnSpPr>
          <p:nvPr/>
        </p:nvCxnSpPr>
        <p:spPr>
          <a:xfrm rot="5400000">
            <a:off x="2096017" y="4028462"/>
            <a:ext cx="1612752" cy="400887"/>
          </a:xfrm>
          <a:prstGeom prst="bentConnector3">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3" name="Łącznik prosty ze strzałką 122">
            <a:extLst>
              <a:ext uri="{FF2B5EF4-FFF2-40B4-BE49-F238E27FC236}">
                <a16:creationId xmlns:a16="http://schemas.microsoft.com/office/drawing/2014/main" id="{2911A3F1-9FC5-4EB1-86B4-C3C1CDD40534}"/>
              </a:ext>
            </a:extLst>
          </p:cNvPr>
          <p:cNvCxnSpPr/>
          <p:nvPr/>
        </p:nvCxnSpPr>
        <p:spPr>
          <a:xfrm>
            <a:off x="3148737" y="5751941"/>
            <a:ext cx="1334080" cy="0"/>
          </a:xfrm>
          <a:prstGeom prst="straightConnector1">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27" name="Łącznik: łamany 126">
            <a:extLst>
              <a:ext uri="{FF2B5EF4-FFF2-40B4-BE49-F238E27FC236}">
                <a16:creationId xmlns:a16="http://schemas.microsoft.com/office/drawing/2014/main" id="{488ED06A-63F3-48CB-ABDF-AA90F797CD38}"/>
              </a:ext>
            </a:extLst>
          </p:cNvPr>
          <p:cNvCxnSpPr>
            <a:cxnSpLocks/>
          </p:cNvCxnSpPr>
          <p:nvPr/>
        </p:nvCxnSpPr>
        <p:spPr>
          <a:xfrm rot="5400000">
            <a:off x="3027326" y="3502314"/>
            <a:ext cx="2199591" cy="2078164"/>
          </a:xfrm>
          <a:prstGeom prst="bentConnector3">
            <a:avLst>
              <a:gd name="adj1" fmla="val 60845"/>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1" name="Łącznik prosty ze strzałką 130">
            <a:extLst>
              <a:ext uri="{FF2B5EF4-FFF2-40B4-BE49-F238E27FC236}">
                <a16:creationId xmlns:a16="http://schemas.microsoft.com/office/drawing/2014/main" id="{295C249C-99A0-465B-970F-519D9AED2627}"/>
              </a:ext>
            </a:extLst>
          </p:cNvPr>
          <p:cNvCxnSpPr>
            <a:cxnSpLocks/>
          </p:cNvCxnSpPr>
          <p:nvPr/>
        </p:nvCxnSpPr>
        <p:spPr>
          <a:xfrm>
            <a:off x="5672242" y="3441600"/>
            <a:ext cx="0" cy="1383586"/>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Łącznik prosty ze strzałką 132">
            <a:extLst>
              <a:ext uri="{FF2B5EF4-FFF2-40B4-BE49-F238E27FC236}">
                <a16:creationId xmlns:a16="http://schemas.microsoft.com/office/drawing/2014/main" id="{83068CC8-1D3A-4DD4-A796-0560793D5EE4}"/>
              </a:ext>
            </a:extLst>
          </p:cNvPr>
          <p:cNvCxnSpPr/>
          <p:nvPr/>
        </p:nvCxnSpPr>
        <p:spPr>
          <a:xfrm>
            <a:off x="6129630" y="2512931"/>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Łącznik prosty ze strzałką 134">
            <a:extLst>
              <a:ext uri="{FF2B5EF4-FFF2-40B4-BE49-F238E27FC236}">
                <a16:creationId xmlns:a16="http://schemas.microsoft.com/office/drawing/2014/main" id="{AED070AB-3DAB-4FF9-B55C-98F106076ED5}"/>
              </a:ext>
            </a:extLst>
          </p:cNvPr>
          <p:cNvCxnSpPr/>
          <p:nvPr/>
        </p:nvCxnSpPr>
        <p:spPr>
          <a:xfrm>
            <a:off x="7499068" y="3677067"/>
            <a:ext cx="0" cy="1391576"/>
          </a:xfrm>
          <a:prstGeom prst="straightConnector1">
            <a:avLst/>
          </a:prstGeom>
          <a:ln w="38100">
            <a:solidFill>
              <a:srgbClr val="F75B3B"/>
            </a:solidFill>
            <a:prstDash val="lgDashDotDot"/>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7" name="Łącznik: łamany 136">
            <a:extLst>
              <a:ext uri="{FF2B5EF4-FFF2-40B4-BE49-F238E27FC236}">
                <a16:creationId xmlns:a16="http://schemas.microsoft.com/office/drawing/2014/main" id="{8223210C-63D1-474C-96EA-AD5506775789}"/>
              </a:ext>
            </a:extLst>
          </p:cNvPr>
          <p:cNvCxnSpPr>
            <a:cxnSpLocks/>
          </p:cNvCxnSpPr>
          <p:nvPr/>
        </p:nvCxnSpPr>
        <p:spPr>
          <a:xfrm flipV="1">
            <a:off x="2845687" y="3455025"/>
            <a:ext cx="4255846" cy="2677882"/>
          </a:xfrm>
          <a:prstGeom prst="bentConnector3">
            <a:avLst>
              <a:gd name="adj1" fmla="val 83186"/>
            </a:avLst>
          </a:prstGeom>
          <a:ln w="19050">
            <a:solidFill>
              <a:schemeClr val="bg2">
                <a:lumMod val="50000"/>
              </a:schemeClr>
            </a:solidFill>
            <a:prstDash val="lgDashDotDot"/>
            <a:tailEnd type="triangle"/>
          </a:ln>
        </p:spPr>
        <p:style>
          <a:lnRef idx="2">
            <a:schemeClr val="accent1"/>
          </a:lnRef>
          <a:fillRef idx="0">
            <a:schemeClr val="accent1"/>
          </a:fillRef>
          <a:effectRef idx="1">
            <a:schemeClr val="accent1"/>
          </a:effectRef>
          <a:fontRef idx="minor">
            <a:schemeClr val="tx1"/>
          </a:fontRef>
        </p:style>
      </p:cxnSp>
      <p:cxnSp>
        <p:nvCxnSpPr>
          <p:cNvPr id="138" name="Łącznik prosty ze strzałką 137">
            <a:extLst>
              <a:ext uri="{FF2B5EF4-FFF2-40B4-BE49-F238E27FC236}">
                <a16:creationId xmlns:a16="http://schemas.microsoft.com/office/drawing/2014/main" id="{064E7821-5A70-488E-90F4-7911B73622B3}"/>
              </a:ext>
            </a:extLst>
          </p:cNvPr>
          <p:cNvCxnSpPr/>
          <p:nvPr/>
        </p:nvCxnSpPr>
        <p:spPr>
          <a:xfrm>
            <a:off x="3967348" y="2535449"/>
            <a:ext cx="750655" cy="0"/>
          </a:xfrm>
          <a:prstGeom prst="straightConnector1">
            <a:avLst/>
          </a:prstGeom>
          <a:ln>
            <a:solidFill>
              <a:schemeClr val="bg2">
                <a:lumMod val="50000"/>
              </a:schemeClr>
            </a:solidFill>
            <a:prstDash val="lg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2" name="Łącznik prosty 141">
            <a:extLst>
              <a:ext uri="{FF2B5EF4-FFF2-40B4-BE49-F238E27FC236}">
                <a16:creationId xmlns:a16="http://schemas.microsoft.com/office/drawing/2014/main" id="{C109FBC9-A38E-4872-B9EA-3714134C3FCB}"/>
              </a:ext>
            </a:extLst>
          </p:cNvPr>
          <p:cNvCxnSpPr/>
          <p:nvPr/>
        </p:nvCxnSpPr>
        <p:spPr>
          <a:xfrm>
            <a:off x="8657799" y="1412861"/>
            <a:ext cx="0" cy="5081047"/>
          </a:xfrm>
          <a:prstGeom prst="line">
            <a:avLst/>
          </a:prstGeom>
        </p:spPr>
        <p:style>
          <a:lnRef idx="2">
            <a:schemeClr val="accent1"/>
          </a:lnRef>
          <a:fillRef idx="0">
            <a:schemeClr val="accent1"/>
          </a:fillRef>
          <a:effectRef idx="1">
            <a:schemeClr val="accent1"/>
          </a:effectRef>
          <a:fontRef idx="minor">
            <a:schemeClr val="tx1"/>
          </a:fontRef>
        </p:style>
      </p:cxnSp>
      <p:pic>
        <p:nvPicPr>
          <p:cNvPr id="163" name="Grafika 162" descr="Baza danych kontur">
            <a:extLst>
              <a:ext uri="{FF2B5EF4-FFF2-40B4-BE49-F238E27FC236}">
                <a16:creationId xmlns:a16="http://schemas.microsoft.com/office/drawing/2014/main" id="{FD0A61FB-10AC-47C6-97F3-B9FF72B8C28D}"/>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1312494" y="5062194"/>
            <a:ext cx="718190" cy="718190"/>
          </a:xfrm>
          <a:prstGeom prst="rect">
            <a:avLst/>
          </a:prstGeom>
        </p:spPr>
      </p:pic>
      <p:pic>
        <p:nvPicPr>
          <p:cNvPr id="189" name="Grafika 188" descr="Profil męski kontur">
            <a:extLst>
              <a:ext uri="{FF2B5EF4-FFF2-40B4-BE49-F238E27FC236}">
                <a16:creationId xmlns:a16="http://schemas.microsoft.com/office/drawing/2014/main" id="{D280F9F9-F59F-4521-B682-4066A49938E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60200" y="1239598"/>
            <a:ext cx="448047" cy="448047"/>
          </a:xfrm>
          <a:prstGeom prst="rect">
            <a:avLst/>
          </a:prstGeom>
        </p:spPr>
      </p:pic>
      <p:sp>
        <p:nvSpPr>
          <p:cNvPr id="190" name="pole tekstowe 189">
            <a:extLst>
              <a:ext uri="{FF2B5EF4-FFF2-40B4-BE49-F238E27FC236}">
                <a16:creationId xmlns:a16="http://schemas.microsoft.com/office/drawing/2014/main" id="{814467B0-2A95-4E73-9C71-515BF7511D42}"/>
              </a:ext>
            </a:extLst>
          </p:cNvPr>
          <p:cNvSpPr txBox="1"/>
          <p:nvPr/>
        </p:nvSpPr>
        <p:spPr>
          <a:xfrm>
            <a:off x="3560177" y="1627347"/>
            <a:ext cx="1565374" cy="261610"/>
          </a:xfrm>
          <a:prstGeom prst="rect">
            <a:avLst/>
          </a:prstGeom>
          <a:noFill/>
        </p:spPr>
        <p:txBody>
          <a:bodyPr wrap="square" rtlCol="0">
            <a:spAutoFit/>
          </a:bodyPr>
          <a:lstStyle>
            <a:defPPr>
              <a:defRPr lang="en-US"/>
            </a:defPPr>
            <a:lvl1pPr algn="ctr">
              <a:defRPr sz="1100"/>
            </a:lvl1pPr>
          </a:lstStyle>
          <a:p>
            <a:r>
              <a:rPr lang="pl-PL"/>
              <a:t>Role dla użytkowników</a:t>
            </a:r>
          </a:p>
        </p:txBody>
      </p:sp>
      <p:pic>
        <p:nvPicPr>
          <p:cNvPr id="192" name="Grafika 191" descr="Uczeń kontur">
            <a:extLst>
              <a:ext uri="{FF2B5EF4-FFF2-40B4-BE49-F238E27FC236}">
                <a16:creationId xmlns:a16="http://schemas.microsoft.com/office/drawing/2014/main" id="{0518B9E0-B302-4110-9110-9F22ACA572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30943" y="1208077"/>
            <a:ext cx="479971" cy="479971"/>
          </a:xfrm>
          <a:prstGeom prst="rect">
            <a:avLst/>
          </a:prstGeom>
        </p:spPr>
      </p:pic>
      <p:sp>
        <p:nvSpPr>
          <p:cNvPr id="193" name="Prostokąt: zaokrąglone rogi 192">
            <a:extLst>
              <a:ext uri="{FF2B5EF4-FFF2-40B4-BE49-F238E27FC236}">
                <a16:creationId xmlns:a16="http://schemas.microsoft.com/office/drawing/2014/main" id="{DD31D9D3-3A45-4004-B5D6-8E300AFDB4C8}"/>
              </a:ext>
            </a:extLst>
          </p:cNvPr>
          <p:cNvSpPr/>
          <p:nvPr/>
        </p:nvSpPr>
        <p:spPr>
          <a:xfrm>
            <a:off x="39549" y="1198629"/>
            <a:ext cx="8520495" cy="2230371"/>
          </a:xfrm>
          <a:prstGeom prst="roundRect">
            <a:avLst>
              <a:gd name="adj" fmla="val 15281"/>
            </a:avLst>
          </a:prstGeom>
          <a:noFill/>
          <a:ln>
            <a:solidFill>
              <a:schemeClr val="bg2">
                <a:lumMod val="75000"/>
              </a:schemeClr>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 name="Prostokąt: zaokrąglone rogi 1">
            <a:extLst>
              <a:ext uri="{FF2B5EF4-FFF2-40B4-BE49-F238E27FC236}">
                <a16:creationId xmlns:a16="http://schemas.microsoft.com/office/drawing/2014/main" id="{E6D087DD-E3BB-4BCF-9B77-738AE18D561D}"/>
              </a:ext>
            </a:extLst>
          </p:cNvPr>
          <p:cNvSpPr/>
          <p:nvPr/>
        </p:nvSpPr>
        <p:spPr>
          <a:xfrm>
            <a:off x="8755555" y="2091054"/>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Przygotowanie mierników / KPI na nowy okres</a:t>
            </a:r>
          </a:p>
        </p:txBody>
      </p:sp>
      <p:sp>
        <p:nvSpPr>
          <p:cNvPr id="57" name="Prostokąt: zaokrąglone rogi 56">
            <a:extLst>
              <a:ext uri="{FF2B5EF4-FFF2-40B4-BE49-F238E27FC236}">
                <a16:creationId xmlns:a16="http://schemas.microsoft.com/office/drawing/2014/main" id="{9CA6C980-ACC3-4E72-93DA-D99E190A5436}"/>
              </a:ext>
            </a:extLst>
          </p:cNvPr>
          <p:cNvSpPr/>
          <p:nvPr/>
        </p:nvSpPr>
        <p:spPr>
          <a:xfrm>
            <a:off x="8752888" y="2880776"/>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Zbieranie danych źródłowych od Data </a:t>
            </a:r>
            <a:r>
              <a:rPr lang="pl-PL" sz="1200" b="1" err="1">
                <a:solidFill>
                  <a:srgbClr val="00B050"/>
                </a:solidFill>
              </a:rPr>
              <a:t>Providerów</a:t>
            </a:r>
            <a:endParaRPr lang="pl-PL" sz="1200" b="1">
              <a:solidFill>
                <a:srgbClr val="00B050"/>
              </a:solidFill>
            </a:endParaRPr>
          </a:p>
        </p:txBody>
      </p:sp>
      <p:sp>
        <p:nvSpPr>
          <p:cNvPr id="58" name="Prostokąt: zaokrąglone rogi 57">
            <a:extLst>
              <a:ext uri="{FF2B5EF4-FFF2-40B4-BE49-F238E27FC236}">
                <a16:creationId xmlns:a16="http://schemas.microsoft.com/office/drawing/2014/main" id="{A6B19C60-8EC2-4FE4-9E50-5005BFE55F3C}"/>
              </a:ext>
            </a:extLst>
          </p:cNvPr>
          <p:cNvSpPr/>
          <p:nvPr/>
        </p:nvSpPr>
        <p:spPr>
          <a:xfrm>
            <a:off x="8752887" y="3670498"/>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Weryfikacja danych wejściowych przez Kontrolera ESG</a:t>
            </a:r>
          </a:p>
        </p:txBody>
      </p:sp>
      <p:sp>
        <p:nvSpPr>
          <p:cNvPr id="59" name="Prostokąt: zaokrąglone rogi 58">
            <a:extLst>
              <a:ext uri="{FF2B5EF4-FFF2-40B4-BE49-F238E27FC236}">
                <a16:creationId xmlns:a16="http://schemas.microsoft.com/office/drawing/2014/main" id="{7D412113-E301-42A5-95BB-AA9F8E0D6CE1}"/>
              </a:ext>
            </a:extLst>
          </p:cNvPr>
          <p:cNvSpPr/>
          <p:nvPr/>
        </p:nvSpPr>
        <p:spPr>
          <a:xfrm>
            <a:off x="8752888" y="4460220"/>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Obliczanie wartości KPI-ów</a:t>
            </a:r>
          </a:p>
        </p:txBody>
      </p:sp>
      <p:sp>
        <p:nvSpPr>
          <p:cNvPr id="60" name="Prostokąt: zaokrąglone rogi 59">
            <a:extLst>
              <a:ext uri="{FF2B5EF4-FFF2-40B4-BE49-F238E27FC236}">
                <a16:creationId xmlns:a16="http://schemas.microsoft.com/office/drawing/2014/main" id="{3AC2A5D9-71A0-4D0B-94F1-BA560B523BBA}"/>
              </a:ext>
            </a:extLst>
          </p:cNvPr>
          <p:cNvSpPr/>
          <p:nvPr/>
        </p:nvSpPr>
        <p:spPr>
          <a:xfrm>
            <a:off x="8753701" y="5249942"/>
            <a:ext cx="2915149" cy="456193"/>
          </a:xfrm>
          <a:prstGeom prst="roundRect">
            <a:avLst/>
          </a:prstGeom>
          <a:solidFill>
            <a:srgbClr val="DCF1D9">
              <a:alpha val="43137"/>
            </a:srgbClr>
          </a:solid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rgbClr val="00B050"/>
                </a:solidFill>
              </a:rPr>
              <a:t>Potwierdzanie KPI-ów przez BO</a:t>
            </a:r>
          </a:p>
        </p:txBody>
      </p:sp>
      <p:sp>
        <p:nvSpPr>
          <p:cNvPr id="61" name="Prostokąt: zaokrąglone rogi 60">
            <a:extLst>
              <a:ext uri="{FF2B5EF4-FFF2-40B4-BE49-F238E27FC236}">
                <a16:creationId xmlns:a16="http://schemas.microsoft.com/office/drawing/2014/main" id="{F0FBAB38-0057-4F39-835E-49746D407EC6}"/>
              </a:ext>
            </a:extLst>
          </p:cNvPr>
          <p:cNvSpPr/>
          <p:nvPr/>
        </p:nvSpPr>
        <p:spPr>
          <a:xfrm>
            <a:off x="8747141" y="6039663"/>
            <a:ext cx="2915149" cy="456193"/>
          </a:xfrm>
          <a:prstGeom prst="roundRect">
            <a:avLst/>
          </a:prstGeom>
          <a:solidFill>
            <a:srgbClr val="FDFDFD"/>
          </a:solidFill>
          <a:ln w="19050">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200" b="1">
                <a:solidFill>
                  <a:schemeClr val="bg2">
                    <a:lumMod val="50000"/>
                  </a:schemeClr>
                </a:solidFill>
              </a:rPr>
              <a:t>Wizualizacja</a:t>
            </a:r>
          </a:p>
        </p:txBody>
      </p:sp>
      <p:pic>
        <p:nvPicPr>
          <p:cNvPr id="4" name="Grafika 3" descr="Znacznik wyboru z wypełnieniem pełnym">
            <a:extLst>
              <a:ext uri="{FF2B5EF4-FFF2-40B4-BE49-F238E27FC236}">
                <a16:creationId xmlns:a16="http://schemas.microsoft.com/office/drawing/2014/main" id="{83B6FCB1-C0F2-4277-8898-6EF52C24ACF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748974" y="2189197"/>
            <a:ext cx="338452" cy="338452"/>
          </a:xfrm>
          <a:prstGeom prst="rect">
            <a:avLst/>
          </a:prstGeom>
        </p:spPr>
      </p:pic>
      <p:grpSp>
        <p:nvGrpSpPr>
          <p:cNvPr id="63" name="Grupa 62">
            <a:extLst>
              <a:ext uri="{FF2B5EF4-FFF2-40B4-BE49-F238E27FC236}">
                <a16:creationId xmlns:a16="http://schemas.microsoft.com/office/drawing/2014/main" id="{9C20473A-0F3A-C910-683A-A0B9D59D2A9F}"/>
              </a:ext>
            </a:extLst>
          </p:cNvPr>
          <p:cNvGrpSpPr/>
          <p:nvPr/>
        </p:nvGrpSpPr>
        <p:grpSpPr>
          <a:xfrm>
            <a:off x="207391" y="116958"/>
            <a:ext cx="11608498" cy="1553156"/>
            <a:chOff x="207391" y="116958"/>
            <a:chExt cx="11608498" cy="1553156"/>
          </a:xfrm>
        </p:grpSpPr>
        <p:pic>
          <p:nvPicPr>
            <p:cNvPr id="64" name="Obraz 63">
              <a:extLst>
                <a:ext uri="{FF2B5EF4-FFF2-40B4-BE49-F238E27FC236}">
                  <a16:creationId xmlns:a16="http://schemas.microsoft.com/office/drawing/2014/main" id="{03B9334D-66D7-F23B-BA24-312AF8ED922E}"/>
                </a:ext>
              </a:extLst>
            </p:cNvPr>
            <p:cNvPicPr>
              <a:picLocks noChangeAspect="1"/>
            </p:cNvPicPr>
            <p:nvPr/>
          </p:nvPicPr>
          <p:blipFill>
            <a:blip r:embed="rId22"/>
            <a:stretch>
              <a:fillRect/>
            </a:stretch>
          </p:blipFill>
          <p:spPr>
            <a:xfrm>
              <a:off x="270053" y="146853"/>
              <a:ext cx="1163691" cy="606529"/>
            </a:xfrm>
            <a:prstGeom prst="rect">
              <a:avLst/>
            </a:prstGeom>
          </p:spPr>
        </p:pic>
        <p:grpSp>
          <p:nvGrpSpPr>
            <p:cNvPr id="65" name="Grupa 64">
              <a:extLst>
                <a:ext uri="{FF2B5EF4-FFF2-40B4-BE49-F238E27FC236}">
                  <a16:creationId xmlns:a16="http://schemas.microsoft.com/office/drawing/2014/main" id="{516ADBE7-838F-CED6-184C-F07B170DB832}"/>
                </a:ext>
              </a:extLst>
            </p:cNvPr>
            <p:cNvGrpSpPr/>
            <p:nvPr/>
          </p:nvGrpSpPr>
          <p:grpSpPr>
            <a:xfrm>
              <a:off x="207391" y="851488"/>
              <a:ext cx="11608498" cy="267401"/>
              <a:chOff x="653143" y="807773"/>
              <a:chExt cx="11002945" cy="267401"/>
            </a:xfrm>
          </p:grpSpPr>
          <p:cxnSp>
            <p:nvCxnSpPr>
              <p:cNvPr id="73" name="Łącznik prosty 72">
                <a:extLst>
                  <a:ext uri="{FF2B5EF4-FFF2-40B4-BE49-F238E27FC236}">
                    <a16:creationId xmlns:a16="http://schemas.microsoft.com/office/drawing/2014/main" id="{E4A501EA-A545-0A71-3343-34228510270A}"/>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Łącznik prosty 73">
                <a:extLst>
                  <a:ext uri="{FF2B5EF4-FFF2-40B4-BE49-F238E27FC236}">
                    <a16:creationId xmlns:a16="http://schemas.microsoft.com/office/drawing/2014/main" id="{F6BBBAB5-E0FF-A07E-A2BC-DAD435756131}"/>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Łącznik prosty 74">
                <a:extLst>
                  <a:ext uri="{FF2B5EF4-FFF2-40B4-BE49-F238E27FC236}">
                    <a16:creationId xmlns:a16="http://schemas.microsoft.com/office/drawing/2014/main" id="{22206E8E-D862-D888-0524-C9ABBCA77DE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6" name="pole tekstowe 65">
              <a:extLst>
                <a:ext uri="{FF2B5EF4-FFF2-40B4-BE49-F238E27FC236}">
                  <a16:creationId xmlns:a16="http://schemas.microsoft.com/office/drawing/2014/main" id="{27E194DD-1653-BBC3-55FC-8ED6A122AC8C}"/>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Budowa kompleksowego środowiska analitycznego ESG</a:t>
              </a:r>
            </a:p>
          </p:txBody>
        </p:sp>
        <p:sp>
          <p:nvSpPr>
            <p:cNvPr id="68" name="Prostokąt: zaokrąglone rogi 67">
              <a:extLst>
                <a:ext uri="{FF2B5EF4-FFF2-40B4-BE49-F238E27FC236}">
                  <a16:creationId xmlns:a16="http://schemas.microsoft.com/office/drawing/2014/main" id="{5A7B3ACF-DAE9-52E3-8409-4D30AFC130BD}"/>
                </a:ext>
              </a:extLst>
            </p:cNvPr>
            <p:cNvSpPr/>
            <p:nvPr/>
          </p:nvSpPr>
          <p:spPr>
            <a:xfrm>
              <a:off x="8730111" y="1317472"/>
              <a:ext cx="2366240" cy="352302"/>
            </a:xfrm>
            <a:prstGeom prst="roundRect">
              <a:avLst>
                <a:gd name="adj" fmla="val 42883"/>
              </a:avLst>
            </a:prstGeom>
            <a:solidFill>
              <a:srgbClr val="FFC412"/>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Elementy środowiska</a:t>
              </a:r>
            </a:p>
          </p:txBody>
        </p:sp>
        <p:pic>
          <p:nvPicPr>
            <p:cNvPr id="69" name="Grafika 68" descr="Części układanki z wypełnieniem pełnym">
              <a:extLst>
                <a:ext uri="{FF2B5EF4-FFF2-40B4-BE49-F238E27FC236}">
                  <a16:creationId xmlns:a16="http://schemas.microsoft.com/office/drawing/2014/main" id="{A0206FC6-4456-920A-7D1B-706E3D434C4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15576" y="1317810"/>
              <a:ext cx="352304" cy="352304"/>
            </a:xfrm>
            <a:prstGeom prst="rect">
              <a:avLst/>
            </a:prstGeom>
          </p:spPr>
        </p:pic>
        <p:sp>
          <p:nvSpPr>
            <p:cNvPr id="70" name="Prostokąt: zaokrąglone rogi 69">
              <a:extLst>
                <a:ext uri="{FF2B5EF4-FFF2-40B4-BE49-F238E27FC236}">
                  <a16:creationId xmlns:a16="http://schemas.microsoft.com/office/drawing/2014/main" id="{B49987B6-F0CE-82E0-E5FF-0D2075D586D2}"/>
                </a:ext>
              </a:extLst>
            </p:cNvPr>
            <p:cNvSpPr/>
            <p:nvPr/>
          </p:nvSpPr>
          <p:spPr>
            <a:xfrm>
              <a:off x="9382733" y="1317472"/>
              <a:ext cx="2366240" cy="352302"/>
            </a:xfrm>
            <a:prstGeom prst="roundRect">
              <a:avLst>
                <a:gd name="adj" fmla="val 42883"/>
              </a:avLst>
            </a:prstGeom>
            <a:solidFill>
              <a:srgbClr val="F75B3B"/>
            </a:solidFill>
            <a:ln>
              <a:solidFill>
                <a:srgbClr val="F75B3B"/>
              </a:solidFill>
            </a:ln>
          </p:spPr>
          <p:style>
            <a:lnRef idx="1">
              <a:schemeClr val="accent1"/>
            </a:lnRef>
            <a:fillRef idx="3">
              <a:schemeClr val="accent1"/>
            </a:fillRef>
            <a:effectRef idx="2">
              <a:schemeClr val="accent1"/>
            </a:effectRef>
            <a:fontRef idx="minor">
              <a:schemeClr val="lt1"/>
            </a:fontRef>
          </p:style>
          <p:txBody>
            <a:bodyPr rtlCol="0" anchor="ctr"/>
            <a:lstStyle/>
            <a:p>
              <a:r>
                <a:rPr lang="pl-PL" sz="1400">
                  <a:solidFill>
                    <a:srgbClr val="FDFDFD"/>
                  </a:solidFill>
                </a:rPr>
                <a:t>Główne kroki procesu</a:t>
              </a:r>
            </a:p>
          </p:txBody>
        </p:sp>
        <p:pic>
          <p:nvPicPr>
            <p:cNvPr id="71" name="Grafika 70" descr="Przepływ pracy z wypełnieniem pełnym">
              <a:extLst>
                <a:ext uri="{FF2B5EF4-FFF2-40B4-BE49-F238E27FC236}">
                  <a16:creationId xmlns:a16="http://schemas.microsoft.com/office/drawing/2014/main" id="{896BA32E-4E54-E2EB-1B2A-986DE2096D0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319278" y="1334693"/>
              <a:ext cx="339222" cy="317859"/>
            </a:xfrm>
            <a:prstGeom prst="rect">
              <a:avLst/>
            </a:prstGeom>
          </p:spPr>
        </p:pic>
        <p:pic>
          <p:nvPicPr>
            <p:cNvPr id="72" name="Obraz 71">
              <a:extLst>
                <a:ext uri="{FF2B5EF4-FFF2-40B4-BE49-F238E27FC236}">
                  <a16:creationId xmlns:a16="http://schemas.microsoft.com/office/drawing/2014/main" id="{6A60A2AA-574E-523A-C7E6-6781DBDAC9F6}"/>
                </a:ext>
              </a:extLst>
            </p:cNvPr>
            <p:cNvPicPr>
              <a:picLocks noChangeAspect="1"/>
            </p:cNvPicPr>
            <p:nvPr/>
          </p:nvPicPr>
          <p:blipFill>
            <a:blip r:embed="rId27"/>
            <a:stretch>
              <a:fillRect/>
            </a:stretch>
          </p:blipFill>
          <p:spPr>
            <a:xfrm>
              <a:off x="9851177" y="116958"/>
              <a:ext cx="1728797" cy="886183"/>
            </a:xfrm>
            <a:prstGeom prst="rect">
              <a:avLst/>
            </a:prstGeom>
          </p:spPr>
        </p:pic>
      </p:grpSp>
      <p:pic>
        <p:nvPicPr>
          <p:cNvPr id="62" name="Grafika 61" descr="Znacznik wyboru z wypełnieniem pełnym">
            <a:extLst>
              <a:ext uri="{FF2B5EF4-FFF2-40B4-BE49-F238E27FC236}">
                <a16:creationId xmlns:a16="http://schemas.microsoft.com/office/drawing/2014/main" id="{A7AB31F5-6D5D-63FD-9B08-B1AB8BE939F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741305" y="2899984"/>
            <a:ext cx="338452" cy="338452"/>
          </a:xfrm>
          <a:prstGeom prst="rect">
            <a:avLst/>
          </a:prstGeom>
        </p:spPr>
      </p:pic>
      <p:pic>
        <p:nvPicPr>
          <p:cNvPr id="67" name="Grafika 66" descr="Znacznik wyboru z wypełnieniem pełnym">
            <a:extLst>
              <a:ext uri="{FF2B5EF4-FFF2-40B4-BE49-F238E27FC236}">
                <a16:creationId xmlns:a16="http://schemas.microsoft.com/office/drawing/2014/main" id="{A81CB7F2-435A-B89A-74A9-FA973CE5342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763123" y="3729368"/>
            <a:ext cx="338452" cy="338452"/>
          </a:xfrm>
          <a:prstGeom prst="rect">
            <a:avLst/>
          </a:prstGeom>
        </p:spPr>
      </p:pic>
      <p:pic>
        <p:nvPicPr>
          <p:cNvPr id="76" name="Grafika 75" descr="Znacznik wyboru z wypełnieniem pełnym">
            <a:extLst>
              <a:ext uri="{FF2B5EF4-FFF2-40B4-BE49-F238E27FC236}">
                <a16:creationId xmlns:a16="http://schemas.microsoft.com/office/drawing/2014/main" id="{6C0DAE7E-3478-8314-2EFF-3F8A03FB7D9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783664" y="4460220"/>
            <a:ext cx="338452" cy="338452"/>
          </a:xfrm>
          <a:prstGeom prst="rect">
            <a:avLst/>
          </a:prstGeom>
        </p:spPr>
      </p:pic>
      <p:pic>
        <p:nvPicPr>
          <p:cNvPr id="77" name="Grafika 76" descr="Znacznik wyboru z wypełnieniem pełnym">
            <a:extLst>
              <a:ext uri="{FF2B5EF4-FFF2-40B4-BE49-F238E27FC236}">
                <a16:creationId xmlns:a16="http://schemas.microsoft.com/office/drawing/2014/main" id="{4AC9E8DC-1A36-3915-2D12-6B98ED54FF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784714" y="5252063"/>
            <a:ext cx="338452" cy="338452"/>
          </a:xfrm>
          <a:prstGeom prst="rect">
            <a:avLst/>
          </a:prstGeom>
        </p:spPr>
      </p:pic>
    </p:spTree>
    <p:extLst>
      <p:ext uri="{BB962C8B-B14F-4D97-AF65-F5344CB8AC3E}">
        <p14:creationId xmlns:p14="http://schemas.microsoft.com/office/powerpoint/2010/main" val="1733085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upa 62">
            <a:extLst>
              <a:ext uri="{FF2B5EF4-FFF2-40B4-BE49-F238E27FC236}">
                <a16:creationId xmlns:a16="http://schemas.microsoft.com/office/drawing/2014/main" id="{9C20473A-0F3A-C910-683A-A0B9D59D2A9F}"/>
              </a:ext>
            </a:extLst>
          </p:cNvPr>
          <p:cNvGrpSpPr/>
          <p:nvPr/>
        </p:nvGrpSpPr>
        <p:grpSpPr>
          <a:xfrm>
            <a:off x="207391" y="9427"/>
            <a:ext cx="11608498" cy="1553156"/>
            <a:chOff x="207391" y="116958"/>
            <a:chExt cx="11608498" cy="1553156"/>
          </a:xfrm>
        </p:grpSpPr>
        <p:pic>
          <p:nvPicPr>
            <p:cNvPr id="64" name="Obraz 63">
              <a:extLst>
                <a:ext uri="{FF2B5EF4-FFF2-40B4-BE49-F238E27FC236}">
                  <a16:creationId xmlns:a16="http://schemas.microsoft.com/office/drawing/2014/main" id="{03B9334D-66D7-F23B-BA24-312AF8ED922E}"/>
                </a:ext>
              </a:extLst>
            </p:cNvPr>
            <p:cNvPicPr>
              <a:picLocks noChangeAspect="1"/>
            </p:cNvPicPr>
            <p:nvPr/>
          </p:nvPicPr>
          <p:blipFill>
            <a:blip r:embed="rId2"/>
            <a:stretch>
              <a:fillRect/>
            </a:stretch>
          </p:blipFill>
          <p:spPr>
            <a:xfrm>
              <a:off x="270053" y="146853"/>
              <a:ext cx="1163691" cy="606529"/>
            </a:xfrm>
            <a:prstGeom prst="rect">
              <a:avLst/>
            </a:prstGeom>
          </p:spPr>
        </p:pic>
        <p:grpSp>
          <p:nvGrpSpPr>
            <p:cNvPr id="65" name="Grupa 64">
              <a:extLst>
                <a:ext uri="{FF2B5EF4-FFF2-40B4-BE49-F238E27FC236}">
                  <a16:creationId xmlns:a16="http://schemas.microsoft.com/office/drawing/2014/main" id="{516ADBE7-838F-CED6-184C-F07B170DB832}"/>
                </a:ext>
              </a:extLst>
            </p:cNvPr>
            <p:cNvGrpSpPr/>
            <p:nvPr/>
          </p:nvGrpSpPr>
          <p:grpSpPr>
            <a:xfrm>
              <a:off x="207391" y="851488"/>
              <a:ext cx="11608498" cy="267401"/>
              <a:chOff x="653143" y="807773"/>
              <a:chExt cx="11002945" cy="267401"/>
            </a:xfrm>
          </p:grpSpPr>
          <p:cxnSp>
            <p:nvCxnSpPr>
              <p:cNvPr id="73" name="Łącznik prosty 72">
                <a:extLst>
                  <a:ext uri="{FF2B5EF4-FFF2-40B4-BE49-F238E27FC236}">
                    <a16:creationId xmlns:a16="http://schemas.microsoft.com/office/drawing/2014/main" id="{E4A501EA-A545-0A71-3343-34228510270A}"/>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4" name="Łącznik prosty 73">
                <a:extLst>
                  <a:ext uri="{FF2B5EF4-FFF2-40B4-BE49-F238E27FC236}">
                    <a16:creationId xmlns:a16="http://schemas.microsoft.com/office/drawing/2014/main" id="{F6BBBAB5-E0FF-A07E-A2BC-DAD435756131}"/>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Łącznik prosty 74">
                <a:extLst>
                  <a:ext uri="{FF2B5EF4-FFF2-40B4-BE49-F238E27FC236}">
                    <a16:creationId xmlns:a16="http://schemas.microsoft.com/office/drawing/2014/main" id="{22206E8E-D862-D888-0524-C9ABBCA77DE4}"/>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sp>
          <p:nvSpPr>
            <p:cNvPr id="66" name="pole tekstowe 65">
              <a:extLst>
                <a:ext uri="{FF2B5EF4-FFF2-40B4-BE49-F238E27FC236}">
                  <a16:creationId xmlns:a16="http://schemas.microsoft.com/office/drawing/2014/main" id="{27E194DD-1653-BBC3-55FC-8ED6A122AC8C}"/>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Stan aktualny – ESG w liczbach</a:t>
              </a:r>
            </a:p>
          </p:txBody>
        </p:sp>
        <p:pic>
          <p:nvPicPr>
            <p:cNvPr id="69" name="Grafika 68" descr="Części układanki z wypełnieniem pełnym">
              <a:extLst>
                <a:ext uri="{FF2B5EF4-FFF2-40B4-BE49-F238E27FC236}">
                  <a16:creationId xmlns:a16="http://schemas.microsoft.com/office/drawing/2014/main" id="{A0206FC6-4456-920A-7D1B-706E3D434C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5576" y="1317810"/>
              <a:ext cx="352304" cy="352304"/>
            </a:xfrm>
            <a:prstGeom prst="rect">
              <a:avLst/>
            </a:prstGeom>
          </p:spPr>
        </p:pic>
        <p:pic>
          <p:nvPicPr>
            <p:cNvPr id="71" name="Grafika 70" descr="Przepływ pracy z wypełnieniem pełnym">
              <a:extLst>
                <a:ext uri="{FF2B5EF4-FFF2-40B4-BE49-F238E27FC236}">
                  <a16:creationId xmlns:a16="http://schemas.microsoft.com/office/drawing/2014/main" id="{896BA32E-4E54-E2EB-1B2A-986DE2096D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9278" y="1334693"/>
              <a:ext cx="339222" cy="317859"/>
            </a:xfrm>
            <a:prstGeom prst="rect">
              <a:avLst/>
            </a:prstGeom>
          </p:spPr>
        </p:pic>
        <p:pic>
          <p:nvPicPr>
            <p:cNvPr id="72" name="Obraz 71">
              <a:extLst>
                <a:ext uri="{FF2B5EF4-FFF2-40B4-BE49-F238E27FC236}">
                  <a16:creationId xmlns:a16="http://schemas.microsoft.com/office/drawing/2014/main" id="{6A60A2AA-574E-523A-C7E6-6781DBDAC9F6}"/>
                </a:ext>
              </a:extLst>
            </p:cNvPr>
            <p:cNvPicPr>
              <a:picLocks noChangeAspect="1"/>
            </p:cNvPicPr>
            <p:nvPr/>
          </p:nvPicPr>
          <p:blipFill>
            <a:blip r:embed="rId7"/>
            <a:stretch>
              <a:fillRect/>
            </a:stretch>
          </p:blipFill>
          <p:spPr>
            <a:xfrm>
              <a:off x="9851177" y="116958"/>
              <a:ext cx="1728797" cy="886183"/>
            </a:xfrm>
            <a:prstGeom prst="rect">
              <a:avLst/>
            </a:prstGeom>
          </p:spPr>
        </p:pic>
      </p:grpSp>
      <p:sp>
        <p:nvSpPr>
          <p:cNvPr id="47" name="Rectangle 3">
            <a:extLst>
              <a:ext uri="{FF2B5EF4-FFF2-40B4-BE49-F238E27FC236}">
                <a16:creationId xmlns:a16="http://schemas.microsoft.com/office/drawing/2014/main" id="{D0F74566-AEE0-F695-1F79-1720544D5942}"/>
              </a:ext>
            </a:extLst>
          </p:cNvPr>
          <p:cNvSpPr/>
          <p:nvPr/>
        </p:nvSpPr>
        <p:spPr>
          <a:xfrm>
            <a:off x="0" y="3726098"/>
            <a:ext cx="12192000" cy="1712495"/>
          </a:xfrm>
          <a:prstGeom prst="rect">
            <a:avLst/>
          </a:prstGeom>
          <a:solidFill>
            <a:schemeClr val="bg1">
              <a:lumMod val="85000"/>
            </a:schemeClr>
          </a:solidFill>
          <a:ln>
            <a:noFill/>
          </a:ln>
          <a:effectLst>
            <a:outerShdw blurRad="482600" dist="228600" dir="8100000" algn="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marL="0" marR="0" lvl="0" indent="0" algn="l" defTabSz="914400" rtl="0" eaLnBrk="1" fontAlgn="auto" latinLnBrk="0" hangingPunct="1">
              <a:lnSpc>
                <a:spcPts val="1800"/>
              </a:lnSpc>
              <a:spcBef>
                <a:spcPts val="2400"/>
              </a:spcBef>
              <a:spcAft>
                <a:spcPts val="0"/>
              </a:spcAft>
              <a:buClrTx/>
              <a:buSzTx/>
              <a:buFontTx/>
              <a:buNone/>
              <a:tabLst/>
              <a:defRPr/>
            </a:pPr>
            <a:endParaRPr kumimoji="0" lang="en-US" sz="1000" b="0" i="0" u="none" strike="noStrike" kern="1200" cap="none" spc="0" normalizeH="0" baseline="0" noProof="0">
              <a:ln>
                <a:noFill/>
              </a:ln>
              <a:solidFill>
                <a:srgbClr val="0B0B28"/>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8" name="Рисунок 20">
            <a:extLst>
              <a:ext uri="{FF2B5EF4-FFF2-40B4-BE49-F238E27FC236}">
                <a16:creationId xmlns:a16="http://schemas.microsoft.com/office/drawing/2014/main" id="{DFBC1790-44A8-93CC-9F4A-EDD8F9792B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flipH="1">
            <a:off x="-101600" y="-3822652"/>
            <a:ext cx="12395200" cy="6858000"/>
          </a:xfrm>
          <a:prstGeom prst="rect">
            <a:avLst/>
          </a:prstGeom>
        </p:spPr>
      </p:pic>
      <p:sp>
        <p:nvSpPr>
          <p:cNvPr id="50" name="Овал 42">
            <a:extLst>
              <a:ext uri="{FF2B5EF4-FFF2-40B4-BE49-F238E27FC236}">
                <a16:creationId xmlns:a16="http://schemas.microsoft.com/office/drawing/2014/main" id="{F9C6DAE9-4F3C-4358-B12F-48EEA4C1D16A}"/>
              </a:ext>
            </a:extLst>
          </p:cNvPr>
          <p:cNvSpPr/>
          <p:nvPr/>
        </p:nvSpPr>
        <p:spPr>
          <a:xfrm rot="5400000">
            <a:off x="952261" y="1948473"/>
            <a:ext cx="1384371" cy="1384371"/>
          </a:xfrm>
          <a:prstGeom prst="ellipse">
            <a:avLst/>
          </a:prstGeom>
          <a:noFill/>
          <a:ln w="12700" cap="flat" cmpd="sng" algn="ctr">
            <a:gradFill>
              <a:gsLst>
                <a:gs pos="0">
                  <a:srgbClr val="F26928"/>
                </a:gs>
                <a:gs pos="78978">
                  <a:srgbClr val="FFFFFF">
                    <a:alpha val="0"/>
                  </a:srgbClr>
                </a:gs>
                <a:gs pos="10991">
                  <a:srgbClr val="FAFBFF"/>
                </a:gs>
                <a:gs pos="29000">
                  <a:srgbClr val="FFE699"/>
                </a:gs>
                <a:gs pos="54000">
                  <a:srgbClr val="F75B3B"/>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 name="Овал 42">
            <a:extLst>
              <a:ext uri="{FF2B5EF4-FFF2-40B4-BE49-F238E27FC236}">
                <a16:creationId xmlns:a16="http://schemas.microsoft.com/office/drawing/2014/main" id="{7E656E26-5AFB-6AB0-BF48-F60155474C75}"/>
              </a:ext>
            </a:extLst>
          </p:cNvPr>
          <p:cNvSpPr/>
          <p:nvPr/>
        </p:nvSpPr>
        <p:spPr>
          <a:xfrm rot="5400000">
            <a:off x="705893" y="1702108"/>
            <a:ext cx="1877106" cy="1877106"/>
          </a:xfrm>
          <a:prstGeom prst="ellipse">
            <a:avLst/>
          </a:prstGeom>
          <a:noFill/>
          <a:ln w="12700" cap="flat" cmpd="sng" algn="ctr">
            <a:gradFill>
              <a:gsLst>
                <a:gs pos="0">
                  <a:srgbClr val="ED7D31"/>
                </a:gs>
                <a:gs pos="78978">
                  <a:srgbClr val="FFFFFF">
                    <a:alpha val="0"/>
                  </a:srgbClr>
                </a:gs>
                <a:gs pos="10991">
                  <a:srgbClr val="FAFBFF">
                    <a:alpha val="15000"/>
                  </a:srgbClr>
                </a:gs>
                <a:gs pos="29000">
                  <a:srgbClr val="FBAB28"/>
                </a:gs>
                <a:gs pos="54000">
                  <a:srgbClr val="1EC3FF">
                    <a:alpha val="0"/>
                  </a:srgbClr>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 name="Овал 42">
            <a:extLst>
              <a:ext uri="{FF2B5EF4-FFF2-40B4-BE49-F238E27FC236}">
                <a16:creationId xmlns:a16="http://schemas.microsoft.com/office/drawing/2014/main" id="{1DCE38F3-F995-7B99-E021-06C31E7AA013}"/>
              </a:ext>
            </a:extLst>
          </p:cNvPr>
          <p:cNvSpPr/>
          <p:nvPr/>
        </p:nvSpPr>
        <p:spPr>
          <a:xfrm rot="5400000">
            <a:off x="3062496" y="1948473"/>
            <a:ext cx="1384371" cy="1384371"/>
          </a:xfrm>
          <a:prstGeom prst="ellipse">
            <a:avLst/>
          </a:prstGeom>
          <a:noFill/>
          <a:ln w="12700" cap="flat" cmpd="sng" algn="ctr">
            <a:gradFill>
              <a:gsLst>
                <a:gs pos="0">
                  <a:srgbClr val="F26928"/>
                </a:gs>
                <a:gs pos="78978">
                  <a:srgbClr val="FFFFFF">
                    <a:alpha val="0"/>
                  </a:srgbClr>
                </a:gs>
                <a:gs pos="10991">
                  <a:srgbClr val="FAFBFF"/>
                </a:gs>
                <a:gs pos="29000">
                  <a:srgbClr val="FFE699"/>
                </a:gs>
                <a:gs pos="54000">
                  <a:srgbClr val="F75B3B"/>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53" name="Овал 42">
            <a:extLst>
              <a:ext uri="{FF2B5EF4-FFF2-40B4-BE49-F238E27FC236}">
                <a16:creationId xmlns:a16="http://schemas.microsoft.com/office/drawing/2014/main" id="{6653D0B6-248C-F632-3936-9362473B8C82}"/>
              </a:ext>
            </a:extLst>
          </p:cNvPr>
          <p:cNvSpPr/>
          <p:nvPr/>
        </p:nvSpPr>
        <p:spPr>
          <a:xfrm rot="5400000">
            <a:off x="2816128" y="1702108"/>
            <a:ext cx="1877106" cy="1877106"/>
          </a:xfrm>
          <a:prstGeom prst="ellipse">
            <a:avLst/>
          </a:prstGeom>
          <a:noFill/>
          <a:ln w="12700" cap="flat" cmpd="sng" algn="ctr">
            <a:gradFill>
              <a:gsLst>
                <a:gs pos="0">
                  <a:srgbClr val="ED7D31"/>
                </a:gs>
                <a:gs pos="78978">
                  <a:srgbClr val="FFFFFF">
                    <a:alpha val="0"/>
                  </a:srgbClr>
                </a:gs>
                <a:gs pos="10991">
                  <a:srgbClr val="FAFBFF">
                    <a:alpha val="15000"/>
                  </a:srgbClr>
                </a:gs>
                <a:gs pos="29000">
                  <a:srgbClr val="FBAB28"/>
                </a:gs>
                <a:gs pos="54000">
                  <a:srgbClr val="1EC3FF">
                    <a:alpha val="0"/>
                  </a:srgbClr>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54" name="Овал 42">
            <a:extLst>
              <a:ext uri="{FF2B5EF4-FFF2-40B4-BE49-F238E27FC236}">
                <a16:creationId xmlns:a16="http://schemas.microsoft.com/office/drawing/2014/main" id="{04EDEFCD-D342-C1F8-0039-3EA8559779DB}"/>
              </a:ext>
            </a:extLst>
          </p:cNvPr>
          <p:cNvSpPr/>
          <p:nvPr/>
        </p:nvSpPr>
        <p:spPr>
          <a:xfrm rot="5400000">
            <a:off x="9393201" y="1948473"/>
            <a:ext cx="1384371" cy="1384371"/>
          </a:xfrm>
          <a:prstGeom prst="ellipse">
            <a:avLst/>
          </a:prstGeom>
          <a:noFill/>
          <a:ln w="12700" cap="flat" cmpd="sng" algn="ctr">
            <a:gradFill>
              <a:gsLst>
                <a:gs pos="0">
                  <a:srgbClr val="F26928"/>
                </a:gs>
                <a:gs pos="78978">
                  <a:srgbClr val="FFFFFF">
                    <a:alpha val="0"/>
                  </a:srgbClr>
                </a:gs>
                <a:gs pos="10991">
                  <a:srgbClr val="FAFBFF"/>
                </a:gs>
                <a:gs pos="29000">
                  <a:srgbClr val="FFE699"/>
                </a:gs>
                <a:gs pos="54000">
                  <a:srgbClr val="F75B3B"/>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55" name="Овал 42">
            <a:extLst>
              <a:ext uri="{FF2B5EF4-FFF2-40B4-BE49-F238E27FC236}">
                <a16:creationId xmlns:a16="http://schemas.microsoft.com/office/drawing/2014/main" id="{65E7EEA9-110F-FD1B-749B-F09CF1F35884}"/>
              </a:ext>
            </a:extLst>
          </p:cNvPr>
          <p:cNvSpPr/>
          <p:nvPr/>
        </p:nvSpPr>
        <p:spPr>
          <a:xfrm rot="5400000">
            <a:off x="9146833" y="1702108"/>
            <a:ext cx="1877106" cy="1877106"/>
          </a:xfrm>
          <a:prstGeom prst="ellipse">
            <a:avLst/>
          </a:prstGeom>
          <a:noFill/>
          <a:ln w="12700" cap="flat" cmpd="sng" algn="ctr">
            <a:gradFill>
              <a:gsLst>
                <a:gs pos="0">
                  <a:srgbClr val="ED7D31"/>
                </a:gs>
                <a:gs pos="78978">
                  <a:srgbClr val="FFFFFF">
                    <a:alpha val="0"/>
                  </a:srgbClr>
                </a:gs>
                <a:gs pos="10991">
                  <a:srgbClr val="FAFBFF">
                    <a:alpha val="15000"/>
                  </a:srgbClr>
                </a:gs>
                <a:gs pos="29000">
                  <a:srgbClr val="FBAB28"/>
                </a:gs>
                <a:gs pos="54000">
                  <a:srgbClr val="1EC3FF">
                    <a:alpha val="0"/>
                  </a:srgbClr>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56" name="Овал 42">
            <a:extLst>
              <a:ext uri="{FF2B5EF4-FFF2-40B4-BE49-F238E27FC236}">
                <a16:creationId xmlns:a16="http://schemas.microsoft.com/office/drawing/2014/main" id="{7506A42C-D2CC-9BC6-EA3D-1C552FE2A8E5}"/>
              </a:ext>
            </a:extLst>
          </p:cNvPr>
          <p:cNvSpPr/>
          <p:nvPr/>
        </p:nvSpPr>
        <p:spPr>
          <a:xfrm rot="5400000">
            <a:off x="7282965" y="1948473"/>
            <a:ext cx="1384371" cy="1384371"/>
          </a:xfrm>
          <a:prstGeom prst="ellipse">
            <a:avLst/>
          </a:prstGeom>
          <a:noFill/>
          <a:ln w="12700" cap="flat" cmpd="sng" algn="ctr">
            <a:gradFill>
              <a:gsLst>
                <a:gs pos="0">
                  <a:srgbClr val="F26928"/>
                </a:gs>
                <a:gs pos="78978">
                  <a:srgbClr val="FFFFFF">
                    <a:alpha val="0"/>
                  </a:srgbClr>
                </a:gs>
                <a:gs pos="10991">
                  <a:srgbClr val="FAFBFF"/>
                </a:gs>
                <a:gs pos="29000">
                  <a:srgbClr val="FFE699"/>
                </a:gs>
                <a:gs pos="54000">
                  <a:srgbClr val="F75B3B"/>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57" name="Овал 42">
            <a:extLst>
              <a:ext uri="{FF2B5EF4-FFF2-40B4-BE49-F238E27FC236}">
                <a16:creationId xmlns:a16="http://schemas.microsoft.com/office/drawing/2014/main" id="{95B5D80F-73A3-B217-BCC9-7595AADAF69B}"/>
              </a:ext>
            </a:extLst>
          </p:cNvPr>
          <p:cNvSpPr/>
          <p:nvPr/>
        </p:nvSpPr>
        <p:spPr>
          <a:xfrm rot="5400000">
            <a:off x="7036598" y="1702108"/>
            <a:ext cx="1877106" cy="1877106"/>
          </a:xfrm>
          <a:prstGeom prst="ellipse">
            <a:avLst/>
          </a:prstGeom>
          <a:noFill/>
          <a:ln w="12700" cap="flat" cmpd="sng" algn="ctr">
            <a:gradFill>
              <a:gsLst>
                <a:gs pos="0">
                  <a:srgbClr val="ED7D31"/>
                </a:gs>
                <a:gs pos="78978">
                  <a:srgbClr val="FFFFFF">
                    <a:alpha val="0"/>
                  </a:srgbClr>
                </a:gs>
                <a:gs pos="10991">
                  <a:srgbClr val="FAFBFF">
                    <a:alpha val="15000"/>
                  </a:srgbClr>
                </a:gs>
                <a:gs pos="29000">
                  <a:srgbClr val="FBAB28"/>
                </a:gs>
                <a:gs pos="54000">
                  <a:srgbClr val="1EC3FF">
                    <a:alpha val="0"/>
                  </a:srgbClr>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58" name="Овал 42">
            <a:extLst>
              <a:ext uri="{FF2B5EF4-FFF2-40B4-BE49-F238E27FC236}">
                <a16:creationId xmlns:a16="http://schemas.microsoft.com/office/drawing/2014/main" id="{E9F137B6-A5E9-EC38-D05A-0254E490036D}"/>
              </a:ext>
            </a:extLst>
          </p:cNvPr>
          <p:cNvSpPr/>
          <p:nvPr/>
        </p:nvSpPr>
        <p:spPr>
          <a:xfrm rot="5400000">
            <a:off x="5172731" y="1948473"/>
            <a:ext cx="1384371" cy="1384371"/>
          </a:xfrm>
          <a:prstGeom prst="ellipse">
            <a:avLst/>
          </a:prstGeom>
          <a:noFill/>
          <a:ln w="12700" cap="flat" cmpd="sng" algn="ctr">
            <a:gradFill>
              <a:gsLst>
                <a:gs pos="0">
                  <a:srgbClr val="F26928"/>
                </a:gs>
                <a:gs pos="78978">
                  <a:srgbClr val="FFFFFF">
                    <a:alpha val="0"/>
                  </a:srgbClr>
                </a:gs>
                <a:gs pos="10991">
                  <a:srgbClr val="FAFBFF"/>
                </a:gs>
                <a:gs pos="29000">
                  <a:srgbClr val="FFE699"/>
                </a:gs>
                <a:gs pos="54000">
                  <a:srgbClr val="F75B3B"/>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59" name="Овал 42">
            <a:extLst>
              <a:ext uri="{FF2B5EF4-FFF2-40B4-BE49-F238E27FC236}">
                <a16:creationId xmlns:a16="http://schemas.microsoft.com/office/drawing/2014/main" id="{4E16032D-EE28-248F-2978-0B15F7046887}"/>
              </a:ext>
            </a:extLst>
          </p:cNvPr>
          <p:cNvSpPr/>
          <p:nvPr/>
        </p:nvSpPr>
        <p:spPr>
          <a:xfrm rot="5400000">
            <a:off x="4926363" y="1702108"/>
            <a:ext cx="1877106" cy="1877106"/>
          </a:xfrm>
          <a:prstGeom prst="ellipse">
            <a:avLst/>
          </a:prstGeom>
          <a:noFill/>
          <a:ln w="12700" cap="flat" cmpd="sng" algn="ctr">
            <a:gradFill>
              <a:gsLst>
                <a:gs pos="0">
                  <a:srgbClr val="ED7D31"/>
                </a:gs>
                <a:gs pos="78978">
                  <a:srgbClr val="FFFFFF">
                    <a:alpha val="0"/>
                  </a:srgbClr>
                </a:gs>
                <a:gs pos="10991">
                  <a:srgbClr val="FAFBFF">
                    <a:alpha val="15000"/>
                  </a:srgbClr>
                </a:gs>
                <a:gs pos="29000">
                  <a:srgbClr val="FBAB28"/>
                </a:gs>
                <a:gs pos="54000">
                  <a:srgbClr val="1EC3FF">
                    <a:alpha val="0"/>
                  </a:srgbClr>
                </a:gs>
                <a:gs pos="100000">
                  <a:srgbClr val="6E66FF">
                    <a:alpha val="0"/>
                  </a:srgbClr>
                </a:gs>
              </a:gsLst>
              <a:lin ang="5400000" scaled="1"/>
            </a:gradFill>
            <a:prstDash val="solid"/>
            <a:miter lim="800000"/>
          </a:ln>
          <a:effectLst>
            <a:outerShdw blurRad="635000" dist="215900" dir="2700000" algn="tl" rotWithShape="0">
              <a:prstClr val="black">
                <a:alpha val="12000"/>
              </a:prstClr>
            </a:outerShdw>
          </a:effectLst>
        </p:spPr>
        <p:txBody>
          <a:bodyPr rtlCol="0" anchor="ctr"/>
          <a:lstStyle/>
          <a:p>
            <a:pPr algn="ctr"/>
            <a:endParaRPr lang="ru-RU" sz="2000" kern="0">
              <a:solidFill>
                <a:srgbClr val="FFFFFF"/>
              </a:solidFill>
              <a:latin typeface="Calibri" panose="020F0502020204030204"/>
            </a:endParaRPr>
          </a:p>
        </p:txBody>
      </p:sp>
      <p:sp>
        <p:nvSpPr>
          <p:cNvPr id="60" name="Текст 2">
            <a:extLst>
              <a:ext uri="{FF2B5EF4-FFF2-40B4-BE49-F238E27FC236}">
                <a16:creationId xmlns:a16="http://schemas.microsoft.com/office/drawing/2014/main" id="{BE3110A7-EE7F-D9E0-1670-45DEDA710A9A}"/>
              </a:ext>
            </a:extLst>
          </p:cNvPr>
          <p:cNvSpPr txBox="1">
            <a:spLocks/>
          </p:cNvSpPr>
          <p:nvPr/>
        </p:nvSpPr>
        <p:spPr>
          <a:xfrm flipH="1">
            <a:off x="968438" y="3825579"/>
            <a:ext cx="1375611" cy="447786"/>
          </a:xfrm>
          <a:prstGeom prst="rect">
            <a:avLst/>
          </a:prstGeom>
        </p:spPr>
        <p:txBody>
          <a:bodyPr tIns="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latin typeface="Century Gothic" panose="020B0502020202020204" pitchFamily="34" charset="0"/>
              </a:rPr>
              <a:t>Ilość danych wejściowych</a:t>
            </a:r>
            <a:endParaRPr lang="en-US" sz="1400" b="1">
              <a:latin typeface="Century Gothic" panose="020B0502020202020204" pitchFamily="34" charset="0"/>
            </a:endParaRPr>
          </a:p>
        </p:txBody>
      </p:sp>
      <p:sp>
        <p:nvSpPr>
          <p:cNvPr id="62" name="Текст 2">
            <a:extLst>
              <a:ext uri="{FF2B5EF4-FFF2-40B4-BE49-F238E27FC236}">
                <a16:creationId xmlns:a16="http://schemas.microsoft.com/office/drawing/2014/main" id="{50D49862-BEFF-9421-7DE7-09D3D97DA19C}"/>
              </a:ext>
            </a:extLst>
          </p:cNvPr>
          <p:cNvSpPr txBox="1">
            <a:spLocks/>
          </p:cNvSpPr>
          <p:nvPr/>
        </p:nvSpPr>
        <p:spPr>
          <a:xfrm flipH="1">
            <a:off x="3082956" y="3957151"/>
            <a:ext cx="1478310" cy="447786"/>
          </a:xfrm>
          <a:prstGeom prst="rect">
            <a:avLst/>
          </a:prstGeom>
        </p:spPr>
        <p:txBody>
          <a:bodyPr tIns="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defTabSz="2438645">
              <a:lnSpc>
                <a:spcPts val="1800"/>
              </a:lnSpc>
              <a:spcBef>
                <a:spcPct val="20000"/>
              </a:spcBef>
              <a:buNone/>
              <a:defRPr/>
            </a:pPr>
            <a:r>
              <a:rPr lang="pl-PL" sz="1300" b="1">
                <a:solidFill>
                  <a:srgbClr val="0B092A"/>
                </a:solidFill>
                <a:latin typeface="Century Gothic" panose="020B0502020202020204" pitchFamily="34" charset="0"/>
                <a:ea typeface="Open Sans" panose="020B0606030504020204" pitchFamily="34" charset="0"/>
                <a:cs typeface="Open Sans" panose="020B0606030504020204" pitchFamily="34" charset="0"/>
              </a:rPr>
              <a:t>Raportowanych i obliczanych wskaźników KPI</a:t>
            </a:r>
            <a:endParaRPr kumimoji="0" lang="ru-RU" sz="1300" i="0" u="none" strike="noStrike" kern="1200" cap="none" spc="0" normalizeH="0" baseline="0" noProof="0">
              <a:ln>
                <a:noFill/>
              </a:ln>
              <a:solidFill>
                <a:srgbClr val="0B092A"/>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68" name="Текст 2">
            <a:extLst>
              <a:ext uri="{FF2B5EF4-FFF2-40B4-BE49-F238E27FC236}">
                <a16:creationId xmlns:a16="http://schemas.microsoft.com/office/drawing/2014/main" id="{EB4F4C78-762D-24BE-BF85-2DF418C4F566}"/>
              </a:ext>
            </a:extLst>
          </p:cNvPr>
          <p:cNvSpPr txBox="1">
            <a:spLocks/>
          </p:cNvSpPr>
          <p:nvPr/>
        </p:nvSpPr>
        <p:spPr>
          <a:xfrm flipH="1">
            <a:off x="9451149" y="3885385"/>
            <a:ext cx="1588124" cy="447786"/>
          </a:xfrm>
          <a:prstGeom prst="rect">
            <a:avLst/>
          </a:prstGeom>
        </p:spPr>
        <p:txBody>
          <a:bodyPr tIns="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2438645" rtl="0" eaLnBrk="1" fontAlgn="auto" latinLnBrk="0" hangingPunct="1">
              <a:lnSpc>
                <a:spcPts val="1800"/>
              </a:lnSpc>
              <a:spcBef>
                <a:spcPct val="20000"/>
              </a:spcBef>
              <a:spcAft>
                <a:spcPts val="0"/>
              </a:spcAft>
              <a:buClrTx/>
              <a:buSzTx/>
              <a:buFont typeface="Arial" panose="020B0604020202020204" pitchFamily="34" charset="0"/>
              <a:buNone/>
              <a:tabLst/>
              <a:defRPr/>
            </a:pPr>
            <a:r>
              <a:rPr kumimoji="0" lang="pl-PL" sz="1300" b="1" i="0" u="none" strike="noStrike" kern="1200" cap="none" spc="0" normalizeH="0" baseline="0" noProof="0">
                <a:ln>
                  <a:noFill/>
                </a:ln>
                <a:solidFill>
                  <a:srgbClr val="0B092A"/>
                </a:solidFill>
                <a:effectLst/>
                <a:uLnTx/>
                <a:uFillTx/>
                <a:latin typeface="Century Gothic" panose="020B0502020202020204" pitchFamily="34" charset="0"/>
                <a:ea typeface="Open Sans" panose="020B0606030504020204" pitchFamily="34" charset="0"/>
                <a:cs typeface="Open Sans" panose="020B0606030504020204" pitchFamily="34" charset="0"/>
              </a:rPr>
              <a:t>Liczba</a:t>
            </a:r>
            <a:r>
              <a:rPr kumimoji="0" lang="pl-PL" sz="1300" b="1" i="0" u="none" strike="noStrike" kern="1200" cap="none" spc="0" normalizeH="0" noProof="0">
                <a:ln>
                  <a:noFill/>
                </a:ln>
                <a:solidFill>
                  <a:srgbClr val="0B092A"/>
                </a:solidFill>
                <a:effectLst/>
                <a:uLnTx/>
                <a:uFillTx/>
                <a:latin typeface="Century Gothic" panose="020B0502020202020204" pitchFamily="34" charset="0"/>
                <a:ea typeface="Open Sans" panose="020B0606030504020204" pitchFamily="34" charset="0"/>
                <a:cs typeface="Open Sans" panose="020B0606030504020204" pitchFamily="34" charset="0"/>
              </a:rPr>
              <a:t> rekordów </a:t>
            </a:r>
            <a:endParaRPr kumimoji="0" lang="ru-RU" sz="1300" i="0" u="none" strike="noStrike" kern="1200" cap="none" spc="0" normalizeH="0" baseline="0" noProof="0">
              <a:ln>
                <a:noFill/>
              </a:ln>
              <a:solidFill>
                <a:srgbClr val="0B092A"/>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76" name="Текст 2">
            <a:extLst>
              <a:ext uri="{FF2B5EF4-FFF2-40B4-BE49-F238E27FC236}">
                <a16:creationId xmlns:a16="http://schemas.microsoft.com/office/drawing/2014/main" id="{9304AB12-63CA-465C-BCC5-79A93FD44E8F}"/>
              </a:ext>
            </a:extLst>
          </p:cNvPr>
          <p:cNvSpPr txBox="1">
            <a:spLocks/>
          </p:cNvSpPr>
          <p:nvPr/>
        </p:nvSpPr>
        <p:spPr>
          <a:xfrm flipH="1">
            <a:off x="7397208" y="3957152"/>
            <a:ext cx="1749625" cy="447786"/>
          </a:xfrm>
          <a:prstGeom prst="rect">
            <a:avLst/>
          </a:prstGeom>
        </p:spPr>
        <p:txBody>
          <a:bodyPr tIns="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defTabSz="2438645">
              <a:lnSpc>
                <a:spcPts val="1800"/>
              </a:lnSpc>
              <a:spcBef>
                <a:spcPct val="20000"/>
              </a:spcBef>
              <a:buNone/>
              <a:defRPr/>
            </a:pPr>
            <a:r>
              <a:rPr lang="pl-PL" sz="1300" b="1">
                <a:solidFill>
                  <a:srgbClr val="0B092A"/>
                </a:solidFill>
                <a:latin typeface="Century Gothic" panose="020B0502020202020204" pitchFamily="34" charset="0"/>
                <a:ea typeface="Open Sans" panose="020B0606030504020204" pitchFamily="34" charset="0"/>
                <a:cs typeface="Open Sans" panose="020B0606030504020204" pitchFamily="34" charset="0"/>
              </a:rPr>
              <a:t>Z</a:t>
            </a:r>
            <a:r>
              <a:rPr lang="en-US" sz="1300" b="1">
                <a:solidFill>
                  <a:srgbClr val="0B092A"/>
                </a:solidFill>
                <a:latin typeface="Century Gothic" panose="020B0502020202020204" pitchFamily="34" charset="0"/>
                <a:ea typeface="Open Sans" panose="020B0606030504020204" pitchFamily="34" charset="0"/>
                <a:cs typeface="Open Sans" panose="020B0606030504020204" pitchFamily="34" charset="0"/>
              </a:rPr>
              <a:t>ałączniki potwierdzające wpisane wartości</a:t>
            </a:r>
            <a:endParaRPr lang="ru-RU" sz="1300">
              <a:solidFill>
                <a:srgbClr val="0B092A"/>
              </a:solidFill>
              <a:latin typeface="Century Gothic" panose="020B0502020202020204" pitchFamily="34" charset="0"/>
              <a:ea typeface="Open Sans" panose="020B0606030504020204" pitchFamily="34" charset="0"/>
              <a:cs typeface="Open Sans" panose="020B0606030504020204" pitchFamily="34" charset="0"/>
            </a:endParaRPr>
          </a:p>
        </p:txBody>
      </p:sp>
      <p:sp>
        <p:nvSpPr>
          <p:cNvPr id="78" name="Текст 2">
            <a:extLst>
              <a:ext uri="{FF2B5EF4-FFF2-40B4-BE49-F238E27FC236}">
                <a16:creationId xmlns:a16="http://schemas.microsoft.com/office/drawing/2014/main" id="{107A3DF8-3235-BF93-6F91-DEE6057379A7}"/>
              </a:ext>
            </a:extLst>
          </p:cNvPr>
          <p:cNvSpPr txBox="1">
            <a:spLocks/>
          </p:cNvSpPr>
          <p:nvPr/>
        </p:nvSpPr>
        <p:spPr>
          <a:xfrm flipH="1">
            <a:off x="5025506" y="3885385"/>
            <a:ext cx="1850432" cy="447786"/>
          </a:xfrm>
          <a:prstGeom prst="rect">
            <a:avLst/>
          </a:prstGeom>
        </p:spPr>
        <p:txBody>
          <a:bodyPr tIns="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l-PL" sz="1400" b="1">
                <a:latin typeface="Century Gothic" panose="020B0502020202020204" pitchFamily="34" charset="0"/>
              </a:rPr>
              <a:t>Osoby zaangażowane</a:t>
            </a:r>
            <a:br>
              <a:rPr lang="pl-PL" sz="1400" b="1">
                <a:latin typeface="Century Gothic" panose="020B0502020202020204" pitchFamily="34" charset="0"/>
              </a:rPr>
            </a:br>
            <a:r>
              <a:rPr lang="pl-PL" sz="1400" b="1">
                <a:latin typeface="Century Gothic" panose="020B0502020202020204" pitchFamily="34" charset="0"/>
              </a:rPr>
              <a:t> w proces</a:t>
            </a:r>
            <a:endParaRPr lang="en-US" sz="1400" b="1">
              <a:latin typeface="Century Gothic" panose="020B0502020202020204" pitchFamily="34" charset="0"/>
            </a:endParaRPr>
          </a:p>
        </p:txBody>
      </p:sp>
      <p:grpSp>
        <p:nvGrpSpPr>
          <p:cNvPr id="80" name="Group 7">
            <a:extLst>
              <a:ext uri="{FF2B5EF4-FFF2-40B4-BE49-F238E27FC236}">
                <a16:creationId xmlns:a16="http://schemas.microsoft.com/office/drawing/2014/main" id="{685FC450-D2ED-D79C-8428-5A02519EF46E}"/>
              </a:ext>
            </a:extLst>
          </p:cNvPr>
          <p:cNvGrpSpPr/>
          <p:nvPr/>
        </p:nvGrpSpPr>
        <p:grpSpPr>
          <a:xfrm>
            <a:off x="1420951" y="2187143"/>
            <a:ext cx="565046" cy="643772"/>
            <a:chOff x="1420953" y="2187146"/>
            <a:chExt cx="565046" cy="643772"/>
          </a:xfrm>
        </p:grpSpPr>
        <p:sp>
          <p:nvSpPr>
            <p:cNvPr id="86" name="Овал 54">
              <a:extLst>
                <a:ext uri="{FF2B5EF4-FFF2-40B4-BE49-F238E27FC236}">
                  <a16:creationId xmlns:a16="http://schemas.microsoft.com/office/drawing/2014/main" id="{B7DF5965-5030-C67F-6BDD-EFE92485B3F6}"/>
                </a:ext>
              </a:extLst>
            </p:cNvPr>
            <p:cNvSpPr/>
            <p:nvPr/>
          </p:nvSpPr>
          <p:spPr>
            <a:xfrm rot="13500000">
              <a:off x="1607373" y="2294765"/>
              <a:ext cx="486246" cy="271007"/>
            </a:xfrm>
            <a:prstGeom prst="ellipse">
              <a:avLst/>
            </a:prstGeom>
            <a:gradFill flip="none" rotWithShape="1">
              <a:gsLst>
                <a:gs pos="6000">
                  <a:srgbClr val="FFFFFF">
                    <a:alpha val="0"/>
                  </a:srgbClr>
                </a:gs>
                <a:gs pos="100000">
                  <a:srgbClr val="FFFFFF">
                    <a:alpha val="36000"/>
                  </a:srgbClr>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2" name="Group 161">
              <a:extLst>
                <a:ext uri="{FF2B5EF4-FFF2-40B4-BE49-F238E27FC236}">
                  <a16:creationId xmlns:a16="http://schemas.microsoft.com/office/drawing/2014/main" id="{1640A92E-2546-C584-1DE5-F120EBB2B259}"/>
                </a:ext>
              </a:extLst>
            </p:cNvPr>
            <p:cNvGrpSpPr/>
            <p:nvPr/>
          </p:nvGrpSpPr>
          <p:grpSpPr>
            <a:xfrm>
              <a:off x="1420953" y="2498034"/>
              <a:ext cx="332674" cy="332884"/>
              <a:chOff x="5075879" y="8348624"/>
              <a:chExt cx="2034748" cy="2036039"/>
            </a:xfrm>
            <a:solidFill>
              <a:schemeClr val="bg1">
                <a:alpha val="85000"/>
              </a:schemeClr>
            </a:solidFill>
          </p:grpSpPr>
          <p:sp>
            <p:nvSpPr>
              <p:cNvPr id="83" name="Freeform: Shape 151">
                <a:extLst>
                  <a:ext uri="{FF2B5EF4-FFF2-40B4-BE49-F238E27FC236}">
                    <a16:creationId xmlns:a16="http://schemas.microsoft.com/office/drawing/2014/main" id="{147E0D08-0320-8E1A-5593-2E19C05DF6F9}"/>
                  </a:ext>
                </a:extLst>
              </p:cNvPr>
              <p:cNvSpPr/>
              <p:nvPr/>
            </p:nvSpPr>
            <p:spPr>
              <a:xfrm>
                <a:off x="5075879" y="8865633"/>
                <a:ext cx="912986" cy="743316"/>
              </a:xfrm>
              <a:custGeom>
                <a:avLst/>
                <a:gdLst>
                  <a:gd name="connsiteX0" fmla="*/ 544035 w 912986"/>
                  <a:gd name="connsiteY0" fmla="*/ 743397 h 743315"/>
                  <a:gd name="connsiteX1" fmla="*/ 509818 w 912986"/>
                  <a:gd name="connsiteY1" fmla="*/ 729217 h 743315"/>
                  <a:gd name="connsiteX2" fmla="*/ 509778 w 912986"/>
                  <a:gd name="connsiteY2" fmla="*/ 660582 h 743315"/>
                  <a:gd name="connsiteX3" fmla="*/ 722552 w 912986"/>
                  <a:gd name="connsiteY3" fmla="*/ 447808 h 743315"/>
                  <a:gd name="connsiteX4" fmla="*/ 726066 w 912986"/>
                  <a:gd name="connsiteY4" fmla="*/ 430194 h 743315"/>
                  <a:gd name="connsiteX5" fmla="*/ 711119 w 912986"/>
                  <a:gd name="connsiteY5" fmla="*/ 420216 h 743315"/>
                  <a:gd name="connsiteX6" fmla="*/ 48477 w 912986"/>
                  <a:gd name="connsiteY6" fmla="*/ 420216 h 743315"/>
                  <a:gd name="connsiteX7" fmla="*/ 0 w 912986"/>
                  <a:gd name="connsiteY7" fmla="*/ 371739 h 743315"/>
                  <a:gd name="connsiteX8" fmla="*/ 48477 w 912986"/>
                  <a:gd name="connsiteY8" fmla="*/ 323262 h 743315"/>
                  <a:gd name="connsiteX9" fmla="*/ 711281 w 912986"/>
                  <a:gd name="connsiteY9" fmla="*/ 323262 h 743315"/>
                  <a:gd name="connsiteX10" fmla="*/ 726228 w 912986"/>
                  <a:gd name="connsiteY10" fmla="*/ 313283 h 743315"/>
                  <a:gd name="connsiteX11" fmla="*/ 722713 w 912986"/>
                  <a:gd name="connsiteY11" fmla="*/ 295670 h 743315"/>
                  <a:gd name="connsiteX12" fmla="*/ 509778 w 912986"/>
                  <a:gd name="connsiteY12" fmla="*/ 82815 h 743315"/>
                  <a:gd name="connsiteX13" fmla="*/ 509778 w 912986"/>
                  <a:gd name="connsiteY13" fmla="*/ 14220 h 743315"/>
                  <a:gd name="connsiteX14" fmla="*/ 544075 w 912986"/>
                  <a:gd name="connsiteY14" fmla="*/ 0 h 743315"/>
                  <a:gd name="connsiteX15" fmla="*/ 578373 w 912986"/>
                  <a:gd name="connsiteY15" fmla="*/ 14220 h 743315"/>
                  <a:gd name="connsiteX16" fmla="*/ 901554 w 912986"/>
                  <a:gd name="connsiteY16" fmla="*/ 337401 h 743315"/>
                  <a:gd name="connsiteX17" fmla="*/ 901554 w 912986"/>
                  <a:gd name="connsiteY17" fmla="*/ 405996 h 743315"/>
                  <a:gd name="connsiteX18" fmla="*/ 578373 w 912986"/>
                  <a:gd name="connsiteY18" fmla="*/ 729177 h 743315"/>
                  <a:gd name="connsiteX19" fmla="*/ 544035 w 912986"/>
                  <a:gd name="connsiteY19" fmla="*/ 743397 h 74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2986" h="743315">
                    <a:moveTo>
                      <a:pt x="544035" y="743397"/>
                    </a:moveTo>
                    <a:cubicBezTo>
                      <a:pt x="531067" y="743397"/>
                      <a:pt x="518908" y="738347"/>
                      <a:pt x="509818" y="729217"/>
                    </a:cubicBezTo>
                    <a:cubicBezTo>
                      <a:pt x="490871" y="710271"/>
                      <a:pt x="490871" y="679488"/>
                      <a:pt x="509778" y="660582"/>
                    </a:cubicBezTo>
                    <a:lnTo>
                      <a:pt x="722552" y="447808"/>
                    </a:lnTo>
                    <a:cubicBezTo>
                      <a:pt x="727157" y="443202"/>
                      <a:pt x="728571" y="436254"/>
                      <a:pt x="726066" y="430194"/>
                    </a:cubicBezTo>
                    <a:cubicBezTo>
                      <a:pt x="723562" y="424175"/>
                      <a:pt x="717664" y="420216"/>
                      <a:pt x="711119" y="420216"/>
                    </a:cubicBezTo>
                    <a:lnTo>
                      <a:pt x="48477" y="420216"/>
                    </a:lnTo>
                    <a:cubicBezTo>
                      <a:pt x="21734" y="420216"/>
                      <a:pt x="0" y="398482"/>
                      <a:pt x="0" y="371739"/>
                    </a:cubicBezTo>
                    <a:cubicBezTo>
                      <a:pt x="0" y="344996"/>
                      <a:pt x="21734" y="323262"/>
                      <a:pt x="48477" y="323262"/>
                    </a:cubicBezTo>
                    <a:lnTo>
                      <a:pt x="711281" y="323262"/>
                    </a:lnTo>
                    <a:cubicBezTo>
                      <a:pt x="717825" y="323262"/>
                      <a:pt x="723723" y="319343"/>
                      <a:pt x="726228" y="313283"/>
                    </a:cubicBezTo>
                    <a:cubicBezTo>
                      <a:pt x="728733" y="307264"/>
                      <a:pt x="727359" y="300275"/>
                      <a:pt x="722713" y="295670"/>
                    </a:cubicBezTo>
                    <a:lnTo>
                      <a:pt x="509778" y="82815"/>
                    </a:lnTo>
                    <a:cubicBezTo>
                      <a:pt x="490871" y="63909"/>
                      <a:pt x="490871" y="33126"/>
                      <a:pt x="509778" y="14220"/>
                    </a:cubicBezTo>
                    <a:cubicBezTo>
                      <a:pt x="518948" y="5050"/>
                      <a:pt x="531107" y="0"/>
                      <a:pt x="544075" y="0"/>
                    </a:cubicBezTo>
                    <a:cubicBezTo>
                      <a:pt x="557043" y="0"/>
                      <a:pt x="569203" y="5050"/>
                      <a:pt x="578373" y="14220"/>
                    </a:cubicBezTo>
                    <a:lnTo>
                      <a:pt x="901554" y="337401"/>
                    </a:lnTo>
                    <a:cubicBezTo>
                      <a:pt x="920460" y="356307"/>
                      <a:pt x="920460" y="387090"/>
                      <a:pt x="901554" y="405996"/>
                    </a:cubicBezTo>
                    <a:lnTo>
                      <a:pt x="578373" y="729177"/>
                    </a:lnTo>
                    <a:cubicBezTo>
                      <a:pt x="569203" y="738347"/>
                      <a:pt x="557002" y="743397"/>
                      <a:pt x="544035" y="743397"/>
                    </a:cubicBezTo>
                    <a:close/>
                  </a:path>
                </a:pathLst>
              </a:custGeom>
              <a:grpFill/>
              <a:ln w="4040" cap="flat">
                <a:noFill/>
                <a:prstDash val="solid"/>
                <a:miter/>
              </a:ln>
            </p:spPr>
            <p:txBody>
              <a:bodyPr rtlCol="0" anchor="ctr"/>
              <a:lstStyle/>
              <a:p>
                <a:endParaRPr lang="en-US"/>
              </a:p>
            </p:txBody>
          </p:sp>
          <p:sp>
            <p:nvSpPr>
              <p:cNvPr id="84" name="Freeform: Shape 152">
                <a:extLst>
                  <a:ext uri="{FF2B5EF4-FFF2-40B4-BE49-F238E27FC236}">
                    <a16:creationId xmlns:a16="http://schemas.microsoft.com/office/drawing/2014/main" id="{2E33432B-F515-9852-6F1A-C41BB2F5A2F3}"/>
                  </a:ext>
                </a:extLst>
              </p:cNvPr>
              <p:cNvSpPr/>
              <p:nvPr/>
            </p:nvSpPr>
            <p:spPr>
              <a:xfrm>
                <a:off x="5765386" y="8348624"/>
                <a:ext cx="1345241" cy="2036039"/>
              </a:xfrm>
              <a:custGeom>
                <a:avLst/>
                <a:gdLst>
                  <a:gd name="connsiteX0" fmla="*/ 673266 w 1345240"/>
                  <a:gd name="connsiteY0" fmla="*/ 2036039 h 2036039"/>
                  <a:gd name="connsiteX1" fmla="*/ 517089 w 1345240"/>
                  <a:gd name="connsiteY1" fmla="*/ 1879822 h 2036039"/>
                  <a:gd name="connsiteX2" fmla="*/ 517089 w 1345240"/>
                  <a:gd name="connsiteY2" fmla="*/ 1793654 h 2036039"/>
                  <a:gd name="connsiteX3" fmla="*/ 500930 w 1345240"/>
                  <a:gd name="connsiteY3" fmla="*/ 1777495 h 2036039"/>
                  <a:gd name="connsiteX4" fmla="*/ 220813 w 1345240"/>
                  <a:gd name="connsiteY4" fmla="*/ 1777495 h 2036039"/>
                  <a:gd name="connsiteX5" fmla="*/ 0 w 1345240"/>
                  <a:gd name="connsiteY5" fmla="*/ 1556641 h 2036039"/>
                  <a:gd name="connsiteX6" fmla="*/ 0 w 1345240"/>
                  <a:gd name="connsiteY6" fmla="*/ 1427369 h 2036039"/>
                  <a:gd name="connsiteX7" fmla="*/ 48477 w 1345240"/>
                  <a:gd name="connsiteY7" fmla="*/ 1378891 h 2036039"/>
                  <a:gd name="connsiteX8" fmla="*/ 96954 w 1345240"/>
                  <a:gd name="connsiteY8" fmla="*/ 1427369 h 2036039"/>
                  <a:gd name="connsiteX9" fmla="*/ 96954 w 1345240"/>
                  <a:gd name="connsiteY9" fmla="*/ 1556641 h 2036039"/>
                  <a:gd name="connsiteX10" fmla="*/ 220813 w 1345240"/>
                  <a:gd name="connsiteY10" fmla="*/ 1680540 h 2036039"/>
                  <a:gd name="connsiteX11" fmla="*/ 500930 w 1345240"/>
                  <a:gd name="connsiteY11" fmla="*/ 1680540 h 2036039"/>
                  <a:gd name="connsiteX12" fmla="*/ 517089 w 1345240"/>
                  <a:gd name="connsiteY12" fmla="*/ 1664381 h 2036039"/>
                  <a:gd name="connsiteX13" fmla="*/ 517089 w 1345240"/>
                  <a:gd name="connsiteY13" fmla="*/ 328554 h 2036039"/>
                  <a:gd name="connsiteX14" fmla="*/ 622891 w 1345240"/>
                  <a:gd name="connsiteY14" fmla="*/ 180173 h 2036039"/>
                  <a:gd name="connsiteX15" fmla="*/ 778058 w 1345240"/>
                  <a:gd name="connsiteY15" fmla="*/ 128464 h 2036039"/>
                  <a:gd name="connsiteX16" fmla="*/ 788884 w 1345240"/>
                  <a:gd name="connsiteY16" fmla="*/ 110528 h 2036039"/>
                  <a:gd name="connsiteX17" fmla="*/ 772927 w 1345240"/>
                  <a:gd name="connsiteY17" fmla="*/ 96954 h 2036039"/>
                  <a:gd name="connsiteX18" fmla="*/ 220813 w 1345240"/>
                  <a:gd name="connsiteY18" fmla="*/ 96954 h 2036039"/>
                  <a:gd name="connsiteX19" fmla="*/ 96954 w 1345240"/>
                  <a:gd name="connsiteY19" fmla="*/ 220854 h 2036039"/>
                  <a:gd name="connsiteX20" fmla="*/ 96954 w 1345240"/>
                  <a:gd name="connsiteY20" fmla="*/ 350126 h 2036039"/>
                  <a:gd name="connsiteX21" fmla="*/ 48477 w 1345240"/>
                  <a:gd name="connsiteY21" fmla="*/ 398603 h 2036039"/>
                  <a:gd name="connsiteX22" fmla="*/ 0 w 1345240"/>
                  <a:gd name="connsiteY22" fmla="*/ 350126 h 2036039"/>
                  <a:gd name="connsiteX23" fmla="*/ 0 w 1345240"/>
                  <a:gd name="connsiteY23" fmla="*/ 220854 h 2036039"/>
                  <a:gd name="connsiteX24" fmla="*/ 220813 w 1345240"/>
                  <a:gd name="connsiteY24" fmla="*/ 0 h 2036039"/>
                  <a:gd name="connsiteX25" fmla="*/ 1190356 w 1345240"/>
                  <a:gd name="connsiteY25" fmla="*/ 0 h 2036039"/>
                  <a:gd name="connsiteX26" fmla="*/ 1196860 w 1345240"/>
                  <a:gd name="connsiteY26" fmla="*/ 525 h 2036039"/>
                  <a:gd name="connsiteX27" fmla="*/ 1198072 w 1345240"/>
                  <a:gd name="connsiteY27" fmla="*/ 646 h 2036039"/>
                  <a:gd name="connsiteX28" fmla="*/ 1346574 w 1345240"/>
                  <a:gd name="connsiteY28" fmla="*/ 156218 h 2036039"/>
                  <a:gd name="connsiteX29" fmla="*/ 1346574 w 1345240"/>
                  <a:gd name="connsiteY29" fmla="*/ 1707486 h 2036039"/>
                  <a:gd name="connsiteX30" fmla="*/ 1240813 w 1345240"/>
                  <a:gd name="connsiteY30" fmla="*/ 1855785 h 2036039"/>
                  <a:gd name="connsiteX31" fmla="*/ 723077 w 1345240"/>
                  <a:gd name="connsiteY31" fmla="*/ 2028445 h 2036039"/>
                  <a:gd name="connsiteX32" fmla="*/ 673266 w 1345240"/>
                  <a:gd name="connsiteY32" fmla="*/ 2036039 h 2036039"/>
                  <a:gd name="connsiteX33" fmla="*/ 1190356 w 1345240"/>
                  <a:gd name="connsiteY33" fmla="*/ 96954 h 2036039"/>
                  <a:gd name="connsiteX34" fmla="*/ 1170238 w 1345240"/>
                  <a:gd name="connsiteY34" fmla="*/ 99903 h 2036039"/>
                  <a:gd name="connsiteX35" fmla="*/ 654199 w 1345240"/>
                  <a:gd name="connsiteY35" fmla="*/ 271957 h 2036039"/>
                  <a:gd name="connsiteX36" fmla="*/ 614003 w 1345240"/>
                  <a:gd name="connsiteY36" fmla="*/ 328554 h 2036039"/>
                  <a:gd name="connsiteX37" fmla="*/ 614003 w 1345240"/>
                  <a:gd name="connsiteY37" fmla="*/ 1879822 h 2036039"/>
                  <a:gd name="connsiteX38" fmla="*/ 675933 w 1345240"/>
                  <a:gd name="connsiteY38" fmla="*/ 1938762 h 2036039"/>
                  <a:gd name="connsiteX39" fmla="*/ 693506 w 1345240"/>
                  <a:gd name="connsiteY39" fmla="*/ 1936096 h 2036039"/>
                  <a:gd name="connsiteX40" fmla="*/ 1209383 w 1345240"/>
                  <a:gd name="connsiteY40" fmla="*/ 1764083 h 2036039"/>
                  <a:gd name="connsiteX41" fmla="*/ 1249579 w 1345240"/>
                  <a:gd name="connsiteY41" fmla="*/ 1707486 h 2036039"/>
                  <a:gd name="connsiteX42" fmla="*/ 1249579 w 1345240"/>
                  <a:gd name="connsiteY42" fmla="*/ 156218 h 2036039"/>
                  <a:gd name="connsiteX43" fmla="*/ 1190356 w 1345240"/>
                  <a:gd name="connsiteY43" fmla="*/ 96954 h 203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45240" h="2036039">
                    <a:moveTo>
                      <a:pt x="673266" y="2036039"/>
                    </a:moveTo>
                    <a:cubicBezTo>
                      <a:pt x="587139" y="2036039"/>
                      <a:pt x="517089" y="1965950"/>
                      <a:pt x="517089" y="1879822"/>
                    </a:cubicBezTo>
                    <a:lnTo>
                      <a:pt x="517089" y="1793654"/>
                    </a:lnTo>
                    <a:cubicBezTo>
                      <a:pt x="517089" y="1784726"/>
                      <a:pt x="509858" y="1777495"/>
                      <a:pt x="500930" y="1777495"/>
                    </a:cubicBezTo>
                    <a:lnTo>
                      <a:pt x="220813" y="1777495"/>
                    </a:lnTo>
                    <a:cubicBezTo>
                      <a:pt x="99055" y="1777495"/>
                      <a:pt x="0" y="1678440"/>
                      <a:pt x="0" y="1556641"/>
                    </a:cubicBezTo>
                    <a:lnTo>
                      <a:pt x="0" y="1427369"/>
                    </a:lnTo>
                    <a:cubicBezTo>
                      <a:pt x="0" y="1400625"/>
                      <a:pt x="21734" y="1378891"/>
                      <a:pt x="48477" y="1378891"/>
                    </a:cubicBezTo>
                    <a:cubicBezTo>
                      <a:pt x="75220" y="1378891"/>
                      <a:pt x="96954" y="1400625"/>
                      <a:pt x="96954" y="1427369"/>
                    </a:cubicBezTo>
                    <a:lnTo>
                      <a:pt x="96954" y="1556641"/>
                    </a:lnTo>
                    <a:cubicBezTo>
                      <a:pt x="96954" y="1624953"/>
                      <a:pt x="152541" y="1680540"/>
                      <a:pt x="220813" y="1680540"/>
                    </a:cubicBezTo>
                    <a:lnTo>
                      <a:pt x="500930" y="1680540"/>
                    </a:lnTo>
                    <a:cubicBezTo>
                      <a:pt x="509858" y="1680540"/>
                      <a:pt x="517089" y="1673309"/>
                      <a:pt x="517089" y="1664381"/>
                    </a:cubicBezTo>
                    <a:lnTo>
                      <a:pt x="517089" y="328554"/>
                    </a:lnTo>
                    <a:cubicBezTo>
                      <a:pt x="517089" y="261777"/>
                      <a:pt x="559628" y="202109"/>
                      <a:pt x="622891" y="180173"/>
                    </a:cubicBezTo>
                    <a:lnTo>
                      <a:pt x="778058" y="128464"/>
                    </a:lnTo>
                    <a:cubicBezTo>
                      <a:pt x="785572" y="125960"/>
                      <a:pt x="790177" y="118365"/>
                      <a:pt x="788884" y="110528"/>
                    </a:cubicBezTo>
                    <a:cubicBezTo>
                      <a:pt x="787592" y="102691"/>
                      <a:pt x="780845" y="96954"/>
                      <a:pt x="772927" y="96954"/>
                    </a:cubicBezTo>
                    <a:lnTo>
                      <a:pt x="220813" y="96954"/>
                    </a:lnTo>
                    <a:cubicBezTo>
                      <a:pt x="152501" y="96954"/>
                      <a:pt x="96954" y="152541"/>
                      <a:pt x="96954" y="220854"/>
                    </a:cubicBezTo>
                    <a:lnTo>
                      <a:pt x="96954" y="350126"/>
                    </a:lnTo>
                    <a:cubicBezTo>
                      <a:pt x="96954" y="376869"/>
                      <a:pt x="75220" y="398603"/>
                      <a:pt x="48477" y="398603"/>
                    </a:cubicBezTo>
                    <a:cubicBezTo>
                      <a:pt x="21734" y="398603"/>
                      <a:pt x="0" y="376869"/>
                      <a:pt x="0" y="350126"/>
                    </a:cubicBezTo>
                    <a:lnTo>
                      <a:pt x="0" y="220854"/>
                    </a:lnTo>
                    <a:cubicBezTo>
                      <a:pt x="0" y="99095"/>
                      <a:pt x="99055" y="0"/>
                      <a:pt x="220813" y="0"/>
                    </a:cubicBezTo>
                    <a:lnTo>
                      <a:pt x="1190356" y="0"/>
                    </a:lnTo>
                    <a:cubicBezTo>
                      <a:pt x="1192255" y="0"/>
                      <a:pt x="1194315" y="162"/>
                      <a:pt x="1196860" y="525"/>
                    </a:cubicBezTo>
                    <a:cubicBezTo>
                      <a:pt x="1197264" y="566"/>
                      <a:pt x="1197668" y="606"/>
                      <a:pt x="1198072" y="646"/>
                    </a:cubicBezTo>
                    <a:cubicBezTo>
                      <a:pt x="1281331" y="5534"/>
                      <a:pt x="1346574" y="73887"/>
                      <a:pt x="1346574" y="156218"/>
                    </a:cubicBezTo>
                    <a:lnTo>
                      <a:pt x="1346574" y="1707486"/>
                    </a:lnTo>
                    <a:cubicBezTo>
                      <a:pt x="1346574" y="1774142"/>
                      <a:pt x="1304075" y="1833728"/>
                      <a:pt x="1240813" y="1855785"/>
                    </a:cubicBezTo>
                    <a:lnTo>
                      <a:pt x="723077" y="2028445"/>
                    </a:lnTo>
                    <a:cubicBezTo>
                      <a:pt x="706393" y="2033575"/>
                      <a:pt x="690476" y="2036039"/>
                      <a:pt x="673266" y="2036039"/>
                    </a:cubicBezTo>
                    <a:close/>
                    <a:moveTo>
                      <a:pt x="1190356" y="96954"/>
                    </a:moveTo>
                    <a:cubicBezTo>
                      <a:pt x="1183206" y="96954"/>
                      <a:pt x="1176823" y="97883"/>
                      <a:pt x="1170238" y="99903"/>
                    </a:cubicBezTo>
                    <a:cubicBezTo>
                      <a:pt x="1170117" y="99944"/>
                      <a:pt x="654199" y="271957"/>
                      <a:pt x="654199" y="271957"/>
                    </a:cubicBezTo>
                    <a:cubicBezTo>
                      <a:pt x="630445" y="280198"/>
                      <a:pt x="614003" y="303467"/>
                      <a:pt x="614003" y="328554"/>
                    </a:cubicBezTo>
                    <a:lnTo>
                      <a:pt x="614003" y="1879822"/>
                    </a:lnTo>
                    <a:cubicBezTo>
                      <a:pt x="614003" y="1911776"/>
                      <a:pt x="642363" y="1938762"/>
                      <a:pt x="675933" y="1938762"/>
                    </a:cubicBezTo>
                    <a:cubicBezTo>
                      <a:pt x="681952" y="1938762"/>
                      <a:pt x="687890" y="1937873"/>
                      <a:pt x="693506" y="1936096"/>
                    </a:cubicBezTo>
                    <a:lnTo>
                      <a:pt x="1209383" y="1764083"/>
                    </a:lnTo>
                    <a:cubicBezTo>
                      <a:pt x="1233137" y="1755801"/>
                      <a:pt x="1249579" y="1732532"/>
                      <a:pt x="1249579" y="1707486"/>
                    </a:cubicBezTo>
                    <a:lnTo>
                      <a:pt x="1249579" y="156218"/>
                    </a:lnTo>
                    <a:cubicBezTo>
                      <a:pt x="1249579" y="123536"/>
                      <a:pt x="1222997" y="96954"/>
                      <a:pt x="1190356" y="96954"/>
                    </a:cubicBezTo>
                    <a:close/>
                  </a:path>
                </a:pathLst>
              </a:custGeom>
              <a:grpFill/>
              <a:ln w="4040" cap="flat">
                <a:noFill/>
                <a:prstDash val="solid"/>
                <a:miter/>
              </a:ln>
            </p:spPr>
            <p:txBody>
              <a:bodyPr rtlCol="0" anchor="ctr"/>
              <a:lstStyle/>
              <a:p>
                <a:endParaRPr lang="en-US"/>
              </a:p>
            </p:txBody>
          </p:sp>
        </p:grpSp>
      </p:grpSp>
      <p:grpSp>
        <p:nvGrpSpPr>
          <p:cNvPr id="125" name="Group 2">
            <a:extLst>
              <a:ext uri="{FF2B5EF4-FFF2-40B4-BE49-F238E27FC236}">
                <a16:creationId xmlns:a16="http://schemas.microsoft.com/office/drawing/2014/main" id="{A5C9987F-34E3-F064-4D0D-B49899E464C0}"/>
              </a:ext>
            </a:extLst>
          </p:cNvPr>
          <p:cNvGrpSpPr/>
          <p:nvPr/>
        </p:nvGrpSpPr>
        <p:grpSpPr>
          <a:xfrm>
            <a:off x="3344791" y="2161236"/>
            <a:ext cx="947555" cy="947556"/>
            <a:chOff x="1169877" y="2165579"/>
            <a:chExt cx="947555" cy="947556"/>
          </a:xfrm>
        </p:grpSpPr>
        <p:sp>
          <p:nvSpPr>
            <p:cNvPr id="131" name="Овал 43">
              <a:extLst>
                <a:ext uri="{FF2B5EF4-FFF2-40B4-BE49-F238E27FC236}">
                  <a16:creationId xmlns:a16="http://schemas.microsoft.com/office/drawing/2014/main" id="{15652375-762A-8AF6-F46C-B853749D42B2}"/>
                </a:ext>
              </a:extLst>
            </p:cNvPr>
            <p:cNvSpPr/>
            <p:nvPr/>
          </p:nvSpPr>
          <p:spPr>
            <a:xfrm rot="5400000">
              <a:off x="1169877" y="2165579"/>
              <a:ext cx="947556" cy="947555"/>
            </a:xfrm>
            <a:prstGeom prst="ellipse">
              <a:avLst/>
            </a:prstGeom>
            <a:gradFill flip="none" rotWithShape="1">
              <a:gsLst>
                <a:gs pos="100000">
                  <a:srgbClr val="FEC036"/>
                </a:gs>
                <a:gs pos="16000">
                  <a:srgbClr val="F26928"/>
                </a:gs>
              </a:gsLst>
              <a:path path="circle">
                <a:fillToRect l="100000" t="100000"/>
              </a:path>
              <a:tileRect r="-100000" b="-100000"/>
            </a:gradFill>
            <a:ln w="12700" cap="flat" cmpd="sng" algn="ctr">
              <a:no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3" name="Овал 54">
              <a:extLst>
                <a:ext uri="{FF2B5EF4-FFF2-40B4-BE49-F238E27FC236}">
                  <a16:creationId xmlns:a16="http://schemas.microsoft.com/office/drawing/2014/main" id="{BDFA8455-2451-A3EE-748F-0A5FBDF9BD0D}"/>
                </a:ext>
              </a:extLst>
            </p:cNvPr>
            <p:cNvSpPr/>
            <p:nvPr/>
          </p:nvSpPr>
          <p:spPr>
            <a:xfrm rot="13500000">
              <a:off x="1607373" y="2294765"/>
              <a:ext cx="486246" cy="271007"/>
            </a:xfrm>
            <a:prstGeom prst="ellipse">
              <a:avLst/>
            </a:prstGeom>
            <a:gradFill flip="none" rotWithShape="1">
              <a:gsLst>
                <a:gs pos="6000">
                  <a:srgbClr val="FFFFFF">
                    <a:alpha val="0"/>
                  </a:srgbClr>
                </a:gs>
                <a:gs pos="100000">
                  <a:srgbClr val="FFFFFF">
                    <a:alpha val="36000"/>
                  </a:srgbClr>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pic>
        <p:nvPicPr>
          <p:cNvPr id="176" name="Obraz 175">
            <a:extLst>
              <a:ext uri="{FF2B5EF4-FFF2-40B4-BE49-F238E27FC236}">
                <a16:creationId xmlns:a16="http://schemas.microsoft.com/office/drawing/2014/main" id="{31294FED-DD0A-0BF8-2E27-D6F536C6196B}"/>
              </a:ext>
            </a:extLst>
          </p:cNvPr>
          <p:cNvPicPr>
            <a:picLocks noChangeAspect="1"/>
          </p:cNvPicPr>
          <p:nvPr/>
        </p:nvPicPr>
        <p:blipFill>
          <a:blip r:embed="rId10">
            <a:duotone>
              <a:prstClr val="black"/>
              <a:schemeClr val="bg1">
                <a:tint val="45000"/>
                <a:satMod val="400000"/>
              </a:schemeClr>
            </a:duotone>
            <a:extLst>
              <a:ext uri="{BEBA8EAE-BF5A-486C-A8C5-ECC9F3942E4B}">
                <a14:imgProps xmlns:a14="http://schemas.microsoft.com/office/drawing/2010/main">
                  <a14:imgLayer r:embed="rId11">
                    <a14:imgEffect>
                      <a14:backgroundRemoval t="6911" b="89431" l="7197" r="89773">
                        <a14:foregroundMark x1="49242" y1="81301" x2="49242" y2="81301"/>
                        <a14:foregroundMark x1="60606" y1="78049" x2="60606" y2="78049"/>
                        <a14:foregroundMark x1="71970" y1="76016" x2="71970" y2="76016"/>
                        <a14:foregroundMark x1="54167" y1="32927" x2="54167" y2="32927"/>
                        <a14:foregroundMark x1="63636" y1="34553" x2="63636" y2="34553"/>
                        <a14:foregroundMark x1="63636" y1="34553" x2="63636" y2="34553"/>
                        <a14:foregroundMark x1="52652" y1="36585" x2="52652" y2="36585"/>
                        <a14:foregroundMark x1="75000" y1="38211" x2="75000" y2="38211"/>
                        <a14:foregroundMark x1="67045" y1="39837" x2="67045" y2="39837"/>
                        <a14:foregroundMark x1="23485" y1="55285" x2="23485" y2="55285"/>
                        <a14:foregroundMark x1="25000" y1="32927" x2="25000" y2="32927"/>
                        <a14:foregroundMark x1="9091" y1="24390" x2="9091" y2="24390"/>
                        <a14:foregroundMark x1="7197" y1="34553" x2="7197" y2="34553"/>
                        <a14:foregroundMark x1="45833" y1="8537" x2="45833" y2="8537"/>
                        <a14:foregroundMark x1="34848" y1="6911" x2="34848" y2="6911"/>
                      </a14:backgroundRemoval>
                    </a14:imgEffect>
                    <a14:imgEffect>
                      <a14:saturation sat="235000"/>
                    </a14:imgEffect>
                  </a14:imgLayer>
                </a14:imgProps>
              </a:ext>
            </a:extLst>
          </a:blip>
          <a:stretch>
            <a:fillRect/>
          </a:stretch>
        </p:blipFill>
        <p:spPr>
          <a:xfrm>
            <a:off x="3603953" y="2451085"/>
            <a:ext cx="499219" cy="465182"/>
          </a:xfrm>
          <a:prstGeom prst="rect">
            <a:avLst/>
          </a:prstGeom>
        </p:spPr>
      </p:pic>
      <p:grpSp>
        <p:nvGrpSpPr>
          <p:cNvPr id="178" name="Group 2">
            <a:extLst>
              <a:ext uri="{FF2B5EF4-FFF2-40B4-BE49-F238E27FC236}">
                <a16:creationId xmlns:a16="http://schemas.microsoft.com/office/drawing/2014/main" id="{B967DB31-1259-684F-68B7-C2F530BABA7A}"/>
              </a:ext>
            </a:extLst>
          </p:cNvPr>
          <p:cNvGrpSpPr/>
          <p:nvPr/>
        </p:nvGrpSpPr>
        <p:grpSpPr>
          <a:xfrm>
            <a:off x="5435743" y="2190695"/>
            <a:ext cx="947555" cy="947556"/>
            <a:chOff x="1169877" y="2165579"/>
            <a:chExt cx="947555" cy="947556"/>
          </a:xfrm>
        </p:grpSpPr>
        <p:sp>
          <p:nvSpPr>
            <p:cNvPr id="179" name="Овал 43">
              <a:extLst>
                <a:ext uri="{FF2B5EF4-FFF2-40B4-BE49-F238E27FC236}">
                  <a16:creationId xmlns:a16="http://schemas.microsoft.com/office/drawing/2014/main" id="{DFEA194B-F5E8-8116-055C-7624DE03BDE5}"/>
                </a:ext>
              </a:extLst>
            </p:cNvPr>
            <p:cNvSpPr/>
            <p:nvPr/>
          </p:nvSpPr>
          <p:spPr>
            <a:xfrm rot="5400000">
              <a:off x="1169877" y="2165579"/>
              <a:ext cx="947556" cy="947555"/>
            </a:xfrm>
            <a:prstGeom prst="ellipse">
              <a:avLst/>
            </a:prstGeom>
            <a:gradFill flip="none" rotWithShape="1">
              <a:gsLst>
                <a:gs pos="100000">
                  <a:srgbClr val="FEC036"/>
                </a:gs>
                <a:gs pos="16000">
                  <a:srgbClr val="F26928"/>
                </a:gs>
              </a:gsLst>
              <a:path path="circle">
                <a:fillToRect l="100000" t="100000"/>
              </a:path>
              <a:tileRect r="-100000" b="-100000"/>
            </a:gradFill>
            <a:ln w="12700" cap="flat" cmpd="sng" algn="ctr">
              <a:no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0" name="Овал 54">
              <a:extLst>
                <a:ext uri="{FF2B5EF4-FFF2-40B4-BE49-F238E27FC236}">
                  <a16:creationId xmlns:a16="http://schemas.microsoft.com/office/drawing/2014/main" id="{24AB377D-4093-C2E0-14A8-82D2F0192F92}"/>
                </a:ext>
              </a:extLst>
            </p:cNvPr>
            <p:cNvSpPr/>
            <p:nvPr/>
          </p:nvSpPr>
          <p:spPr>
            <a:xfrm rot="13500000">
              <a:off x="1607373" y="2294765"/>
              <a:ext cx="486246" cy="271007"/>
            </a:xfrm>
            <a:prstGeom prst="ellipse">
              <a:avLst/>
            </a:prstGeom>
            <a:gradFill flip="none" rotWithShape="1">
              <a:gsLst>
                <a:gs pos="6000">
                  <a:srgbClr val="FFFFFF">
                    <a:alpha val="0"/>
                  </a:srgbClr>
                </a:gs>
                <a:gs pos="100000">
                  <a:srgbClr val="FFFFFF">
                    <a:alpha val="36000"/>
                  </a:srgbClr>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181" name="Group 2">
            <a:extLst>
              <a:ext uri="{FF2B5EF4-FFF2-40B4-BE49-F238E27FC236}">
                <a16:creationId xmlns:a16="http://schemas.microsoft.com/office/drawing/2014/main" id="{DAFEC179-7E51-6007-9BAE-5CE5F563180D}"/>
              </a:ext>
            </a:extLst>
          </p:cNvPr>
          <p:cNvGrpSpPr/>
          <p:nvPr/>
        </p:nvGrpSpPr>
        <p:grpSpPr>
          <a:xfrm>
            <a:off x="7501372" y="2169546"/>
            <a:ext cx="947555" cy="947556"/>
            <a:chOff x="1169877" y="2165579"/>
            <a:chExt cx="947555" cy="947556"/>
          </a:xfrm>
        </p:grpSpPr>
        <p:sp>
          <p:nvSpPr>
            <p:cNvPr id="182" name="Овал 43">
              <a:extLst>
                <a:ext uri="{FF2B5EF4-FFF2-40B4-BE49-F238E27FC236}">
                  <a16:creationId xmlns:a16="http://schemas.microsoft.com/office/drawing/2014/main" id="{EA43BB40-43B3-CA02-5FB8-79CEE00FF18B}"/>
                </a:ext>
              </a:extLst>
            </p:cNvPr>
            <p:cNvSpPr/>
            <p:nvPr/>
          </p:nvSpPr>
          <p:spPr>
            <a:xfrm rot="5400000">
              <a:off x="1169877" y="2165579"/>
              <a:ext cx="947556" cy="947555"/>
            </a:xfrm>
            <a:prstGeom prst="ellipse">
              <a:avLst/>
            </a:prstGeom>
            <a:gradFill flip="none" rotWithShape="1">
              <a:gsLst>
                <a:gs pos="100000">
                  <a:srgbClr val="FEC036"/>
                </a:gs>
                <a:gs pos="16000">
                  <a:srgbClr val="F26928"/>
                </a:gs>
              </a:gsLst>
              <a:path path="circle">
                <a:fillToRect l="100000" t="100000"/>
              </a:path>
              <a:tileRect r="-100000" b="-100000"/>
            </a:gradFill>
            <a:ln w="12700" cap="flat" cmpd="sng" algn="ctr">
              <a:no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3" name="Овал 54">
              <a:extLst>
                <a:ext uri="{FF2B5EF4-FFF2-40B4-BE49-F238E27FC236}">
                  <a16:creationId xmlns:a16="http://schemas.microsoft.com/office/drawing/2014/main" id="{0B52D3A4-9C72-2C5C-6FB1-19195B41F29F}"/>
                </a:ext>
              </a:extLst>
            </p:cNvPr>
            <p:cNvSpPr/>
            <p:nvPr/>
          </p:nvSpPr>
          <p:spPr>
            <a:xfrm rot="13500000">
              <a:off x="1607373" y="2294765"/>
              <a:ext cx="486246" cy="271007"/>
            </a:xfrm>
            <a:prstGeom prst="ellipse">
              <a:avLst/>
            </a:prstGeom>
            <a:gradFill flip="none" rotWithShape="1">
              <a:gsLst>
                <a:gs pos="6000">
                  <a:srgbClr val="FFFFFF">
                    <a:alpha val="0"/>
                  </a:srgbClr>
                </a:gs>
                <a:gs pos="100000">
                  <a:srgbClr val="FFFFFF">
                    <a:alpha val="36000"/>
                  </a:srgbClr>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184" name="Group 2">
            <a:extLst>
              <a:ext uri="{FF2B5EF4-FFF2-40B4-BE49-F238E27FC236}">
                <a16:creationId xmlns:a16="http://schemas.microsoft.com/office/drawing/2014/main" id="{6797C8FF-A6AD-0E68-DB37-9F735EE24581}"/>
              </a:ext>
            </a:extLst>
          </p:cNvPr>
          <p:cNvGrpSpPr/>
          <p:nvPr/>
        </p:nvGrpSpPr>
        <p:grpSpPr>
          <a:xfrm>
            <a:off x="9653209" y="2166506"/>
            <a:ext cx="947555" cy="947556"/>
            <a:chOff x="1169877" y="2165579"/>
            <a:chExt cx="947555" cy="947556"/>
          </a:xfrm>
        </p:grpSpPr>
        <p:sp>
          <p:nvSpPr>
            <p:cNvPr id="185" name="Овал 43">
              <a:extLst>
                <a:ext uri="{FF2B5EF4-FFF2-40B4-BE49-F238E27FC236}">
                  <a16:creationId xmlns:a16="http://schemas.microsoft.com/office/drawing/2014/main" id="{7E2FE032-A81A-48C7-8761-5246CABE451A}"/>
                </a:ext>
              </a:extLst>
            </p:cNvPr>
            <p:cNvSpPr/>
            <p:nvPr/>
          </p:nvSpPr>
          <p:spPr>
            <a:xfrm rot="5400000">
              <a:off x="1169877" y="2165579"/>
              <a:ext cx="947556" cy="947555"/>
            </a:xfrm>
            <a:prstGeom prst="ellipse">
              <a:avLst/>
            </a:prstGeom>
            <a:gradFill flip="none" rotWithShape="1">
              <a:gsLst>
                <a:gs pos="100000">
                  <a:srgbClr val="FEC036"/>
                </a:gs>
                <a:gs pos="16000">
                  <a:srgbClr val="F26928"/>
                </a:gs>
              </a:gsLst>
              <a:path path="circle">
                <a:fillToRect l="100000" t="100000"/>
              </a:path>
              <a:tileRect r="-100000" b="-100000"/>
            </a:gradFill>
            <a:ln w="12700" cap="flat" cmpd="sng" algn="ctr">
              <a:no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6" name="Овал 54">
              <a:extLst>
                <a:ext uri="{FF2B5EF4-FFF2-40B4-BE49-F238E27FC236}">
                  <a16:creationId xmlns:a16="http://schemas.microsoft.com/office/drawing/2014/main" id="{D40A5256-D9B9-3845-C706-6D2EBABCF71D}"/>
                </a:ext>
              </a:extLst>
            </p:cNvPr>
            <p:cNvSpPr/>
            <p:nvPr/>
          </p:nvSpPr>
          <p:spPr>
            <a:xfrm rot="13500000">
              <a:off x="1607373" y="2294765"/>
              <a:ext cx="486246" cy="271007"/>
            </a:xfrm>
            <a:prstGeom prst="ellipse">
              <a:avLst/>
            </a:prstGeom>
            <a:gradFill flip="none" rotWithShape="1">
              <a:gsLst>
                <a:gs pos="6000">
                  <a:srgbClr val="FFFFFF">
                    <a:alpha val="0"/>
                  </a:srgbClr>
                </a:gs>
                <a:gs pos="100000">
                  <a:srgbClr val="FFFFFF">
                    <a:alpha val="36000"/>
                  </a:srgbClr>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pic>
        <p:nvPicPr>
          <p:cNvPr id="177" name="Obraz 176">
            <a:extLst>
              <a:ext uri="{FF2B5EF4-FFF2-40B4-BE49-F238E27FC236}">
                <a16:creationId xmlns:a16="http://schemas.microsoft.com/office/drawing/2014/main" id="{6B861C1A-C5BF-E12C-6497-78128DD8AA0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80932" y1="75417" x2="80932" y2="75417"/>
                        <a14:foregroundMark x1="13983" y1="51250" x2="13983" y2="51250"/>
                        <a14:foregroundMark x1="34322" y1="51250" x2="34322" y2="51250"/>
                        <a14:foregroundMark x1="36441" y1="41250" x2="36441" y2="41250"/>
                      </a14:backgroundRemoval>
                    </a14:imgEffect>
                    <a14:imgEffect>
                      <a14:saturation sat="0"/>
                    </a14:imgEffect>
                  </a14:imgLayer>
                </a14:imgProps>
              </a:ext>
            </a:extLst>
          </a:blip>
          <a:stretch>
            <a:fillRect/>
          </a:stretch>
        </p:blipFill>
        <p:spPr>
          <a:xfrm>
            <a:off x="5661430" y="2406954"/>
            <a:ext cx="506451" cy="515035"/>
          </a:xfrm>
          <a:prstGeom prst="rect">
            <a:avLst/>
          </a:prstGeom>
        </p:spPr>
      </p:pic>
      <p:grpSp>
        <p:nvGrpSpPr>
          <p:cNvPr id="187" name="Group 2">
            <a:extLst>
              <a:ext uri="{FF2B5EF4-FFF2-40B4-BE49-F238E27FC236}">
                <a16:creationId xmlns:a16="http://schemas.microsoft.com/office/drawing/2014/main" id="{25ED2E04-8658-B418-67CF-D5D04E9785E1}"/>
              </a:ext>
            </a:extLst>
          </p:cNvPr>
          <p:cNvGrpSpPr/>
          <p:nvPr/>
        </p:nvGrpSpPr>
        <p:grpSpPr>
          <a:xfrm>
            <a:off x="1170669" y="2187655"/>
            <a:ext cx="947555" cy="947556"/>
            <a:chOff x="1169877" y="2165579"/>
            <a:chExt cx="947555" cy="947556"/>
          </a:xfrm>
        </p:grpSpPr>
        <p:sp>
          <p:nvSpPr>
            <p:cNvPr id="188" name="Овал 43">
              <a:extLst>
                <a:ext uri="{FF2B5EF4-FFF2-40B4-BE49-F238E27FC236}">
                  <a16:creationId xmlns:a16="http://schemas.microsoft.com/office/drawing/2014/main" id="{3A244556-CBB0-1BB1-2E6C-9E8357F6FDDD}"/>
                </a:ext>
              </a:extLst>
            </p:cNvPr>
            <p:cNvSpPr/>
            <p:nvPr/>
          </p:nvSpPr>
          <p:spPr>
            <a:xfrm rot="5400000">
              <a:off x="1169877" y="2165579"/>
              <a:ext cx="947556" cy="947555"/>
            </a:xfrm>
            <a:prstGeom prst="ellipse">
              <a:avLst/>
            </a:prstGeom>
            <a:gradFill flip="none" rotWithShape="1">
              <a:gsLst>
                <a:gs pos="100000">
                  <a:srgbClr val="FEC036"/>
                </a:gs>
                <a:gs pos="16000">
                  <a:srgbClr val="F26928"/>
                </a:gs>
              </a:gsLst>
              <a:path path="circle">
                <a:fillToRect l="100000" t="100000"/>
              </a:path>
              <a:tileRect r="-100000" b="-100000"/>
            </a:gradFill>
            <a:ln w="12700" cap="flat" cmpd="sng" algn="ctr">
              <a:noFill/>
              <a:prstDash val="solid"/>
              <a:miter lim="800000"/>
            </a:ln>
            <a:effectLst>
              <a:outerShdw blurRad="635000" dist="215900" dir="2700000" algn="tl"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0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9" name="Овал 54">
              <a:extLst>
                <a:ext uri="{FF2B5EF4-FFF2-40B4-BE49-F238E27FC236}">
                  <a16:creationId xmlns:a16="http://schemas.microsoft.com/office/drawing/2014/main" id="{CF7B57F3-943A-5898-8C1B-4A329DEE5F7B}"/>
                </a:ext>
              </a:extLst>
            </p:cNvPr>
            <p:cNvSpPr/>
            <p:nvPr/>
          </p:nvSpPr>
          <p:spPr>
            <a:xfrm rot="13500000">
              <a:off x="1607373" y="2294765"/>
              <a:ext cx="486246" cy="271007"/>
            </a:xfrm>
            <a:prstGeom prst="ellipse">
              <a:avLst/>
            </a:prstGeom>
            <a:gradFill flip="none" rotWithShape="1">
              <a:gsLst>
                <a:gs pos="6000">
                  <a:srgbClr val="FFFFFF">
                    <a:alpha val="0"/>
                  </a:srgbClr>
                </a:gs>
                <a:gs pos="100000">
                  <a:srgbClr val="FFFFFF">
                    <a:alpha val="36000"/>
                  </a:srgbClr>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pic>
        <p:nvPicPr>
          <p:cNvPr id="190" name="Obraz 189">
            <a:extLst>
              <a:ext uri="{FF2B5EF4-FFF2-40B4-BE49-F238E27FC236}">
                <a16:creationId xmlns:a16="http://schemas.microsoft.com/office/drawing/2014/main" id="{FA13AD18-4CA2-4721-7D41-183868D392B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818" b="92000" l="9962" r="89655">
                        <a14:foregroundMark x1="30651" y1="82182" x2="30651" y2="82182"/>
                        <a14:foregroundMark x1="35632" y1="92000" x2="35632" y2="92000"/>
                      </a14:backgroundRemoval>
                    </a14:imgEffect>
                    <a14:imgEffect>
                      <a14:saturation sat="0"/>
                    </a14:imgEffect>
                  </a14:imgLayer>
                </a14:imgProps>
              </a:ext>
            </a:extLst>
          </a:blip>
          <a:stretch>
            <a:fillRect/>
          </a:stretch>
        </p:blipFill>
        <p:spPr>
          <a:xfrm>
            <a:off x="1317856" y="2340450"/>
            <a:ext cx="596637" cy="628640"/>
          </a:xfrm>
          <a:prstGeom prst="rect">
            <a:avLst/>
          </a:prstGeom>
        </p:spPr>
      </p:pic>
      <p:pic>
        <p:nvPicPr>
          <p:cNvPr id="191" name="Obraz 190">
            <a:extLst>
              <a:ext uri="{FF2B5EF4-FFF2-40B4-BE49-F238E27FC236}">
                <a16:creationId xmlns:a16="http://schemas.microsoft.com/office/drawing/2014/main" id="{B56E55EA-864C-8B81-A85A-ED563FC67BC8}"/>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Effect>
                      <a14:saturation sat="0"/>
                    </a14:imgEffect>
                  </a14:imgLayer>
                </a14:imgProps>
              </a:ext>
            </a:extLst>
          </a:blip>
          <a:stretch>
            <a:fillRect/>
          </a:stretch>
        </p:blipFill>
        <p:spPr>
          <a:xfrm>
            <a:off x="7667893" y="2325624"/>
            <a:ext cx="640072" cy="622706"/>
          </a:xfrm>
          <a:prstGeom prst="rect">
            <a:avLst/>
          </a:prstGeom>
        </p:spPr>
      </p:pic>
      <p:pic>
        <p:nvPicPr>
          <p:cNvPr id="3" name="Grafika 2" descr="Schowek z wypełnieniem pełnym">
            <a:extLst>
              <a:ext uri="{FF2B5EF4-FFF2-40B4-BE49-F238E27FC236}">
                <a16:creationId xmlns:a16="http://schemas.microsoft.com/office/drawing/2014/main" id="{52464585-8EC3-1190-17F9-4ED8FBC178B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90084" y="2367450"/>
            <a:ext cx="506451" cy="506451"/>
          </a:xfrm>
          <a:prstGeom prst="rect">
            <a:avLst/>
          </a:prstGeom>
        </p:spPr>
      </p:pic>
      <p:sp>
        <p:nvSpPr>
          <p:cNvPr id="192" name="Текст 3">
            <a:extLst>
              <a:ext uri="{FF2B5EF4-FFF2-40B4-BE49-F238E27FC236}">
                <a16:creationId xmlns:a16="http://schemas.microsoft.com/office/drawing/2014/main" id="{FE37E5E1-F3AD-A48B-E57E-AB012BF4E23D}"/>
              </a:ext>
            </a:extLst>
          </p:cNvPr>
          <p:cNvSpPr txBox="1">
            <a:spLocks/>
          </p:cNvSpPr>
          <p:nvPr/>
        </p:nvSpPr>
        <p:spPr>
          <a:xfrm>
            <a:off x="1208118" y="5028461"/>
            <a:ext cx="1612553" cy="14188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ts val="1600"/>
              </a:lnSpc>
              <a:spcBef>
                <a:spcPts val="500"/>
              </a:spcBef>
              <a:spcAft>
                <a:spcPts val="0"/>
              </a:spcAft>
              <a:buClrTx/>
              <a:buSzTx/>
              <a:buFont typeface="Arial" panose="020B0604020202020204" pitchFamily="34" charset="0"/>
              <a:buNone/>
              <a:tabLst/>
              <a:defRPr/>
            </a:pPr>
            <a:r>
              <a:rPr kumimoji="0" lang="pl-PL" sz="4000" b="1" i="0" u="none" strike="noStrike" kern="1200" cap="none" spc="0" normalizeH="0" baseline="0" noProof="0">
                <a:ln>
                  <a:noFill/>
                </a:ln>
                <a:solidFill>
                  <a:srgbClr val="ED7D31"/>
                </a:solidFill>
                <a:effectLst/>
                <a:uLnTx/>
                <a:uFillTx/>
                <a:latin typeface="Century Gothic" panose="020B0502020202020204" pitchFamily="34" charset="0"/>
                <a:ea typeface="Open Sans" panose="020B0606030504020204" pitchFamily="34" charset="0"/>
                <a:cs typeface="Open Sans" panose="020B0606030504020204" pitchFamily="34" charset="0"/>
              </a:rPr>
              <a:t>297</a:t>
            </a:r>
            <a:endParaRPr lang="en-US" sz="4000" b="1">
              <a:solidFill>
                <a:srgbClr val="ED7D31"/>
              </a:solidFill>
              <a:latin typeface="Century Gothic" panose="020B0502020202020204" pitchFamily="34" charset="0"/>
              <a:ea typeface="Open Sans" panose="020B0606030504020204" pitchFamily="34" charset="0"/>
              <a:cs typeface="Open Sans" panose="020B0606030504020204" pitchFamily="34" charset="0"/>
            </a:endParaRPr>
          </a:p>
        </p:txBody>
      </p:sp>
      <p:sp>
        <p:nvSpPr>
          <p:cNvPr id="193" name="Текст 3">
            <a:extLst>
              <a:ext uri="{FF2B5EF4-FFF2-40B4-BE49-F238E27FC236}">
                <a16:creationId xmlns:a16="http://schemas.microsoft.com/office/drawing/2014/main" id="{5B9BFF5B-424D-4AE8-EF58-4DE4AA09174F}"/>
              </a:ext>
            </a:extLst>
          </p:cNvPr>
          <p:cNvSpPr txBox="1">
            <a:spLocks/>
          </p:cNvSpPr>
          <p:nvPr/>
        </p:nvSpPr>
        <p:spPr>
          <a:xfrm>
            <a:off x="7691051" y="5018606"/>
            <a:ext cx="1612553" cy="14188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ts val="1600"/>
              </a:lnSpc>
              <a:spcBef>
                <a:spcPts val="500"/>
              </a:spcBef>
              <a:spcAft>
                <a:spcPts val="0"/>
              </a:spcAft>
              <a:buClrTx/>
              <a:buSzTx/>
              <a:buFont typeface="Arial" panose="020B0604020202020204" pitchFamily="34" charset="0"/>
              <a:buNone/>
              <a:tabLst/>
              <a:defRPr/>
            </a:pPr>
            <a:r>
              <a:rPr lang="pl-PL" sz="4000" b="1">
                <a:solidFill>
                  <a:srgbClr val="ED7D31"/>
                </a:solidFill>
                <a:latin typeface="Century Gothic" panose="020B0502020202020204" pitchFamily="34" charset="0"/>
                <a:ea typeface="Open Sans" panose="020B0606030504020204" pitchFamily="34" charset="0"/>
                <a:cs typeface="Open Sans" panose="020B0606030504020204" pitchFamily="34" charset="0"/>
              </a:rPr>
              <a:t>904</a:t>
            </a:r>
            <a:endParaRPr lang="en-US" sz="4000" b="1">
              <a:solidFill>
                <a:srgbClr val="ED7D31"/>
              </a:solidFill>
              <a:latin typeface="Century Gothic" panose="020B0502020202020204" pitchFamily="34" charset="0"/>
              <a:ea typeface="Open Sans" panose="020B0606030504020204" pitchFamily="34" charset="0"/>
              <a:cs typeface="Open Sans" panose="020B0606030504020204" pitchFamily="34" charset="0"/>
            </a:endParaRPr>
          </a:p>
        </p:txBody>
      </p:sp>
      <p:sp>
        <p:nvSpPr>
          <p:cNvPr id="194" name="Текст 3">
            <a:extLst>
              <a:ext uri="{FF2B5EF4-FFF2-40B4-BE49-F238E27FC236}">
                <a16:creationId xmlns:a16="http://schemas.microsoft.com/office/drawing/2014/main" id="{9AB76D5B-A595-1CCD-1075-909EE94AC5DB}"/>
              </a:ext>
            </a:extLst>
          </p:cNvPr>
          <p:cNvSpPr txBox="1">
            <a:spLocks/>
          </p:cNvSpPr>
          <p:nvPr/>
        </p:nvSpPr>
        <p:spPr>
          <a:xfrm>
            <a:off x="3421172" y="5028461"/>
            <a:ext cx="1612553" cy="14188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ts val="1600"/>
              </a:lnSpc>
              <a:spcBef>
                <a:spcPts val="500"/>
              </a:spcBef>
              <a:spcAft>
                <a:spcPts val="0"/>
              </a:spcAft>
              <a:buClrTx/>
              <a:buSzTx/>
              <a:buFont typeface="Arial" panose="020B0604020202020204" pitchFamily="34" charset="0"/>
              <a:buNone/>
              <a:tabLst/>
              <a:defRPr/>
            </a:pPr>
            <a:r>
              <a:rPr kumimoji="0" lang="pl-PL" sz="4000" b="1" i="0" u="none" strike="noStrike" kern="1200" cap="none" spc="0" normalizeH="0" baseline="0" noProof="0">
                <a:ln>
                  <a:noFill/>
                </a:ln>
                <a:solidFill>
                  <a:srgbClr val="ED7D31"/>
                </a:solidFill>
                <a:effectLst/>
                <a:uLnTx/>
                <a:uFillTx/>
                <a:latin typeface="Century Gothic" panose="020B0502020202020204" pitchFamily="34" charset="0"/>
                <a:ea typeface="Open Sans" panose="020B0606030504020204" pitchFamily="34" charset="0"/>
                <a:cs typeface="Open Sans" panose="020B0606030504020204" pitchFamily="34" charset="0"/>
              </a:rPr>
              <a:t>120</a:t>
            </a:r>
            <a:endParaRPr lang="en-US" sz="4000" b="1">
              <a:solidFill>
                <a:srgbClr val="ED7D31"/>
              </a:solidFill>
              <a:latin typeface="Century Gothic" panose="020B0502020202020204" pitchFamily="34" charset="0"/>
              <a:ea typeface="Open Sans" panose="020B0606030504020204" pitchFamily="34" charset="0"/>
              <a:cs typeface="Open Sans" panose="020B0606030504020204" pitchFamily="34" charset="0"/>
            </a:endParaRPr>
          </a:p>
        </p:txBody>
      </p:sp>
      <p:sp>
        <p:nvSpPr>
          <p:cNvPr id="195" name="Текст 3">
            <a:extLst>
              <a:ext uri="{FF2B5EF4-FFF2-40B4-BE49-F238E27FC236}">
                <a16:creationId xmlns:a16="http://schemas.microsoft.com/office/drawing/2014/main" id="{F3BB39D7-011E-15A3-7549-56BD508E8932}"/>
              </a:ext>
            </a:extLst>
          </p:cNvPr>
          <p:cNvSpPr txBox="1">
            <a:spLocks/>
          </p:cNvSpPr>
          <p:nvPr/>
        </p:nvSpPr>
        <p:spPr>
          <a:xfrm>
            <a:off x="5638990" y="5018607"/>
            <a:ext cx="1612553" cy="14188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ts val="1600"/>
              </a:lnSpc>
              <a:spcBef>
                <a:spcPts val="500"/>
              </a:spcBef>
              <a:spcAft>
                <a:spcPts val="0"/>
              </a:spcAft>
              <a:buClrTx/>
              <a:buSzTx/>
              <a:buFont typeface="Arial" panose="020B0604020202020204" pitchFamily="34" charset="0"/>
              <a:buNone/>
              <a:tabLst/>
              <a:defRPr/>
            </a:pPr>
            <a:r>
              <a:rPr lang="pl-PL" sz="4000" b="1">
                <a:solidFill>
                  <a:srgbClr val="ED7D31"/>
                </a:solidFill>
                <a:latin typeface="Century Gothic" panose="020B0502020202020204" pitchFamily="34" charset="0"/>
                <a:ea typeface="Open Sans" panose="020B0606030504020204" pitchFamily="34" charset="0"/>
                <a:cs typeface="Open Sans" panose="020B0606030504020204" pitchFamily="34" charset="0"/>
              </a:rPr>
              <a:t>57</a:t>
            </a:r>
            <a:endParaRPr lang="en-US" sz="4000" b="1">
              <a:solidFill>
                <a:srgbClr val="ED7D31"/>
              </a:solidFill>
              <a:latin typeface="Century Gothic" panose="020B0502020202020204" pitchFamily="34" charset="0"/>
              <a:ea typeface="Open Sans" panose="020B0606030504020204" pitchFamily="34" charset="0"/>
              <a:cs typeface="Open Sans" panose="020B0606030504020204" pitchFamily="34" charset="0"/>
            </a:endParaRPr>
          </a:p>
        </p:txBody>
      </p:sp>
      <p:sp>
        <p:nvSpPr>
          <p:cNvPr id="196" name="Текст 3">
            <a:extLst>
              <a:ext uri="{FF2B5EF4-FFF2-40B4-BE49-F238E27FC236}">
                <a16:creationId xmlns:a16="http://schemas.microsoft.com/office/drawing/2014/main" id="{BF3765A3-484A-7BAE-0741-B920E9BF2364}"/>
              </a:ext>
            </a:extLst>
          </p:cNvPr>
          <p:cNvSpPr txBox="1">
            <a:spLocks/>
          </p:cNvSpPr>
          <p:nvPr/>
        </p:nvSpPr>
        <p:spPr>
          <a:xfrm>
            <a:off x="9590258" y="5040490"/>
            <a:ext cx="1612553" cy="14188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ts val="1600"/>
              </a:lnSpc>
              <a:spcBef>
                <a:spcPts val="500"/>
              </a:spcBef>
              <a:spcAft>
                <a:spcPts val="0"/>
              </a:spcAft>
              <a:buClrTx/>
              <a:buSzTx/>
              <a:buFont typeface="Arial" panose="020B0604020202020204" pitchFamily="34" charset="0"/>
              <a:buNone/>
              <a:tabLst/>
              <a:defRPr/>
            </a:pPr>
            <a:r>
              <a:rPr lang="pl-PL" sz="4000" b="1">
                <a:solidFill>
                  <a:srgbClr val="ED7D31"/>
                </a:solidFill>
                <a:latin typeface="Century Gothic" panose="020B0502020202020204" pitchFamily="34" charset="0"/>
                <a:ea typeface="Open Sans" panose="020B0606030504020204" pitchFamily="34" charset="0"/>
                <a:cs typeface="Open Sans" panose="020B0606030504020204" pitchFamily="34" charset="0"/>
              </a:rPr>
              <a:t>1.464</a:t>
            </a:r>
            <a:endParaRPr lang="en-US" sz="4000" b="1">
              <a:solidFill>
                <a:srgbClr val="ED7D31"/>
              </a:solidFill>
              <a:latin typeface="Century Gothic" panose="020B0502020202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0934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4000"/>
                                        <p:tgtEl>
                                          <p:spTgt spid="48"/>
                                        </p:tgtEl>
                                      </p:cBhvr>
                                    </p:animEffect>
                                  </p:childTnLst>
                                </p:cTn>
                              </p:par>
                              <p:par>
                                <p:cTn id="8" presetID="16" presetClass="entr" presetSubtype="37" fill="hold" grpId="0" nodeType="withEffect">
                                  <p:stCondLst>
                                    <p:cond delay="1000"/>
                                  </p:stCondLst>
                                  <p:childTnLst>
                                    <p:set>
                                      <p:cBhvr>
                                        <p:cTn id="9" dur="1" fill="hold">
                                          <p:stCondLst>
                                            <p:cond delay="0"/>
                                          </p:stCondLst>
                                        </p:cTn>
                                        <p:tgtEl>
                                          <p:spTgt spid="47"/>
                                        </p:tgtEl>
                                        <p:attrNameLst>
                                          <p:attrName>style.visibility</p:attrName>
                                        </p:attrNameLst>
                                      </p:cBhvr>
                                      <p:to>
                                        <p:strVal val="visible"/>
                                      </p:to>
                                    </p:set>
                                    <p:animEffect transition="in" filter="barn(outVertical)">
                                      <p:cBhvr>
                                        <p:cTn id="10" dur="2000"/>
                                        <p:tgtEl>
                                          <p:spTgt spid="47"/>
                                        </p:tgtEl>
                                      </p:cBhvr>
                                    </p:animEffect>
                                  </p:childTnLst>
                                </p:cTn>
                              </p:par>
                              <p:par>
                                <p:cTn id="11" presetID="17" presetClass="entr" presetSubtype="8" fill="hold" grpId="0" nodeType="withEffect">
                                  <p:stCondLst>
                                    <p:cond delay="1000"/>
                                  </p:stCondLst>
                                  <p:childTnLst>
                                    <p:set>
                                      <p:cBhvr>
                                        <p:cTn id="12" dur="1" fill="hold">
                                          <p:stCondLst>
                                            <p:cond delay="0"/>
                                          </p:stCondLst>
                                        </p:cTn>
                                        <p:tgtEl>
                                          <p:spTgt spid="60"/>
                                        </p:tgtEl>
                                        <p:attrNameLst>
                                          <p:attrName>style.visibility</p:attrName>
                                        </p:attrNameLst>
                                      </p:cBhvr>
                                      <p:to>
                                        <p:strVal val="visible"/>
                                      </p:to>
                                    </p:set>
                                    <p:anim calcmode="lin" valueType="num">
                                      <p:cBhvr>
                                        <p:cTn id="13" dur="1000" fill="hold"/>
                                        <p:tgtEl>
                                          <p:spTgt spid="60"/>
                                        </p:tgtEl>
                                        <p:attrNameLst>
                                          <p:attrName>ppt_x</p:attrName>
                                        </p:attrNameLst>
                                      </p:cBhvr>
                                      <p:tavLst>
                                        <p:tav tm="0">
                                          <p:val>
                                            <p:strVal val="#ppt_x-#ppt_w/2"/>
                                          </p:val>
                                        </p:tav>
                                        <p:tav tm="100000">
                                          <p:val>
                                            <p:strVal val="#ppt_x"/>
                                          </p:val>
                                        </p:tav>
                                      </p:tavLst>
                                    </p:anim>
                                    <p:anim calcmode="lin" valueType="num">
                                      <p:cBhvr>
                                        <p:cTn id="14" dur="1000" fill="hold"/>
                                        <p:tgtEl>
                                          <p:spTgt spid="60"/>
                                        </p:tgtEl>
                                        <p:attrNameLst>
                                          <p:attrName>ppt_y</p:attrName>
                                        </p:attrNameLst>
                                      </p:cBhvr>
                                      <p:tavLst>
                                        <p:tav tm="0">
                                          <p:val>
                                            <p:strVal val="#ppt_y"/>
                                          </p:val>
                                        </p:tav>
                                        <p:tav tm="100000">
                                          <p:val>
                                            <p:strVal val="#ppt_y"/>
                                          </p:val>
                                        </p:tav>
                                      </p:tavLst>
                                    </p:anim>
                                    <p:anim calcmode="lin" valueType="num">
                                      <p:cBhvr>
                                        <p:cTn id="15" dur="1000" fill="hold"/>
                                        <p:tgtEl>
                                          <p:spTgt spid="60"/>
                                        </p:tgtEl>
                                        <p:attrNameLst>
                                          <p:attrName>ppt_w</p:attrName>
                                        </p:attrNameLst>
                                      </p:cBhvr>
                                      <p:tavLst>
                                        <p:tav tm="0">
                                          <p:val>
                                            <p:fltVal val="0"/>
                                          </p:val>
                                        </p:tav>
                                        <p:tav tm="100000">
                                          <p:val>
                                            <p:strVal val="#ppt_w"/>
                                          </p:val>
                                        </p:tav>
                                      </p:tavLst>
                                    </p:anim>
                                    <p:anim calcmode="lin" valueType="num">
                                      <p:cBhvr>
                                        <p:cTn id="16" dur="1000" fill="hold"/>
                                        <p:tgtEl>
                                          <p:spTgt spid="60"/>
                                        </p:tgtEl>
                                        <p:attrNameLst>
                                          <p:attrName>ppt_h</p:attrName>
                                        </p:attrNameLst>
                                      </p:cBhvr>
                                      <p:tavLst>
                                        <p:tav tm="0">
                                          <p:val>
                                            <p:strVal val="#ppt_h"/>
                                          </p:val>
                                        </p:tav>
                                        <p:tav tm="100000">
                                          <p:val>
                                            <p:strVal val="#ppt_h"/>
                                          </p:val>
                                        </p:tav>
                                      </p:tavLst>
                                    </p:anim>
                                  </p:childTnLst>
                                </p:cTn>
                              </p:par>
                              <p:par>
                                <p:cTn id="17" presetID="17" presetClass="entr" presetSubtype="8" fill="hold" grpId="0" nodeType="withEffect">
                                  <p:stCondLst>
                                    <p:cond delay="1000"/>
                                  </p:stCondLst>
                                  <p:childTnLst>
                                    <p:set>
                                      <p:cBhvr>
                                        <p:cTn id="18" dur="1" fill="hold">
                                          <p:stCondLst>
                                            <p:cond delay="0"/>
                                          </p:stCondLst>
                                        </p:cTn>
                                        <p:tgtEl>
                                          <p:spTgt spid="62"/>
                                        </p:tgtEl>
                                        <p:attrNameLst>
                                          <p:attrName>style.visibility</p:attrName>
                                        </p:attrNameLst>
                                      </p:cBhvr>
                                      <p:to>
                                        <p:strVal val="visible"/>
                                      </p:to>
                                    </p:set>
                                    <p:anim calcmode="lin" valueType="num">
                                      <p:cBhvr>
                                        <p:cTn id="19" dur="1000" fill="hold"/>
                                        <p:tgtEl>
                                          <p:spTgt spid="62"/>
                                        </p:tgtEl>
                                        <p:attrNameLst>
                                          <p:attrName>ppt_x</p:attrName>
                                        </p:attrNameLst>
                                      </p:cBhvr>
                                      <p:tavLst>
                                        <p:tav tm="0">
                                          <p:val>
                                            <p:strVal val="#ppt_x-#ppt_w/2"/>
                                          </p:val>
                                        </p:tav>
                                        <p:tav tm="100000">
                                          <p:val>
                                            <p:strVal val="#ppt_x"/>
                                          </p:val>
                                        </p:tav>
                                      </p:tavLst>
                                    </p:anim>
                                    <p:anim calcmode="lin" valueType="num">
                                      <p:cBhvr>
                                        <p:cTn id="20" dur="1000" fill="hold"/>
                                        <p:tgtEl>
                                          <p:spTgt spid="62"/>
                                        </p:tgtEl>
                                        <p:attrNameLst>
                                          <p:attrName>ppt_y</p:attrName>
                                        </p:attrNameLst>
                                      </p:cBhvr>
                                      <p:tavLst>
                                        <p:tav tm="0">
                                          <p:val>
                                            <p:strVal val="#ppt_y"/>
                                          </p:val>
                                        </p:tav>
                                        <p:tav tm="100000">
                                          <p:val>
                                            <p:strVal val="#ppt_y"/>
                                          </p:val>
                                        </p:tav>
                                      </p:tavLst>
                                    </p:anim>
                                    <p:anim calcmode="lin" valueType="num">
                                      <p:cBhvr>
                                        <p:cTn id="21" dur="1000" fill="hold"/>
                                        <p:tgtEl>
                                          <p:spTgt spid="62"/>
                                        </p:tgtEl>
                                        <p:attrNameLst>
                                          <p:attrName>ppt_w</p:attrName>
                                        </p:attrNameLst>
                                      </p:cBhvr>
                                      <p:tavLst>
                                        <p:tav tm="0">
                                          <p:val>
                                            <p:fltVal val="0"/>
                                          </p:val>
                                        </p:tav>
                                        <p:tav tm="100000">
                                          <p:val>
                                            <p:strVal val="#ppt_w"/>
                                          </p:val>
                                        </p:tav>
                                      </p:tavLst>
                                    </p:anim>
                                    <p:anim calcmode="lin" valueType="num">
                                      <p:cBhvr>
                                        <p:cTn id="22" dur="1000" fill="hold"/>
                                        <p:tgtEl>
                                          <p:spTgt spid="62"/>
                                        </p:tgtEl>
                                        <p:attrNameLst>
                                          <p:attrName>ppt_h</p:attrName>
                                        </p:attrNameLst>
                                      </p:cBhvr>
                                      <p:tavLst>
                                        <p:tav tm="0">
                                          <p:val>
                                            <p:strVal val="#ppt_h"/>
                                          </p:val>
                                        </p:tav>
                                        <p:tav tm="100000">
                                          <p:val>
                                            <p:strVal val="#ppt_h"/>
                                          </p:val>
                                        </p:tav>
                                      </p:tavLst>
                                    </p:anim>
                                  </p:childTnLst>
                                </p:cTn>
                              </p:par>
                              <p:par>
                                <p:cTn id="23" presetID="17" presetClass="entr" presetSubtype="8" fill="hold" grpId="0" nodeType="withEffect">
                                  <p:stCondLst>
                                    <p:cond delay="1000"/>
                                  </p:stCondLst>
                                  <p:childTnLst>
                                    <p:set>
                                      <p:cBhvr>
                                        <p:cTn id="24" dur="1" fill="hold">
                                          <p:stCondLst>
                                            <p:cond delay="0"/>
                                          </p:stCondLst>
                                        </p:cTn>
                                        <p:tgtEl>
                                          <p:spTgt spid="78"/>
                                        </p:tgtEl>
                                        <p:attrNameLst>
                                          <p:attrName>style.visibility</p:attrName>
                                        </p:attrNameLst>
                                      </p:cBhvr>
                                      <p:to>
                                        <p:strVal val="visible"/>
                                      </p:to>
                                    </p:set>
                                    <p:anim calcmode="lin" valueType="num">
                                      <p:cBhvr>
                                        <p:cTn id="25" dur="1000" fill="hold"/>
                                        <p:tgtEl>
                                          <p:spTgt spid="78"/>
                                        </p:tgtEl>
                                        <p:attrNameLst>
                                          <p:attrName>ppt_x</p:attrName>
                                        </p:attrNameLst>
                                      </p:cBhvr>
                                      <p:tavLst>
                                        <p:tav tm="0">
                                          <p:val>
                                            <p:strVal val="#ppt_x-#ppt_w/2"/>
                                          </p:val>
                                        </p:tav>
                                        <p:tav tm="100000">
                                          <p:val>
                                            <p:strVal val="#ppt_x"/>
                                          </p:val>
                                        </p:tav>
                                      </p:tavLst>
                                    </p:anim>
                                    <p:anim calcmode="lin" valueType="num">
                                      <p:cBhvr>
                                        <p:cTn id="26" dur="1000" fill="hold"/>
                                        <p:tgtEl>
                                          <p:spTgt spid="78"/>
                                        </p:tgtEl>
                                        <p:attrNameLst>
                                          <p:attrName>ppt_y</p:attrName>
                                        </p:attrNameLst>
                                      </p:cBhvr>
                                      <p:tavLst>
                                        <p:tav tm="0">
                                          <p:val>
                                            <p:strVal val="#ppt_y"/>
                                          </p:val>
                                        </p:tav>
                                        <p:tav tm="100000">
                                          <p:val>
                                            <p:strVal val="#ppt_y"/>
                                          </p:val>
                                        </p:tav>
                                      </p:tavLst>
                                    </p:anim>
                                    <p:anim calcmode="lin" valueType="num">
                                      <p:cBhvr>
                                        <p:cTn id="27" dur="1000" fill="hold"/>
                                        <p:tgtEl>
                                          <p:spTgt spid="78"/>
                                        </p:tgtEl>
                                        <p:attrNameLst>
                                          <p:attrName>ppt_w</p:attrName>
                                        </p:attrNameLst>
                                      </p:cBhvr>
                                      <p:tavLst>
                                        <p:tav tm="0">
                                          <p:val>
                                            <p:fltVal val="0"/>
                                          </p:val>
                                        </p:tav>
                                        <p:tav tm="100000">
                                          <p:val>
                                            <p:strVal val="#ppt_w"/>
                                          </p:val>
                                        </p:tav>
                                      </p:tavLst>
                                    </p:anim>
                                    <p:anim calcmode="lin" valueType="num">
                                      <p:cBhvr>
                                        <p:cTn id="28" dur="1000" fill="hold"/>
                                        <p:tgtEl>
                                          <p:spTgt spid="78"/>
                                        </p:tgtEl>
                                        <p:attrNameLst>
                                          <p:attrName>ppt_h</p:attrName>
                                        </p:attrNameLst>
                                      </p:cBhvr>
                                      <p:tavLst>
                                        <p:tav tm="0">
                                          <p:val>
                                            <p:strVal val="#ppt_h"/>
                                          </p:val>
                                        </p:tav>
                                        <p:tav tm="100000">
                                          <p:val>
                                            <p:strVal val="#ppt_h"/>
                                          </p:val>
                                        </p:tav>
                                      </p:tavLst>
                                    </p:anim>
                                  </p:childTnLst>
                                </p:cTn>
                              </p:par>
                              <p:par>
                                <p:cTn id="29" presetID="17" presetClass="entr" presetSubtype="8" fill="hold" grpId="0" nodeType="withEffect">
                                  <p:stCondLst>
                                    <p:cond delay="1000"/>
                                  </p:stCondLst>
                                  <p:childTnLst>
                                    <p:set>
                                      <p:cBhvr>
                                        <p:cTn id="30" dur="1" fill="hold">
                                          <p:stCondLst>
                                            <p:cond delay="0"/>
                                          </p:stCondLst>
                                        </p:cTn>
                                        <p:tgtEl>
                                          <p:spTgt spid="76"/>
                                        </p:tgtEl>
                                        <p:attrNameLst>
                                          <p:attrName>style.visibility</p:attrName>
                                        </p:attrNameLst>
                                      </p:cBhvr>
                                      <p:to>
                                        <p:strVal val="visible"/>
                                      </p:to>
                                    </p:set>
                                    <p:anim calcmode="lin" valueType="num">
                                      <p:cBhvr>
                                        <p:cTn id="31" dur="1000" fill="hold"/>
                                        <p:tgtEl>
                                          <p:spTgt spid="76"/>
                                        </p:tgtEl>
                                        <p:attrNameLst>
                                          <p:attrName>ppt_x</p:attrName>
                                        </p:attrNameLst>
                                      </p:cBhvr>
                                      <p:tavLst>
                                        <p:tav tm="0">
                                          <p:val>
                                            <p:strVal val="#ppt_x-#ppt_w/2"/>
                                          </p:val>
                                        </p:tav>
                                        <p:tav tm="100000">
                                          <p:val>
                                            <p:strVal val="#ppt_x"/>
                                          </p:val>
                                        </p:tav>
                                      </p:tavLst>
                                    </p:anim>
                                    <p:anim calcmode="lin" valueType="num">
                                      <p:cBhvr>
                                        <p:cTn id="32" dur="1000" fill="hold"/>
                                        <p:tgtEl>
                                          <p:spTgt spid="76"/>
                                        </p:tgtEl>
                                        <p:attrNameLst>
                                          <p:attrName>ppt_y</p:attrName>
                                        </p:attrNameLst>
                                      </p:cBhvr>
                                      <p:tavLst>
                                        <p:tav tm="0">
                                          <p:val>
                                            <p:strVal val="#ppt_y"/>
                                          </p:val>
                                        </p:tav>
                                        <p:tav tm="100000">
                                          <p:val>
                                            <p:strVal val="#ppt_y"/>
                                          </p:val>
                                        </p:tav>
                                      </p:tavLst>
                                    </p:anim>
                                    <p:anim calcmode="lin" valueType="num">
                                      <p:cBhvr>
                                        <p:cTn id="33" dur="1000" fill="hold"/>
                                        <p:tgtEl>
                                          <p:spTgt spid="76"/>
                                        </p:tgtEl>
                                        <p:attrNameLst>
                                          <p:attrName>ppt_w</p:attrName>
                                        </p:attrNameLst>
                                      </p:cBhvr>
                                      <p:tavLst>
                                        <p:tav tm="0">
                                          <p:val>
                                            <p:fltVal val="0"/>
                                          </p:val>
                                        </p:tav>
                                        <p:tav tm="100000">
                                          <p:val>
                                            <p:strVal val="#ppt_w"/>
                                          </p:val>
                                        </p:tav>
                                      </p:tavLst>
                                    </p:anim>
                                    <p:anim calcmode="lin" valueType="num">
                                      <p:cBhvr>
                                        <p:cTn id="34" dur="1000" fill="hold"/>
                                        <p:tgtEl>
                                          <p:spTgt spid="76"/>
                                        </p:tgtEl>
                                        <p:attrNameLst>
                                          <p:attrName>ppt_h</p:attrName>
                                        </p:attrNameLst>
                                      </p:cBhvr>
                                      <p:tavLst>
                                        <p:tav tm="0">
                                          <p:val>
                                            <p:strVal val="#ppt_h"/>
                                          </p:val>
                                        </p:tav>
                                        <p:tav tm="100000">
                                          <p:val>
                                            <p:strVal val="#ppt_h"/>
                                          </p:val>
                                        </p:tav>
                                      </p:tavLst>
                                    </p:anim>
                                  </p:childTnLst>
                                </p:cTn>
                              </p:par>
                              <p:par>
                                <p:cTn id="35" presetID="17" presetClass="entr" presetSubtype="8" fill="hold" grpId="0" nodeType="withEffect">
                                  <p:stCondLst>
                                    <p:cond delay="1000"/>
                                  </p:stCondLst>
                                  <p:childTnLst>
                                    <p:set>
                                      <p:cBhvr>
                                        <p:cTn id="36" dur="1" fill="hold">
                                          <p:stCondLst>
                                            <p:cond delay="0"/>
                                          </p:stCondLst>
                                        </p:cTn>
                                        <p:tgtEl>
                                          <p:spTgt spid="68"/>
                                        </p:tgtEl>
                                        <p:attrNameLst>
                                          <p:attrName>style.visibility</p:attrName>
                                        </p:attrNameLst>
                                      </p:cBhvr>
                                      <p:to>
                                        <p:strVal val="visible"/>
                                      </p:to>
                                    </p:set>
                                    <p:anim calcmode="lin" valueType="num">
                                      <p:cBhvr>
                                        <p:cTn id="37" dur="1000" fill="hold"/>
                                        <p:tgtEl>
                                          <p:spTgt spid="68"/>
                                        </p:tgtEl>
                                        <p:attrNameLst>
                                          <p:attrName>ppt_x</p:attrName>
                                        </p:attrNameLst>
                                      </p:cBhvr>
                                      <p:tavLst>
                                        <p:tav tm="0">
                                          <p:val>
                                            <p:strVal val="#ppt_x-#ppt_w/2"/>
                                          </p:val>
                                        </p:tav>
                                        <p:tav tm="100000">
                                          <p:val>
                                            <p:strVal val="#ppt_x"/>
                                          </p:val>
                                        </p:tav>
                                      </p:tavLst>
                                    </p:anim>
                                    <p:anim calcmode="lin" valueType="num">
                                      <p:cBhvr>
                                        <p:cTn id="38" dur="1000" fill="hold"/>
                                        <p:tgtEl>
                                          <p:spTgt spid="68"/>
                                        </p:tgtEl>
                                        <p:attrNameLst>
                                          <p:attrName>ppt_y</p:attrName>
                                        </p:attrNameLst>
                                      </p:cBhvr>
                                      <p:tavLst>
                                        <p:tav tm="0">
                                          <p:val>
                                            <p:strVal val="#ppt_y"/>
                                          </p:val>
                                        </p:tav>
                                        <p:tav tm="100000">
                                          <p:val>
                                            <p:strVal val="#ppt_y"/>
                                          </p:val>
                                        </p:tav>
                                      </p:tavLst>
                                    </p:anim>
                                    <p:anim calcmode="lin" valueType="num">
                                      <p:cBhvr>
                                        <p:cTn id="39" dur="1000" fill="hold"/>
                                        <p:tgtEl>
                                          <p:spTgt spid="68"/>
                                        </p:tgtEl>
                                        <p:attrNameLst>
                                          <p:attrName>ppt_w</p:attrName>
                                        </p:attrNameLst>
                                      </p:cBhvr>
                                      <p:tavLst>
                                        <p:tav tm="0">
                                          <p:val>
                                            <p:fltVal val="0"/>
                                          </p:val>
                                        </p:tav>
                                        <p:tav tm="100000">
                                          <p:val>
                                            <p:strVal val="#ppt_w"/>
                                          </p:val>
                                        </p:tav>
                                      </p:tavLst>
                                    </p:anim>
                                    <p:anim calcmode="lin" valueType="num">
                                      <p:cBhvr>
                                        <p:cTn id="40" dur="1000" fill="hold"/>
                                        <p:tgtEl>
                                          <p:spTgt spid="68"/>
                                        </p:tgtEl>
                                        <p:attrNameLst>
                                          <p:attrName>ppt_h</p:attrName>
                                        </p:attrNameLst>
                                      </p:cBhvr>
                                      <p:tavLst>
                                        <p:tav tm="0">
                                          <p:val>
                                            <p:strVal val="#ppt_h"/>
                                          </p:val>
                                        </p:tav>
                                        <p:tav tm="100000">
                                          <p:val>
                                            <p:strVal val="#ppt_h"/>
                                          </p:val>
                                        </p:tav>
                                      </p:tavLst>
                                    </p:anim>
                                  </p:childTnLst>
                                </p:cTn>
                              </p:par>
                              <p:par>
                                <p:cTn id="41" presetID="2" presetClass="entr" presetSubtype="8" decel="5000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2000" fill="hold"/>
                                        <p:tgtEl>
                                          <p:spTgt spid="80"/>
                                        </p:tgtEl>
                                        <p:attrNameLst>
                                          <p:attrName>ppt_x</p:attrName>
                                        </p:attrNameLst>
                                      </p:cBhvr>
                                      <p:tavLst>
                                        <p:tav tm="0">
                                          <p:val>
                                            <p:strVal val="0-#ppt_w/2"/>
                                          </p:val>
                                        </p:tav>
                                        <p:tav tm="100000">
                                          <p:val>
                                            <p:strVal val="#ppt_x"/>
                                          </p:val>
                                        </p:tav>
                                      </p:tavLst>
                                    </p:anim>
                                    <p:anim calcmode="lin" valueType="num">
                                      <p:cBhvr additive="base">
                                        <p:cTn id="44" dur="2000" fill="hold"/>
                                        <p:tgtEl>
                                          <p:spTgt spid="80"/>
                                        </p:tgtEl>
                                        <p:attrNameLst>
                                          <p:attrName>ppt_y</p:attrName>
                                        </p:attrNameLst>
                                      </p:cBhvr>
                                      <p:tavLst>
                                        <p:tav tm="0">
                                          <p:val>
                                            <p:strVal val="#ppt_y"/>
                                          </p:val>
                                        </p:tav>
                                        <p:tav tm="100000">
                                          <p:val>
                                            <p:strVal val="#ppt_y"/>
                                          </p:val>
                                        </p:tav>
                                      </p:tavLst>
                                    </p:anim>
                                  </p:childTnLst>
                                </p:cTn>
                              </p:par>
                              <p:par>
                                <p:cTn id="45" presetID="22" presetClass="entr" presetSubtype="4" fill="hold" grpId="0" nodeType="withEffect">
                                  <p:stCondLst>
                                    <p:cond delay="1500"/>
                                  </p:stCondLst>
                                  <p:childTnLst>
                                    <p:set>
                                      <p:cBhvr>
                                        <p:cTn id="46" dur="1" fill="hold">
                                          <p:stCondLst>
                                            <p:cond delay="0"/>
                                          </p:stCondLst>
                                        </p:cTn>
                                        <p:tgtEl>
                                          <p:spTgt spid="50"/>
                                        </p:tgtEl>
                                        <p:attrNameLst>
                                          <p:attrName>style.visibility</p:attrName>
                                        </p:attrNameLst>
                                      </p:cBhvr>
                                      <p:to>
                                        <p:strVal val="visible"/>
                                      </p:to>
                                    </p:set>
                                    <p:animEffect transition="in" filter="wipe(down)">
                                      <p:cBhvr>
                                        <p:cTn id="47" dur="1500"/>
                                        <p:tgtEl>
                                          <p:spTgt spid="50"/>
                                        </p:tgtEl>
                                      </p:cBhvr>
                                    </p:animEffect>
                                  </p:childTnLst>
                                </p:cTn>
                              </p:par>
                              <p:par>
                                <p:cTn id="48" presetID="22" presetClass="entr" presetSubtype="1" fill="hold" grpId="0" nodeType="withEffect">
                                  <p:stCondLst>
                                    <p:cond delay="1500"/>
                                  </p:stCondLst>
                                  <p:childTnLst>
                                    <p:set>
                                      <p:cBhvr>
                                        <p:cTn id="49" dur="1" fill="hold">
                                          <p:stCondLst>
                                            <p:cond delay="0"/>
                                          </p:stCondLst>
                                        </p:cTn>
                                        <p:tgtEl>
                                          <p:spTgt spid="51"/>
                                        </p:tgtEl>
                                        <p:attrNameLst>
                                          <p:attrName>style.visibility</p:attrName>
                                        </p:attrNameLst>
                                      </p:cBhvr>
                                      <p:to>
                                        <p:strVal val="visible"/>
                                      </p:to>
                                    </p:set>
                                    <p:animEffect transition="in" filter="wipe(up)">
                                      <p:cBhvr>
                                        <p:cTn id="50" dur="1500"/>
                                        <p:tgtEl>
                                          <p:spTgt spid="51"/>
                                        </p:tgtEl>
                                      </p:cBhvr>
                                    </p:animEffect>
                                  </p:childTnLst>
                                </p:cTn>
                              </p:par>
                              <p:par>
                                <p:cTn id="51" presetID="22" presetClass="entr" presetSubtype="4" fill="hold" grpId="0" nodeType="withEffect">
                                  <p:stCondLst>
                                    <p:cond delay="2000"/>
                                  </p:stCondLst>
                                  <p:childTnLst>
                                    <p:set>
                                      <p:cBhvr>
                                        <p:cTn id="52" dur="1" fill="hold">
                                          <p:stCondLst>
                                            <p:cond delay="0"/>
                                          </p:stCondLst>
                                        </p:cTn>
                                        <p:tgtEl>
                                          <p:spTgt spid="52"/>
                                        </p:tgtEl>
                                        <p:attrNameLst>
                                          <p:attrName>style.visibility</p:attrName>
                                        </p:attrNameLst>
                                      </p:cBhvr>
                                      <p:to>
                                        <p:strVal val="visible"/>
                                      </p:to>
                                    </p:set>
                                    <p:animEffect transition="in" filter="wipe(down)">
                                      <p:cBhvr>
                                        <p:cTn id="53" dur="1500"/>
                                        <p:tgtEl>
                                          <p:spTgt spid="52"/>
                                        </p:tgtEl>
                                      </p:cBhvr>
                                    </p:animEffect>
                                  </p:childTnLst>
                                </p:cTn>
                              </p:par>
                              <p:par>
                                <p:cTn id="54" presetID="22" presetClass="entr" presetSubtype="1" fill="hold" grpId="0" nodeType="withEffect">
                                  <p:stCondLst>
                                    <p:cond delay="2000"/>
                                  </p:stCondLst>
                                  <p:childTnLst>
                                    <p:set>
                                      <p:cBhvr>
                                        <p:cTn id="55" dur="1" fill="hold">
                                          <p:stCondLst>
                                            <p:cond delay="0"/>
                                          </p:stCondLst>
                                        </p:cTn>
                                        <p:tgtEl>
                                          <p:spTgt spid="53"/>
                                        </p:tgtEl>
                                        <p:attrNameLst>
                                          <p:attrName>style.visibility</p:attrName>
                                        </p:attrNameLst>
                                      </p:cBhvr>
                                      <p:to>
                                        <p:strVal val="visible"/>
                                      </p:to>
                                    </p:set>
                                    <p:animEffect transition="in" filter="wipe(up)">
                                      <p:cBhvr>
                                        <p:cTn id="56" dur="1500"/>
                                        <p:tgtEl>
                                          <p:spTgt spid="53"/>
                                        </p:tgtEl>
                                      </p:cBhvr>
                                    </p:animEffect>
                                  </p:childTnLst>
                                </p:cTn>
                              </p:par>
                              <p:par>
                                <p:cTn id="57" presetID="22" presetClass="entr" presetSubtype="4" fill="hold" grpId="0" nodeType="withEffect">
                                  <p:stCondLst>
                                    <p:cond delay="3000"/>
                                  </p:stCondLst>
                                  <p:childTnLst>
                                    <p:set>
                                      <p:cBhvr>
                                        <p:cTn id="58" dur="1" fill="hold">
                                          <p:stCondLst>
                                            <p:cond delay="0"/>
                                          </p:stCondLst>
                                        </p:cTn>
                                        <p:tgtEl>
                                          <p:spTgt spid="58"/>
                                        </p:tgtEl>
                                        <p:attrNameLst>
                                          <p:attrName>style.visibility</p:attrName>
                                        </p:attrNameLst>
                                      </p:cBhvr>
                                      <p:to>
                                        <p:strVal val="visible"/>
                                      </p:to>
                                    </p:set>
                                    <p:animEffect transition="in" filter="wipe(down)">
                                      <p:cBhvr>
                                        <p:cTn id="59" dur="1500"/>
                                        <p:tgtEl>
                                          <p:spTgt spid="58"/>
                                        </p:tgtEl>
                                      </p:cBhvr>
                                    </p:animEffect>
                                  </p:childTnLst>
                                </p:cTn>
                              </p:par>
                              <p:par>
                                <p:cTn id="60" presetID="22" presetClass="entr" presetSubtype="1" fill="hold" grpId="0" nodeType="withEffect">
                                  <p:stCondLst>
                                    <p:cond delay="3000"/>
                                  </p:stCondLst>
                                  <p:childTnLst>
                                    <p:set>
                                      <p:cBhvr>
                                        <p:cTn id="61" dur="1" fill="hold">
                                          <p:stCondLst>
                                            <p:cond delay="0"/>
                                          </p:stCondLst>
                                        </p:cTn>
                                        <p:tgtEl>
                                          <p:spTgt spid="59"/>
                                        </p:tgtEl>
                                        <p:attrNameLst>
                                          <p:attrName>style.visibility</p:attrName>
                                        </p:attrNameLst>
                                      </p:cBhvr>
                                      <p:to>
                                        <p:strVal val="visible"/>
                                      </p:to>
                                    </p:set>
                                    <p:animEffect transition="in" filter="wipe(up)">
                                      <p:cBhvr>
                                        <p:cTn id="62" dur="1500"/>
                                        <p:tgtEl>
                                          <p:spTgt spid="59"/>
                                        </p:tgtEl>
                                      </p:cBhvr>
                                    </p:animEffect>
                                  </p:childTnLst>
                                </p:cTn>
                              </p:par>
                              <p:par>
                                <p:cTn id="63" presetID="22" presetClass="entr" presetSubtype="4" fill="hold" grpId="0" nodeType="withEffect">
                                  <p:stCondLst>
                                    <p:cond delay="3500"/>
                                  </p:stCondLst>
                                  <p:childTnLst>
                                    <p:set>
                                      <p:cBhvr>
                                        <p:cTn id="64" dur="1" fill="hold">
                                          <p:stCondLst>
                                            <p:cond delay="0"/>
                                          </p:stCondLst>
                                        </p:cTn>
                                        <p:tgtEl>
                                          <p:spTgt spid="56"/>
                                        </p:tgtEl>
                                        <p:attrNameLst>
                                          <p:attrName>style.visibility</p:attrName>
                                        </p:attrNameLst>
                                      </p:cBhvr>
                                      <p:to>
                                        <p:strVal val="visible"/>
                                      </p:to>
                                    </p:set>
                                    <p:animEffect transition="in" filter="wipe(down)">
                                      <p:cBhvr>
                                        <p:cTn id="65" dur="1500"/>
                                        <p:tgtEl>
                                          <p:spTgt spid="56"/>
                                        </p:tgtEl>
                                      </p:cBhvr>
                                    </p:animEffect>
                                  </p:childTnLst>
                                </p:cTn>
                              </p:par>
                              <p:par>
                                <p:cTn id="66" presetID="22" presetClass="entr" presetSubtype="1" fill="hold" grpId="0" nodeType="withEffect">
                                  <p:stCondLst>
                                    <p:cond delay="3500"/>
                                  </p:stCondLst>
                                  <p:childTnLst>
                                    <p:set>
                                      <p:cBhvr>
                                        <p:cTn id="67" dur="1" fill="hold">
                                          <p:stCondLst>
                                            <p:cond delay="0"/>
                                          </p:stCondLst>
                                        </p:cTn>
                                        <p:tgtEl>
                                          <p:spTgt spid="57"/>
                                        </p:tgtEl>
                                        <p:attrNameLst>
                                          <p:attrName>style.visibility</p:attrName>
                                        </p:attrNameLst>
                                      </p:cBhvr>
                                      <p:to>
                                        <p:strVal val="visible"/>
                                      </p:to>
                                    </p:set>
                                    <p:animEffect transition="in" filter="wipe(up)">
                                      <p:cBhvr>
                                        <p:cTn id="68" dur="1500"/>
                                        <p:tgtEl>
                                          <p:spTgt spid="57"/>
                                        </p:tgtEl>
                                      </p:cBhvr>
                                    </p:animEffect>
                                  </p:childTnLst>
                                </p:cTn>
                              </p:par>
                              <p:par>
                                <p:cTn id="69" presetID="22" presetClass="entr" presetSubtype="4" fill="hold" grpId="0" nodeType="withEffect">
                                  <p:stCondLst>
                                    <p:cond delay="400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1500"/>
                                        <p:tgtEl>
                                          <p:spTgt spid="54"/>
                                        </p:tgtEl>
                                      </p:cBhvr>
                                    </p:animEffect>
                                  </p:childTnLst>
                                </p:cTn>
                              </p:par>
                              <p:par>
                                <p:cTn id="72" presetID="22" presetClass="entr" presetSubtype="1" fill="hold" grpId="0" nodeType="withEffect">
                                  <p:stCondLst>
                                    <p:cond delay="400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1500"/>
                                        <p:tgtEl>
                                          <p:spTgt spid="55"/>
                                        </p:tgtEl>
                                      </p:cBhvr>
                                    </p:animEffect>
                                  </p:childTnLst>
                                </p:cTn>
                              </p:par>
                              <p:par>
                                <p:cTn id="75" presetID="12" presetClass="entr" presetSubtype="8" fill="hold" grpId="0" nodeType="withEffect">
                                  <p:stCondLst>
                                    <p:cond delay="1500"/>
                                  </p:stCondLst>
                                  <p:childTnLst>
                                    <p:set>
                                      <p:cBhvr>
                                        <p:cTn id="76" dur="1" fill="hold">
                                          <p:stCondLst>
                                            <p:cond delay="0"/>
                                          </p:stCondLst>
                                        </p:cTn>
                                        <p:tgtEl>
                                          <p:spTgt spid="192"/>
                                        </p:tgtEl>
                                        <p:attrNameLst>
                                          <p:attrName>style.visibility</p:attrName>
                                        </p:attrNameLst>
                                      </p:cBhvr>
                                      <p:to>
                                        <p:strVal val="visible"/>
                                      </p:to>
                                    </p:set>
                                    <p:anim calcmode="lin" valueType="num">
                                      <p:cBhvr additive="base">
                                        <p:cTn id="77" dur="1500"/>
                                        <p:tgtEl>
                                          <p:spTgt spid="192"/>
                                        </p:tgtEl>
                                        <p:attrNameLst>
                                          <p:attrName>ppt_x</p:attrName>
                                        </p:attrNameLst>
                                      </p:cBhvr>
                                      <p:tavLst>
                                        <p:tav tm="0">
                                          <p:val>
                                            <p:strVal val="#ppt_x-#ppt_w*1.125000"/>
                                          </p:val>
                                        </p:tav>
                                        <p:tav tm="100000">
                                          <p:val>
                                            <p:strVal val="#ppt_x"/>
                                          </p:val>
                                        </p:tav>
                                      </p:tavLst>
                                    </p:anim>
                                    <p:animEffect transition="in" filter="wipe(right)">
                                      <p:cBhvr>
                                        <p:cTn id="78" dur="1500"/>
                                        <p:tgtEl>
                                          <p:spTgt spid="192"/>
                                        </p:tgtEl>
                                      </p:cBhvr>
                                    </p:animEffect>
                                  </p:childTnLst>
                                </p:cTn>
                              </p:par>
                              <p:par>
                                <p:cTn id="79" presetID="12" presetClass="entr" presetSubtype="8" fill="hold" grpId="0" nodeType="withEffect">
                                  <p:stCondLst>
                                    <p:cond delay="1500"/>
                                  </p:stCondLst>
                                  <p:childTnLst>
                                    <p:set>
                                      <p:cBhvr>
                                        <p:cTn id="80" dur="1" fill="hold">
                                          <p:stCondLst>
                                            <p:cond delay="0"/>
                                          </p:stCondLst>
                                        </p:cTn>
                                        <p:tgtEl>
                                          <p:spTgt spid="193"/>
                                        </p:tgtEl>
                                        <p:attrNameLst>
                                          <p:attrName>style.visibility</p:attrName>
                                        </p:attrNameLst>
                                      </p:cBhvr>
                                      <p:to>
                                        <p:strVal val="visible"/>
                                      </p:to>
                                    </p:set>
                                    <p:anim calcmode="lin" valueType="num">
                                      <p:cBhvr additive="base">
                                        <p:cTn id="81" dur="1500"/>
                                        <p:tgtEl>
                                          <p:spTgt spid="193"/>
                                        </p:tgtEl>
                                        <p:attrNameLst>
                                          <p:attrName>ppt_x</p:attrName>
                                        </p:attrNameLst>
                                      </p:cBhvr>
                                      <p:tavLst>
                                        <p:tav tm="0">
                                          <p:val>
                                            <p:strVal val="#ppt_x-#ppt_w*1.125000"/>
                                          </p:val>
                                        </p:tav>
                                        <p:tav tm="100000">
                                          <p:val>
                                            <p:strVal val="#ppt_x"/>
                                          </p:val>
                                        </p:tav>
                                      </p:tavLst>
                                    </p:anim>
                                    <p:animEffect transition="in" filter="wipe(right)">
                                      <p:cBhvr>
                                        <p:cTn id="82" dur="1500"/>
                                        <p:tgtEl>
                                          <p:spTgt spid="193"/>
                                        </p:tgtEl>
                                      </p:cBhvr>
                                    </p:animEffect>
                                  </p:childTnLst>
                                </p:cTn>
                              </p:par>
                              <p:par>
                                <p:cTn id="83" presetID="12" presetClass="entr" presetSubtype="8" fill="hold" grpId="0" nodeType="withEffect">
                                  <p:stCondLst>
                                    <p:cond delay="1500"/>
                                  </p:stCondLst>
                                  <p:childTnLst>
                                    <p:set>
                                      <p:cBhvr>
                                        <p:cTn id="84" dur="1" fill="hold">
                                          <p:stCondLst>
                                            <p:cond delay="0"/>
                                          </p:stCondLst>
                                        </p:cTn>
                                        <p:tgtEl>
                                          <p:spTgt spid="194"/>
                                        </p:tgtEl>
                                        <p:attrNameLst>
                                          <p:attrName>style.visibility</p:attrName>
                                        </p:attrNameLst>
                                      </p:cBhvr>
                                      <p:to>
                                        <p:strVal val="visible"/>
                                      </p:to>
                                    </p:set>
                                    <p:anim calcmode="lin" valueType="num">
                                      <p:cBhvr additive="base">
                                        <p:cTn id="85" dur="1500"/>
                                        <p:tgtEl>
                                          <p:spTgt spid="194"/>
                                        </p:tgtEl>
                                        <p:attrNameLst>
                                          <p:attrName>ppt_x</p:attrName>
                                        </p:attrNameLst>
                                      </p:cBhvr>
                                      <p:tavLst>
                                        <p:tav tm="0">
                                          <p:val>
                                            <p:strVal val="#ppt_x-#ppt_w*1.125000"/>
                                          </p:val>
                                        </p:tav>
                                        <p:tav tm="100000">
                                          <p:val>
                                            <p:strVal val="#ppt_x"/>
                                          </p:val>
                                        </p:tav>
                                      </p:tavLst>
                                    </p:anim>
                                    <p:animEffect transition="in" filter="wipe(right)">
                                      <p:cBhvr>
                                        <p:cTn id="86" dur="1500"/>
                                        <p:tgtEl>
                                          <p:spTgt spid="194"/>
                                        </p:tgtEl>
                                      </p:cBhvr>
                                    </p:animEffect>
                                  </p:childTnLst>
                                </p:cTn>
                              </p:par>
                              <p:par>
                                <p:cTn id="87" presetID="12" presetClass="entr" presetSubtype="8" fill="hold" grpId="0" nodeType="withEffect">
                                  <p:stCondLst>
                                    <p:cond delay="1500"/>
                                  </p:stCondLst>
                                  <p:childTnLst>
                                    <p:set>
                                      <p:cBhvr>
                                        <p:cTn id="88" dur="1" fill="hold">
                                          <p:stCondLst>
                                            <p:cond delay="0"/>
                                          </p:stCondLst>
                                        </p:cTn>
                                        <p:tgtEl>
                                          <p:spTgt spid="195"/>
                                        </p:tgtEl>
                                        <p:attrNameLst>
                                          <p:attrName>style.visibility</p:attrName>
                                        </p:attrNameLst>
                                      </p:cBhvr>
                                      <p:to>
                                        <p:strVal val="visible"/>
                                      </p:to>
                                    </p:set>
                                    <p:anim calcmode="lin" valueType="num">
                                      <p:cBhvr additive="base">
                                        <p:cTn id="89" dur="1500"/>
                                        <p:tgtEl>
                                          <p:spTgt spid="195"/>
                                        </p:tgtEl>
                                        <p:attrNameLst>
                                          <p:attrName>ppt_x</p:attrName>
                                        </p:attrNameLst>
                                      </p:cBhvr>
                                      <p:tavLst>
                                        <p:tav tm="0">
                                          <p:val>
                                            <p:strVal val="#ppt_x-#ppt_w*1.125000"/>
                                          </p:val>
                                        </p:tav>
                                        <p:tav tm="100000">
                                          <p:val>
                                            <p:strVal val="#ppt_x"/>
                                          </p:val>
                                        </p:tav>
                                      </p:tavLst>
                                    </p:anim>
                                    <p:animEffect transition="in" filter="wipe(right)">
                                      <p:cBhvr>
                                        <p:cTn id="90" dur="1500"/>
                                        <p:tgtEl>
                                          <p:spTgt spid="195"/>
                                        </p:tgtEl>
                                      </p:cBhvr>
                                    </p:animEffect>
                                  </p:childTnLst>
                                </p:cTn>
                              </p:par>
                              <p:par>
                                <p:cTn id="91" presetID="12" presetClass="entr" presetSubtype="8" fill="hold" grpId="0" nodeType="withEffect">
                                  <p:stCondLst>
                                    <p:cond delay="1500"/>
                                  </p:stCondLst>
                                  <p:childTnLst>
                                    <p:set>
                                      <p:cBhvr>
                                        <p:cTn id="92" dur="1" fill="hold">
                                          <p:stCondLst>
                                            <p:cond delay="0"/>
                                          </p:stCondLst>
                                        </p:cTn>
                                        <p:tgtEl>
                                          <p:spTgt spid="196"/>
                                        </p:tgtEl>
                                        <p:attrNameLst>
                                          <p:attrName>style.visibility</p:attrName>
                                        </p:attrNameLst>
                                      </p:cBhvr>
                                      <p:to>
                                        <p:strVal val="visible"/>
                                      </p:to>
                                    </p:set>
                                    <p:anim calcmode="lin" valueType="num">
                                      <p:cBhvr additive="base">
                                        <p:cTn id="93" dur="1500"/>
                                        <p:tgtEl>
                                          <p:spTgt spid="196"/>
                                        </p:tgtEl>
                                        <p:attrNameLst>
                                          <p:attrName>ppt_x</p:attrName>
                                        </p:attrNameLst>
                                      </p:cBhvr>
                                      <p:tavLst>
                                        <p:tav tm="0">
                                          <p:val>
                                            <p:strVal val="#ppt_x-#ppt_w*1.125000"/>
                                          </p:val>
                                        </p:tav>
                                        <p:tav tm="100000">
                                          <p:val>
                                            <p:strVal val="#ppt_x"/>
                                          </p:val>
                                        </p:tav>
                                      </p:tavLst>
                                    </p:anim>
                                    <p:animEffect transition="in" filter="wipe(right)">
                                      <p:cBhvr>
                                        <p:cTn id="94" dur="1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p:bldP spid="62" grpId="0"/>
      <p:bldP spid="68" grpId="0"/>
      <p:bldP spid="76" grpId="0"/>
      <p:bldP spid="78" grpId="0"/>
      <p:bldP spid="192" grpId="0"/>
      <p:bldP spid="193" grpId="0"/>
      <p:bldP spid="194" grpId="0"/>
      <p:bldP spid="195" grpId="0"/>
      <p:bldP spid="19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F66A-54F2-4D01-AF00-55361F8BEC6E}"/>
              </a:ext>
            </a:extLst>
          </p:cNvPr>
          <p:cNvSpPr>
            <a:spLocks noGrp="1"/>
          </p:cNvSpPr>
          <p:nvPr>
            <p:ph type="title"/>
          </p:nvPr>
        </p:nvSpPr>
        <p:spPr/>
        <p:txBody>
          <a:bodyPr/>
          <a:lstStyle/>
          <a:p>
            <a:pPr algn="ctr"/>
            <a:r>
              <a:rPr lang="pl-PL" spc="300"/>
              <a:t>Sesja Pytań</a:t>
            </a:r>
            <a:endParaRPr lang="en-US" spc="300"/>
          </a:p>
        </p:txBody>
      </p:sp>
      <p:sp>
        <p:nvSpPr>
          <p:cNvPr id="4" name="Footer Placeholder 3">
            <a:extLst>
              <a:ext uri="{FF2B5EF4-FFF2-40B4-BE49-F238E27FC236}">
                <a16:creationId xmlns:a16="http://schemas.microsoft.com/office/drawing/2014/main" id="{F7702435-A989-4B2D-BD9A-94EFE69D6756}"/>
              </a:ext>
            </a:extLst>
          </p:cNvPr>
          <p:cNvSpPr>
            <a:spLocks noGrp="1"/>
          </p:cNvSpPr>
          <p:nvPr>
            <p:ph type="ftr" sz="quarter" idx="11"/>
          </p:nvPr>
        </p:nvSpPr>
        <p:spPr/>
        <p:txBody>
          <a:bodyPr/>
          <a:lstStyle/>
          <a:p>
            <a:r>
              <a:rPr lang="en-US" err="1"/>
              <a:t>SQLDay</a:t>
            </a:r>
            <a:r>
              <a:rPr lang="en-US"/>
              <a:t> </a:t>
            </a:r>
            <a:r>
              <a:rPr lang="pl-PL"/>
              <a:t>2022</a:t>
            </a:r>
            <a:endParaRPr lang="en-US"/>
          </a:p>
        </p:txBody>
      </p:sp>
      <p:cxnSp>
        <p:nvCxnSpPr>
          <p:cNvPr id="6" name="Straight Connector 5">
            <a:extLst>
              <a:ext uri="{FF2B5EF4-FFF2-40B4-BE49-F238E27FC236}">
                <a16:creationId xmlns:a16="http://schemas.microsoft.com/office/drawing/2014/main" id="{1155B08E-A3D6-4D20-AE68-F6EEC7FDE111}"/>
              </a:ext>
            </a:extLst>
          </p:cNvPr>
          <p:cNvCxnSpPr/>
          <p:nvPr/>
        </p:nvCxnSpPr>
        <p:spPr>
          <a:xfrm>
            <a:off x="3546764" y="1699491"/>
            <a:ext cx="5089236" cy="0"/>
          </a:xfrm>
          <a:prstGeom prst="line">
            <a:avLst/>
          </a:prstGeom>
          <a:ln>
            <a:solidFill>
              <a:srgbClr val="FBAB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804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p:cNvPicPr>
            <a:picLocks noChangeAspect="1"/>
          </p:cNvPicPr>
          <p:nvPr/>
        </p:nvPicPr>
        <p:blipFill rotWithShape="1">
          <a:blip r:embed="rId2"/>
          <a:srcRect t="29292" b="21714"/>
          <a:stretch/>
        </p:blipFill>
        <p:spPr>
          <a:xfrm>
            <a:off x="295914" y="180974"/>
            <a:ext cx="11676309" cy="923925"/>
          </a:xfrm>
          <a:prstGeom prst="rect">
            <a:avLst/>
          </a:prstGeom>
        </p:spPr>
      </p:pic>
      <p:pic>
        <p:nvPicPr>
          <p:cNvPr id="8" name="Obraz 7"/>
          <p:cNvPicPr>
            <a:picLocks noChangeAspect="1"/>
          </p:cNvPicPr>
          <p:nvPr/>
        </p:nvPicPr>
        <p:blipFill>
          <a:blip r:embed="rId3"/>
          <a:stretch>
            <a:fillRect/>
          </a:stretch>
        </p:blipFill>
        <p:spPr>
          <a:xfrm>
            <a:off x="525580" y="1228725"/>
            <a:ext cx="10969326" cy="5629275"/>
          </a:xfrm>
          <a:prstGeom prst="rect">
            <a:avLst/>
          </a:prstGeom>
        </p:spPr>
      </p:pic>
      <p:grpSp>
        <p:nvGrpSpPr>
          <p:cNvPr id="2" name="Grupa 1"/>
          <p:cNvGrpSpPr/>
          <p:nvPr/>
        </p:nvGrpSpPr>
        <p:grpSpPr>
          <a:xfrm>
            <a:off x="295914" y="172953"/>
            <a:ext cx="11676309" cy="6677026"/>
            <a:chOff x="295914" y="172953"/>
            <a:chExt cx="11676309" cy="6677026"/>
          </a:xfrm>
        </p:grpSpPr>
        <p:pic>
          <p:nvPicPr>
            <p:cNvPr id="4" name="Obraz 3"/>
            <p:cNvPicPr>
              <a:picLocks noChangeAspect="1"/>
            </p:cNvPicPr>
            <p:nvPr/>
          </p:nvPicPr>
          <p:blipFill rotWithShape="1">
            <a:blip r:embed="rId2"/>
            <a:srcRect t="29292" b="21714"/>
            <a:stretch/>
          </p:blipFill>
          <p:spPr>
            <a:xfrm>
              <a:off x="295914" y="172953"/>
              <a:ext cx="11676309" cy="923925"/>
            </a:xfrm>
            <a:prstGeom prst="rect">
              <a:avLst/>
            </a:prstGeom>
          </p:spPr>
        </p:pic>
        <p:pic>
          <p:nvPicPr>
            <p:cNvPr id="5" name="Obraz 4"/>
            <p:cNvPicPr>
              <a:picLocks noChangeAspect="1"/>
            </p:cNvPicPr>
            <p:nvPr/>
          </p:nvPicPr>
          <p:blipFill>
            <a:blip r:embed="rId3"/>
            <a:stretch>
              <a:fillRect/>
            </a:stretch>
          </p:blipFill>
          <p:spPr>
            <a:xfrm>
              <a:off x="525580" y="1220704"/>
              <a:ext cx="10969326" cy="5629275"/>
            </a:xfrm>
            <a:prstGeom prst="rect">
              <a:avLst/>
            </a:prstGeom>
          </p:spPr>
        </p:pic>
      </p:grpSp>
    </p:spTree>
    <p:extLst>
      <p:ext uri="{BB962C8B-B14F-4D97-AF65-F5344CB8AC3E}">
        <p14:creationId xmlns:p14="http://schemas.microsoft.com/office/powerpoint/2010/main" val="3654421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a:extLst>
              <a:ext uri="{FF2B5EF4-FFF2-40B4-BE49-F238E27FC236}">
                <a16:creationId xmlns:a16="http://schemas.microsoft.com/office/drawing/2014/main" id="{1FF1ECB2-CA8D-97AB-B5EC-11DC5B4D09FD}"/>
              </a:ext>
            </a:extLst>
          </p:cNvPr>
          <p:cNvSpPr>
            <a:spLocks noGrp="1"/>
          </p:cNvSpPr>
          <p:nvPr>
            <p:ph type="ftr" sz="quarter" idx="11"/>
          </p:nvPr>
        </p:nvSpPr>
        <p:spPr/>
        <p:txBody>
          <a:bodyPr/>
          <a:lstStyle/>
          <a:p>
            <a:r>
              <a:rPr lang="en-US" err="1"/>
              <a:t>SQLDay</a:t>
            </a:r>
            <a:r>
              <a:rPr lang="en-US"/>
              <a:t> 202</a:t>
            </a:r>
            <a:r>
              <a:rPr lang="pl-PL"/>
              <a:t>2</a:t>
            </a:r>
            <a:endParaRPr lang="en-US"/>
          </a:p>
        </p:txBody>
      </p:sp>
      <p:pic>
        <p:nvPicPr>
          <p:cNvPr id="5" name="Obraz 4">
            <a:extLst>
              <a:ext uri="{FF2B5EF4-FFF2-40B4-BE49-F238E27FC236}">
                <a16:creationId xmlns:a16="http://schemas.microsoft.com/office/drawing/2014/main" id="{0491A2C0-9805-9883-AEE9-FF7E4DBF025F}"/>
              </a:ext>
            </a:extLst>
          </p:cNvPr>
          <p:cNvPicPr>
            <a:picLocks noChangeAspect="1"/>
          </p:cNvPicPr>
          <p:nvPr/>
        </p:nvPicPr>
        <p:blipFill>
          <a:blip r:embed="rId2"/>
          <a:stretch>
            <a:fillRect/>
          </a:stretch>
        </p:blipFill>
        <p:spPr>
          <a:xfrm>
            <a:off x="13438" y="2657910"/>
            <a:ext cx="2682910" cy="1852334"/>
          </a:xfrm>
          <a:prstGeom prst="rect">
            <a:avLst/>
          </a:prstGeom>
        </p:spPr>
      </p:pic>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3"/>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4"/>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11" name="Group 2">
            <a:extLst>
              <a:ext uri="{FF2B5EF4-FFF2-40B4-BE49-F238E27FC236}">
                <a16:creationId xmlns:a16="http://schemas.microsoft.com/office/drawing/2014/main" id="{E2DF0F2F-2B8B-248E-049B-E4D96F6BD1D0}"/>
              </a:ext>
            </a:extLst>
          </p:cNvPr>
          <p:cNvGrpSpPr/>
          <p:nvPr/>
        </p:nvGrpSpPr>
        <p:grpSpPr>
          <a:xfrm>
            <a:off x="2508519" y="1751971"/>
            <a:ext cx="638931" cy="3631031"/>
            <a:chOff x="8021275" y="1293778"/>
            <a:chExt cx="638931" cy="4295921"/>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p:grpSpPr>
        <p:sp>
          <p:nvSpPr>
            <p:cNvPr id="17" name="Freeform: Shape 153">
              <a:extLst>
                <a:ext uri="{FF2B5EF4-FFF2-40B4-BE49-F238E27FC236}">
                  <a16:creationId xmlns:a16="http://schemas.microsoft.com/office/drawing/2014/main" id="{862B045F-5AA8-2A13-474E-D01B1A211EE4}"/>
                </a:ext>
              </a:extLst>
            </p:cNvPr>
            <p:cNvSpPr/>
            <p:nvPr/>
          </p:nvSpPr>
          <p:spPr>
            <a:xfrm>
              <a:off x="8021275" y="1293778"/>
              <a:ext cx="638931" cy="1563568"/>
            </a:xfrm>
            <a:custGeom>
              <a:avLst/>
              <a:gdLst>
                <a:gd name="connsiteX0" fmla="*/ 619819 w 619819"/>
                <a:gd name="connsiteY0" fmla="*/ 0 h 1516798"/>
                <a:gd name="connsiteX1" fmla="*/ 619819 w 619819"/>
                <a:gd name="connsiteY1" fmla="*/ 765425 h 1516798"/>
                <a:gd name="connsiteX2" fmla="*/ 67008 w 619819"/>
                <a:gd name="connsiteY2" fmla="*/ 1516798 h 1516798"/>
                <a:gd name="connsiteX3" fmla="*/ 61714 w 619819"/>
                <a:gd name="connsiteY3" fmla="*/ 1496211 h 1516798"/>
                <a:gd name="connsiteX4" fmla="*/ 0 w 619819"/>
                <a:gd name="connsiteY4" fmla="*/ 1327596 h 1516798"/>
                <a:gd name="connsiteX5" fmla="*/ 619819 w 619819"/>
                <a:gd name="connsiteY5" fmla="*/ 0 h 151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819" h="1516798">
                  <a:moveTo>
                    <a:pt x="619819" y="0"/>
                  </a:moveTo>
                  <a:lnTo>
                    <a:pt x="619819" y="765425"/>
                  </a:lnTo>
                  <a:lnTo>
                    <a:pt x="67008" y="1516798"/>
                  </a:lnTo>
                  <a:lnTo>
                    <a:pt x="61714" y="1496211"/>
                  </a:lnTo>
                  <a:lnTo>
                    <a:pt x="0" y="1327596"/>
                  </a:lnTo>
                  <a:lnTo>
                    <a:pt x="619819" y="0"/>
                  </a:lnTo>
                  <a:close/>
                </a:path>
              </a:pathLst>
            </a:custGeom>
            <a:solidFill>
              <a:schemeClr val="accent4">
                <a:lumMod val="20000"/>
                <a:lumOff val="8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8" name="Freeform: Shape 150">
              <a:extLst>
                <a:ext uri="{FF2B5EF4-FFF2-40B4-BE49-F238E27FC236}">
                  <a16:creationId xmlns:a16="http://schemas.microsoft.com/office/drawing/2014/main" id="{FE0EF05E-BA38-9759-9B77-CEA8F083048F}"/>
                </a:ext>
              </a:extLst>
            </p:cNvPr>
            <p:cNvSpPr/>
            <p:nvPr/>
          </p:nvSpPr>
          <p:spPr>
            <a:xfrm>
              <a:off x="8097002" y="2172414"/>
              <a:ext cx="563203" cy="1028450"/>
            </a:xfrm>
            <a:custGeom>
              <a:avLst/>
              <a:gdLst>
                <a:gd name="connsiteX0" fmla="*/ 546356 w 546356"/>
                <a:gd name="connsiteY0" fmla="*/ 0 h 997686"/>
                <a:gd name="connsiteX1" fmla="*/ 546356 w 546356"/>
                <a:gd name="connsiteY1" fmla="*/ 766722 h 997686"/>
                <a:gd name="connsiteX2" fmla="*/ 62486 w 546356"/>
                <a:gd name="connsiteY2" fmla="*/ 997686 h 997686"/>
                <a:gd name="connsiteX3" fmla="*/ 38032 w 546356"/>
                <a:gd name="connsiteY3" fmla="*/ 837463 h 997686"/>
                <a:gd name="connsiteX4" fmla="*/ 0 w 546356"/>
                <a:gd name="connsiteY4" fmla="*/ 689552 h 997686"/>
                <a:gd name="connsiteX5" fmla="*/ 546356 w 546356"/>
                <a:gd name="connsiteY5" fmla="*/ 0 h 99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356" h="997686">
                  <a:moveTo>
                    <a:pt x="546356" y="0"/>
                  </a:moveTo>
                  <a:lnTo>
                    <a:pt x="546356" y="766722"/>
                  </a:lnTo>
                  <a:lnTo>
                    <a:pt x="62486" y="997686"/>
                  </a:lnTo>
                  <a:lnTo>
                    <a:pt x="38032" y="837463"/>
                  </a:lnTo>
                  <a:lnTo>
                    <a:pt x="0" y="689552"/>
                  </a:lnTo>
                  <a:lnTo>
                    <a:pt x="546356"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9" name="Freeform: Shape 148">
              <a:extLst>
                <a:ext uri="{FF2B5EF4-FFF2-40B4-BE49-F238E27FC236}">
                  <a16:creationId xmlns:a16="http://schemas.microsoft.com/office/drawing/2014/main" id="{850BD525-F345-2E15-1F6C-FD29C3B1C221}"/>
                </a:ext>
              </a:extLst>
            </p:cNvPr>
            <p:cNvSpPr/>
            <p:nvPr/>
          </p:nvSpPr>
          <p:spPr>
            <a:xfrm>
              <a:off x="8167540" y="3045702"/>
              <a:ext cx="492665" cy="790369"/>
            </a:xfrm>
            <a:custGeom>
              <a:avLst/>
              <a:gdLst>
                <a:gd name="connsiteX0" fmla="*/ 477928 w 477928"/>
                <a:gd name="connsiteY0" fmla="*/ 0 h 766727"/>
                <a:gd name="connsiteX1" fmla="*/ 477928 w 477928"/>
                <a:gd name="connsiteY1" fmla="*/ 766727 h 766727"/>
                <a:gd name="connsiteX2" fmla="*/ 1537 w 477928"/>
                <a:gd name="connsiteY2" fmla="*/ 577874 h 766727"/>
                <a:gd name="connsiteX3" fmla="*/ 10648 w 477928"/>
                <a:gd name="connsiteY3" fmla="*/ 397444 h 766727"/>
                <a:gd name="connsiteX4" fmla="*/ 218 w 477928"/>
                <a:gd name="connsiteY4" fmla="*/ 190888 h 766727"/>
                <a:gd name="connsiteX5" fmla="*/ 0 w 477928"/>
                <a:gd name="connsiteY5" fmla="*/ 189459 h 766727"/>
                <a:gd name="connsiteX6" fmla="*/ 477928 w 477928"/>
                <a:gd name="connsiteY6" fmla="*/ 0 h 76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28" h="766727">
                  <a:moveTo>
                    <a:pt x="477928" y="0"/>
                  </a:moveTo>
                  <a:lnTo>
                    <a:pt x="477928" y="766727"/>
                  </a:lnTo>
                  <a:lnTo>
                    <a:pt x="1537" y="577874"/>
                  </a:lnTo>
                  <a:lnTo>
                    <a:pt x="10648" y="397444"/>
                  </a:lnTo>
                  <a:cubicBezTo>
                    <a:pt x="10648" y="327711"/>
                    <a:pt x="7115" y="258802"/>
                    <a:pt x="218" y="190888"/>
                  </a:cubicBezTo>
                  <a:lnTo>
                    <a:pt x="0" y="189459"/>
                  </a:lnTo>
                  <a:lnTo>
                    <a:pt x="477928"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0" name="Freeform: Shape 146">
              <a:extLst>
                <a:ext uri="{FF2B5EF4-FFF2-40B4-BE49-F238E27FC236}">
                  <a16:creationId xmlns:a16="http://schemas.microsoft.com/office/drawing/2014/main" id="{87D19B2A-AD13-622E-F69E-D9799756E910}"/>
                </a:ext>
              </a:extLst>
            </p:cNvPr>
            <p:cNvSpPr/>
            <p:nvPr/>
          </p:nvSpPr>
          <p:spPr>
            <a:xfrm>
              <a:off x="8102420" y="3683184"/>
              <a:ext cx="557785" cy="1026164"/>
            </a:xfrm>
            <a:custGeom>
              <a:avLst/>
              <a:gdLst>
                <a:gd name="connsiteX0" fmla="*/ 61190 w 541100"/>
                <a:gd name="connsiteY0" fmla="*/ 0 h 995469"/>
                <a:gd name="connsiteX1" fmla="*/ 541100 w 541100"/>
                <a:gd name="connsiteY1" fmla="*/ 230044 h 995469"/>
                <a:gd name="connsiteX2" fmla="*/ 541100 w 541100"/>
                <a:gd name="connsiteY2" fmla="*/ 995469 h 995469"/>
                <a:gd name="connsiteX3" fmla="*/ 0 w 541100"/>
                <a:gd name="connsiteY3" fmla="*/ 313645 h 995469"/>
                <a:gd name="connsiteX4" fmla="*/ 32776 w 541100"/>
                <a:gd name="connsiteY4" fmla="*/ 186175 h 995469"/>
                <a:gd name="connsiteX5" fmla="*/ 61190 w 541100"/>
                <a:gd name="connsiteY5" fmla="*/ 0 h 99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100" h="995469">
                  <a:moveTo>
                    <a:pt x="61190" y="0"/>
                  </a:moveTo>
                  <a:lnTo>
                    <a:pt x="541100" y="230044"/>
                  </a:lnTo>
                  <a:lnTo>
                    <a:pt x="541100" y="995469"/>
                  </a:lnTo>
                  <a:lnTo>
                    <a:pt x="0" y="313645"/>
                  </a:lnTo>
                  <a:lnTo>
                    <a:pt x="32776" y="186175"/>
                  </a:lnTo>
                  <a:lnTo>
                    <a:pt x="61190"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1" name="Freeform: Shape 144">
              <a:extLst>
                <a:ext uri="{FF2B5EF4-FFF2-40B4-BE49-F238E27FC236}">
                  <a16:creationId xmlns:a16="http://schemas.microsoft.com/office/drawing/2014/main" id="{2E426ADA-DF05-F843-3442-176C751B72A4}"/>
                </a:ext>
              </a:extLst>
            </p:cNvPr>
            <p:cNvSpPr/>
            <p:nvPr/>
          </p:nvSpPr>
          <p:spPr>
            <a:xfrm>
              <a:off x="8027145" y="4032213"/>
              <a:ext cx="633061" cy="1557486"/>
            </a:xfrm>
            <a:custGeom>
              <a:avLst/>
              <a:gdLst>
                <a:gd name="connsiteX0" fmla="*/ 66611 w 614124"/>
                <a:gd name="connsiteY0" fmla="*/ 0 h 1510898"/>
                <a:gd name="connsiteX1" fmla="*/ 614124 w 614124"/>
                <a:gd name="connsiteY1" fmla="*/ 744157 h 1510898"/>
                <a:gd name="connsiteX2" fmla="*/ 614124 w 614124"/>
                <a:gd name="connsiteY2" fmla="*/ 1510898 h 1510898"/>
                <a:gd name="connsiteX3" fmla="*/ 0 w 614124"/>
                <a:gd name="connsiteY3" fmla="*/ 194248 h 1510898"/>
                <a:gd name="connsiteX4" fmla="*/ 56019 w 614124"/>
                <a:gd name="connsiteY4" fmla="*/ 41192 h 1510898"/>
                <a:gd name="connsiteX5" fmla="*/ 66611 w 614124"/>
                <a:gd name="connsiteY5" fmla="*/ 0 h 151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124" h="1510898">
                  <a:moveTo>
                    <a:pt x="66611" y="0"/>
                  </a:moveTo>
                  <a:lnTo>
                    <a:pt x="614124" y="744157"/>
                  </a:lnTo>
                  <a:lnTo>
                    <a:pt x="614124" y="1510898"/>
                  </a:lnTo>
                  <a:lnTo>
                    <a:pt x="0" y="194248"/>
                  </a:lnTo>
                  <a:lnTo>
                    <a:pt x="56019" y="41192"/>
                  </a:lnTo>
                  <a:lnTo>
                    <a:pt x="66611"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grpSp>
      <p:grpSp>
        <p:nvGrpSpPr>
          <p:cNvPr id="22" name="Group 8">
            <a:extLst>
              <a:ext uri="{FF2B5EF4-FFF2-40B4-BE49-F238E27FC236}">
                <a16:creationId xmlns:a16="http://schemas.microsoft.com/office/drawing/2014/main" id="{FF22DFDE-7EB4-9BE4-57F3-90AA1BD8DEE8}"/>
              </a:ext>
            </a:extLst>
          </p:cNvPr>
          <p:cNvGrpSpPr/>
          <p:nvPr/>
        </p:nvGrpSpPr>
        <p:grpSpPr>
          <a:xfrm>
            <a:off x="3147449" y="1751972"/>
            <a:ext cx="2567551" cy="3619598"/>
            <a:chOff x="8657686" y="1293777"/>
            <a:chExt cx="2567551" cy="4282395"/>
          </a:xfrm>
          <a:gradFill flip="none" rotWithShape="1">
            <a:gsLst>
              <a:gs pos="0">
                <a:srgbClr val="FBAB28">
                  <a:lumMod val="46000"/>
                  <a:lumOff val="54000"/>
                </a:srgbClr>
              </a:gs>
              <a:gs pos="50000">
                <a:srgbClr val="FFC000">
                  <a:lumMod val="68000"/>
                  <a:lumOff val="32000"/>
                </a:srgbClr>
              </a:gs>
              <a:gs pos="100000">
                <a:schemeClr val="bg1"/>
              </a:gs>
            </a:gsLst>
            <a:lin ang="2700000" scaled="1"/>
            <a:tileRect/>
          </a:gradFill>
        </p:grpSpPr>
        <p:sp>
          <p:nvSpPr>
            <p:cNvPr id="23" name="Shape 915">
              <a:extLst>
                <a:ext uri="{FF2B5EF4-FFF2-40B4-BE49-F238E27FC236}">
                  <a16:creationId xmlns:a16="http://schemas.microsoft.com/office/drawing/2014/main" id="{1E7131D2-1E33-0B17-13C7-FE85A4627AAB}"/>
                </a:ext>
              </a:extLst>
            </p:cNvPr>
            <p:cNvSpPr/>
            <p:nvPr/>
          </p:nvSpPr>
          <p:spPr>
            <a:xfrm rot="16200000">
              <a:off x="9555102" y="398880"/>
              <a:ext cx="775237" cy="2565032"/>
            </a:xfrm>
            <a:prstGeom prst="round2SameRect">
              <a:avLst>
                <a:gd name="adj1" fmla="val 0"/>
                <a:gd name="adj2" fmla="val 50000"/>
              </a:avLst>
            </a:prstGeom>
            <a:solidFill>
              <a:schemeClr val="accent4">
                <a:lumMod val="20000"/>
                <a:lumOff val="8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4" name="Shape 919">
              <a:extLst>
                <a:ext uri="{FF2B5EF4-FFF2-40B4-BE49-F238E27FC236}">
                  <a16:creationId xmlns:a16="http://schemas.microsoft.com/office/drawing/2014/main" id="{46450EA3-2CC3-10B2-4712-0AB8EEEDB1EB}"/>
                </a:ext>
              </a:extLst>
            </p:cNvPr>
            <p:cNvSpPr/>
            <p:nvPr/>
          </p:nvSpPr>
          <p:spPr>
            <a:xfrm rot="16200000">
              <a:off x="8652377" y="2167487"/>
              <a:ext cx="790368" cy="779749"/>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5" name="Shape 923">
              <a:extLst>
                <a:ext uri="{FF2B5EF4-FFF2-40B4-BE49-F238E27FC236}">
                  <a16:creationId xmlns:a16="http://schemas.microsoft.com/office/drawing/2014/main" id="{F9869F92-D9F2-8D3D-DB21-9E87B552B40C}"/>
                </a:ext>
              </a:extLst>
            </p:cNvPr>
            <p:cNvSpPr/>
            <p:nvPr/>
          </p:nvSpPr>
          <p:spPr>
            <a:xfrm rot="16200000">
              <a:off x="8652378" y="3052938"/>
              <a:ext cx="790370" cy="779750"/>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6" name="Shape 927">
              <a:extLst>
                <a:ext uri="{FF2B5EF4-FFF2-40B4-BE49-F238E27FC236}">
                  <a16:creationId xmlns:a16="http://schemas.microsoft.com/office/drawing/2014/main" id="{73F3E0FC-88A5-B4FA-1148-5E93C113CDE9}"/>
                </a:ext>
              </a:extLst>
            </p:cNvPr>
            <p:cNvSpPr/>
            <p:nvPr/>
          </p:nvSpPr>
          <p:spPr>
            <a:xfrm rot="16200000">
              <a:off x="8656531" y="3924009"/>
              <a:ext cx="784590" cy="777224"/>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7" name="Shape 931">
              <a:extLst>
                <a:ext uri="{FF2B5EF4-FFF2-40B4-BE49-F238E27FC236}">
                  <a16:creationId xmlns:a16="http://schemas.microsoft.com/office/drawing/2014/main" id="{7EEEC61D-9C4C-F3A7-3145-93338295875B}"/>
                </a:ext>
              </a:extLst>
            </p:cNvPr>
            <p:cNvSpPr/>
            <p:nvPr/>
          </p:nvSpPr>
          <p:spPr>
            <a:xfrm rot="16200000">
              <a:off x="8658213" y="4799471"/>
              <a:ext cx="776176" cy="777226"/>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8" name="Shape 2185">
              <a:extLst>
                <a:ext uri="{FF2B5EF4-FFF2-40B4-BE49-F238E27FC236}">
                  <a16:creationId xmlns:a16="http://schemas.microsoft.com/office/drawing/2014/main" id="{0138F6B8-2212-14BC-6188-CB8D6BD95EDB}"/>
                </a:ext>
              </a:extLst>
            </p:cNvPr>
            <p:cNvSpPr txBox="1"/>
            <p:nvPr/>
          </p:nvSpPr>
          <p:spPr>
            <a:xfrm>
              <a:off x="8657686" y="1454246"/>
              <a:ext cx="1655346" cy="473375"/>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Dane wejściowe i wskaźniki KPI</a:t>
              </a:r>
              <a:endParaRPr lang="en-US" sz="1300" b="1">
                <a:solidFill>
                  <a:schemeClr val="tx2"/>
                </a:solidFill>
                <a:latin typeface="Century Gothic" panose="020B0502020202020204" pitchFamily="34" charset="0"/>
              </a:endParaRPr>
            </a:p>
          </p:txBody>
        </p:sp>
      </p:grpSp>
      <p:pic>
        <p:nvPicPr>
          <p:cNvPr id="3" name="Grafika 2" descr="Kalkulator z wypełnieniem pełnym">
            <a:extLst>
              <a:ext uri="{FF2B5EF4-FFF2-40B4-BE49-F238E27FC236}">
                <a16:creationId xmlns:a16="http://schemas.microsoft.com/office/drawing/2014/main" id="{3963D047-7A42-B70F-E1C2-718853FD8F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0297" y="1861190"/>
            <a:ext cx="457200" cy="457200"/>
          </a:xfrm>
          <a:prstGeom prst="rect">
            <a:avLst/>
          </a:prstGeom>
        </p:spPr>
      </p:pic>
      <p:pic>
        <p:nvPicPr>
          <p:cNvPr id="8" name="Grafika 7" descr="Użytkownicy z wypełnieniem pełnym">
            <a:extLst>
              <a:ext uri="{FF2B5EF4-FFF2-40B4-BE49-F238E27FC236}">
                <a16:creationId xmlns:a16="http://schemas.microsoft.com/office/drawing/2014/main" id="{6E3FE25B-E825-613A-C655-A4691D80D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23176" y="2547338"/>
            <a:ext cx="606892" cy="606892"/>
          </a:xfrm>
          <a:prstGeom prst="rect">
            <a:avLst/>
          </a:prstGeom>
        </p:spPr>
      </p:pic>
      <p:pic>
        <p:nvPicPr>
          <p:cNvPr id="44" name="Grafika 43" descr="Podkładka — zaznaczone z wypełnieniem pełnym">
            <a:extLst>
              <a:ext uri="{FF2B5EF4-FFF2-40B4-BE49-F238E27FC236}">
                <a16:creationId xmlns:a16="http://schemas.microsoft.com/office/drawing/2014/main" id="{3C23D3ED-2F21-9095-E25B-E623A14165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20537" y="3252060"/>
            <a:ext cx="606892" cy="606892"/>
          </a:xfrm>
          <a:prstGeom prst="rect">
            <a:avLst/>
          </a:prstGeom>
        </p:spPr>
      </p:pic>
      <p:pic>
        <p:nvPicPr>
          <p:cNvPr id="46" name="Grafika 45" descr="Wykres słupkowy z trendem wzrostowym z wypełnieniem pełnym">
            <a:extLst>
              <a:ext uri="{FF2B5EF4-FFF2-40B4-BE49-F238E27FC236}">
                <a16:creationId xmlns:a16="http://schemas.microsoft.com/office/drawing/2014/main" id="{01F1BED3-195D-E4C9-84FD-049DB53353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20537" y="4017905"/>
            <a:ext cx="578372" cy="578372"/>
          </a:xfrm>
          <a:prstGeom prst="rect">
            <a:avLst/>
          </a:prstGeom>
        </p:spPr>
      </p:pic>
      <p:pic>
        <p:nvPicPr>
          <p:cNvPr id="48" name="Grafika 47" descr="Żarówka i koło zębate z wypełnieniem pełnym">
            <a:extLst>
              <a:ext uri="{FF2B5EF4-FFF2-40B4-BE49-F238E27FC236}">
                <a16:creationId xmlns:a16="http://schemas.microsoft.com/office/drawing/2014/main" id="{9074B8B6-360C-BBCE-A450-5C3C85B42F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60390" y="4744757"/>
            <a:ext cx="567039" cy="567039"/>
          </a:xfrm>
          <a:prstGeom prst="rect">
            <a:avLst/>
          </a:prstGeom>
        </p:spPr>
      </p:pic>
      <p:sp>
        <p:nvSpPr>
          <p:cNvPr id="49" name="pole tekstowe 48">
            <a:extLst>
              <a:ext uri="{FF2B5EF4-FFF2-40B4-BE49-F238E27FC236}">
                <a16:creationId xmlns:a16="http://schemas.microsoft.com/office/drawing/2014/main" id="{16F38023-BCD8-524A-8199-1D8E0D6BB740}"/>
              </a:ext>
            </a:extLst>
          </p:cNvPr>
          <p:cNvSpPr txBox="1"/>
          <p:nvPr/>
        </p:nvSpPr>
        <p:spPr>
          <a:xfrm>
            <a:off x="5807528" y="1703953"/>
            <a:ext cx="6260647" cy="1815882"/>
          </a:xfrm>
          <a:prstGeom prst="rect">
            <a:avLst/>
          </a:prstGeom>
          <a:noFill/>
        </p:spPr>
        <p:txBody>
          <a:bodyPr wrap="square" rtlCol="0">
            <a:spAutoFit/>
          </a:bodyPr>
          <a:lstStyle/>
          <a:p>
            <a:pPr marL="285750" indent="-285750">
              <a:buFont typeface="Wingdings" panose="05000000000000000000" pitchFamily="2" charset="2"/>
              <a:buChar char="ü"/>
            </a:pPr>
            <a:r>
              <a:rPr lang="pl-PL" sz="1600"/>
              <a:t>Zbieranie danych z wielu różnych obszarów organizacji;</a:t>
            </a:r>
          </a:p>
          <a:p>
            <a:pPr marL="285750" indent="-285750">
              <a:buFont typeface="Wingdings" panose="05000000000000000000" pitchFamily="2" charset="2"/>
              <a:buChar char="ü"/>
            </a:pPr>
            <a:endParaRPr lang="pl-PL" sz="1600"/>
          </a:p>
          <a:p>
            <a:pPr marL="285750" indent="-285750">
              <a:buFont typeface="Wingdings" panose="05000000000000000000" pitchFamily="2" charset="2"/>
              <a:buChar char="ü"/>
            </a:pPr>
            <a:r>
              <a:rPr lang="pl-PL" sz="1600"/>
              <a:t>Obliczanie KPI-ów na bazie zebranych wskaźników;</a:t>
            </a:r>
          </a:p>
          <a:p>
            <a:pPr marL="285750" indent="-285750">
              <a:buFont typeface="Wingdings" panose="05000000000000000000" pitchFamily="2" charset="2"/>
              <a:buChar char="ü"/>
            </a:pPr>
            <a:endParaRPr lang="pl-PL" sz="1600"/>
          </a:p>
          <a:p>
            <a:pPr marL="285750" indent="-285750">
              <a:buFont typeface="Wingdings" panose="05000000000000000000" pitchFamily="2" charset="2"/>
              <a:buChar char="ü"/>
            </a:pPr>
            <a:r>
              <a:rPr lang="pl-PL" sz="1600"/>
              <a:t>Skomplikowana sieć zależności między danymi wejściowymi a KPI-</a:t>
            </a:r>
            <a:r>
              <a:rPr lang="pl-PL" sz="1600" err="1"/>
              <a:t>ami</a:t>
            </a:r>
            <a:r>
              <a:rPr lang="pl-PL" sz="1600"/>
              <a:t>.</a:t>
            </a:r>
          </a:p>
          <a:p>
            <a:pPr marL="285750" indent="-285750">
              <a:buFont typeface="Arial" panose="020B0604020202020204" pitchFamily="34" charset="0"/>
              <a:buChar char="•"/>
            </a:pPr>
            <a:endParaRPr lang="pl-PL" sz="1400"/>
          </a:p>
          <a:p>
            <a:pPr marL="285750" indent="-285750">
              <a:buFont typeface="Arial" panose="020B0604020202020204" pitchFamily="34" charset="0"/>
              <a:buChar char="•"/>
            </a:pPr>
            <a:endParaRPr lang="pl-PL"/>
          </a:p>
        </p:txBody>
      </p:sp>
      <p:sp>
        <p:nvSpPr>
          <p:cNvPr id="50" name="pole tekstowe 49">
            <a:extLst>
              <a:ext uri="{FF2B5EF4-FFF2-40B4-BE49-F238E27FC236}">
                <a16:creationId xmlns:a16="http://schemas.microsoft.com/office/drawing/2014/main" id="{AE9FBA93-81CC-00E7-47AE-366A81FDCEE3}"/>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Wymagania względem środowiska analitycznego ESG</a:t>
            </a:r>
          </a:p>
        </p:txBody>
      </p:sp>
      <p:sp>
        <p:nvSpPr>
          <p:cNvPr id="51" name="Prostokąt: zaokrąglone rogi 50">
            <a:extLst>
              <a:ext uri="{FF2B5EF4-FFF2-40B4-BE49-F238E27FC236}">
                <a16:creationId xmlns:a16="http://schemas.microsoft.com/office/drawing/2014/main" id="{92F49CE3-B566-5472-AD3E-F0A1B2613160}"/>
              </a:ext>
            </a:extLst>
          </p:cNvPr>
          <p:cNvSpPr/>
          <p:nvPr/>
        </p:nvSpPr>
        <p:spPr>
          <a:xfrm rot="211735">
            <a:off x="8400420" y="4676919"/>
            <a:ext cx="2895935" cy="314052"/>
          </a:xfrm>
          <a:prstGeom prst="roundRect">
            <a:avLst/>
          </a:prstGeom>
          <a:solidFill>
            <a:srgbClr val="95C11F">
              <a:alpha val="5098"/>
            </a:srgbClr>
          </a:solidFill>
          <a:ln w="9525">
            <a:solidFill>
              <a:srgbClr val="95C11F"/>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600">
                <a:solidFill>
                  <a:srgbClr val="95C11F"/>
                </a:solidFill>
              </a:rPr>
              <a:t>Wskaźnik rotacji pracowników</a:t>
            </a:r>
          </a:p>
        </p:txBody>
      </p:sp>
      <p:sp>
        <p:nvSpPr>
          <p:cNvPr id="52" name="Prostokąt: zaokrąglone rogi 51">
            <a:extLst>
              <a:ext uri="{FF2B5EF4-FFF2-40B4-BE49-F238E27FC236}">
                <a16:creationId xmlns:a16="http://schemas.microsoft.com/office/drawing/2014/main" id="{5CBEB177-8870-C976-1481-D8AE6D8D0282}"/>
              </a:ext>
            </a:extLst>
          </p:cNvPr>
          <p:cNvSpPr/>
          <p:nvPr/>
        </p:nvSpPr>
        <p:spPr>
          <a:xfrm rot="21290195">
            <a:off x="5448760" y="5271068"/>
            <a:ext cx="5339756" cy="288408"/>
          </a:xfrm>
          <a:prstGeom prst="roundRect">
            <a:avLst/>
          </a:prstGeom>
          <a:solidFill>
            <a:srgbClr val="006530">
              <a:alpha val="5098"/>
            </a:srgbClr>
          </a:solidFill>
          <a:ln w="9525">
            <a:solidFill>
              <a:srgbClr val="00653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400">
                <a:solidFill>
                  <a:srgbClr val="006530"/>
                </a:solidFill>
              </a:rPr>
              <a:t>Zużycie energii elektrycznej / ciepła / gazu/ paliw</a:t>
            </a:r>
          </a:p>
        </p:txBody>
      </p:sp>
      <p:sp>
        <p:nvSpPr>
          <p:cNvPr id="53" name="Prostokąt: zaokrąglone rogi 52">
            <a:extLst>
              <a:ext uri="{FF2B5EF4-FFF2-40B4-BE49-F238E27FC236}">
                <a16:creationId xmlns:a16="http://schemas.microsoft.com/office/drawing/2014/main" id="{FCE0FC0B-4925-2875-8EF4-1DDC7E80E46E}"/>
              </a:ext>
            </a:extLst>
          </p:cNvPr>
          <p:cNvSpPr/>
          <p:nvPr/>
        </p:nvSpPr>
        <p:spPr>
          <a:xfrm rot="180991">
            <a:off x="5870809" y="5672193"/>
            <a:ext cx="5940931" cy="314052"/>
          </a:xfrm>
          <a:prstGeom prst="roundRect">
            <a:avLst/>
          </a:prstGeom>
          <a:solidFill>
            <a:srgbClr val="006530">
              <a:alpha val="5098"/>
            </a:srgbClr>
          </a:solidFill>
          <a:ln w="9525">
            <a:solidFill>
              <a:srgbClr val="00653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400">
                <a:solidFill>
                  <a:srgbClr val="006530"/>
                </a:solidFill>
              </a:rPr>
              <a:t>Emisji gazów cieplarnianych (w tonach CO2e)</a:t>
            </a:r>
          </a:p>
        </p:txBody>
      </p:sp>
      <p:sp>
        <p:nvSpPr>
          <p:cNvPr id="54" name="Prostokąt: zaokrąglone rogi 53">
            <a:extLst>
              <a:ext uri="{FF2B5EF4-FFF2-40B4-BE49-F238E27FC236}">
                <a16:creationId xmlns:a16="http://schemas.microsoft.com/office/drawing/2014/main" id="{0F9833A1-EB89-A655-F79B-8242B249080D}"/>
              </a:ext>
            </a:extLst>
          </p:cNvPr>
          <p:cNvSpPr/>
          <p:nvPr/>
        </p:nvSpPr>
        <p:spPr>
          <a:xfrm rot="20922595">
            <a:off x="5726124" y="4537712"/>
            <a:ext cx="2924153" cy="314052"/>
          </a:xfrm>
          <a:prstGeom prst="roundRect">
            <a:avLst/>
          </a:prstGeom>
          <a:solidFill>
            <a:srgbClr val="F39200">
              <a:alpha val="5098"/>
            </a:srgbClr>
          </a:solidFill>
          <a:ln w="9525">
            <a:solidFill>
              <a:srgbClr val="F392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400">
                <a:solidFill>
                  <a:srgbClr val="F39200"/>
                </a:solidFill>
              </a:rPr>
              <a:t>NPS klientów</a:t>
            </a:r>
          </a:p>
        </p:txBody>
      </p:sp>
      <p:sp>
        <p:nvSpPr>
          <p:cNvPr id="55" name="Prostokąt: zaokrąglone rogi 54">
            <a:extLst>
              <a:ext uri="{FF2B5EF4-FFF2-40B4-BE49-F238E27FC236}">
                <a16:creationId xmlns:a16="http://schemas.microsoft.com/office/drawing/2014/main" id="{08845116-E89A-EC3E-98E9-07E175CB2326}"/>
              </a:ext>
            </a:extLst>
          </p:cNvPr>
          <p:cNvSpPr/>
          <p:nvPr/>
        </p:nvSpPr>
        <p:spPr>
          <a:xfrm rot="21358430">
            <a:off x="6262942" y="3823610"/>
            <a:ext cx="4541182" cy="314052"/>
          </a:xfrm>
          <a:prstGeom prst="roundRect">
            <a:avLst/>
          </a:prstGeom>
          <a:solidFill>
            <a:srgbClr val="FDC300">
              <a:alpha val="5098"/>
            </a:srgbClr>
          </a:solidFill>
          <a:ln w="9525">
            <a:solidFill>
              <a:srgbClr val="FDC3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600">
                <a:solidFill>
                  <a:srgbClr val="FDC300"/>
                </a:solidFill>
              </a:rPr>
              <a:t>Produkty promujące zdrowy styl życia</a:t>
            </a:r>
          </a:p>
        </p:txBody>
      </p:sp>
    </p:spTree>
    <p:extLst>
      <p:ext uri="{BB962C8B-B14F-4D97-AF65-F5344CB8AC3E}">
        <p14:creationId xmlns:p14="http://schemas.microsoft.com/office/powerpoint/2010/main" val="3367282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a:extLst>
              <a:ext uri="{FF2B5EF4-FFF2-40B4-BE49-F238E27FC236}">
                <a16:creationId xmlns:a16="http://schemas.microsoft.com/office/drawing/2014/main" id="{1FF1ECB2-CA8D-97AB-B5EC-11DC5B4D09FD}"/>
              </a:ext>
            </a:extLst>
          </p:cNvPr>
          <p:cNvSpPr>
            <a:spLocks noGrp="1"/>
          </p:cNvSpPr>
          <p:nvPr>
            <p:ph type="ftr" sz="quarter" idx="11"/>
          </p:nvPr>
        </p:nvSpPr>
        <p:spPr/>
        <p:txBody>
          <a:bodyPr/>
          <a:lstStyle/>
          <a:p>
            <a:r>
              <a:rPr lang="en-US" err="1"/>
              <a:t>SQLDay</a:t>
            </a:r>
            <a:r>
              <a:rPr lang="en-US"/>
              <a:t> 202</a:t>
            </a:r>
            <a:r>
              <a:rPr lang="pl-PL"/>
              <a:t>2</a:t>
            </a:r>
            <a:endParaRPr lang="en-US"/>
          </a:p>
        </p:txBody>
      </p:sp>
      <p:pic>
        <p:nvPicPr>
          <p:cNvPr id="5" name="Obraz 4">
            <a:extLst>
              <a:ext uri="{FF2B5EF4-FFF2-40B4-BE49-F238E27FC236}">
                <a16:creationId xmlns:a16="http://schemas.microsoft.com/office/drawing/2014/main" id="{0491A2C0-9805-9883-AEE9-FF7E4DBF025F}"/>
              </a:ext>
            </a:extLst>
          </p:cNvPr>
          <p:cNvPicPr>
            <a:picLocks noChangeAspect="1"/>
          </p:cNvPicPr>
          <p:nvPr/>
        </p:nvPicPr>
        <p:blipFill>
          <a:blip r:embed="rId2"/>
          <a:stretch>
            <a:fillRect/>
          </a:stretch>
        </p:blipFill>
        <p:spPr>
          <a:xfrm>
            <a:off x="13438" y="2657910"/>
            <a:ext cx="2682910" cy="1852334"/>
          </a:xfrm>
          <a:prstGeom prst="rect">
            <a:avLst/>
          </a:prstGeom>
        </p:spPr>
      </p:pic>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3"/>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4"/>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11" name="Group 2">
            <a:extLst>
              <a:ext uri="{FF2B5EF4-FFF2-40B4-BE49-F238E27FC236}">
                <a16:creationId xmlns:a16="http://schemas.microsoft.com/office/drawing/2014/main" id="{E2DF0F2F-2B8B-248E-049B-E4D96F6BD1D0}"/>
              </a:ext>
            </a:extLst>
          </p:cNvPr>
          <p:cNvGrpSpPr/>
          <p:nvPr/>
        </p:nvGrpSpPr>
        <p:grpSpPr>
          <a:xfrm>
            <a:off x="2508519" y="1751971"/>
            <a:ext cx="638931" cy="3631031"/>
            <a:chOff x="8021275" y="1293778"/>
            <a:chExt cx="638931" cy="4295921"/>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p:grpSpPr>
        <p:sp>
          <p:nvSpPr>
            <p:cNvPr id="17" name="Freeform: Shape 153">
              <a:extLst>
                <a:ext uri="{FF2B5EF4-FFF2-40B4-BE49-F238E27FC236}">
                  <a16:creationId xmlns:a16="http://schemas.microsoft.com/office/drawing/2014/main" id="{862B045F-5AA8-2A13-474E-D01B1A211EE4}"/>
                </a:ext>
              </a:extLst>
            </p:cNvPr>
            <p:cNvSpPr/>
            <p:nvPr/>
          </p:nvSpPr>
          <p:spPr>
            <a:xfrm>
              <a:off x="8021275" y="1293778"/>
              <a:ext cx="638931" cy="1563568"/>
            </a:xfrm>
            <a:custGeom>
              <a:avLst/>
              <a:gdLst>
                <a:gd name="connsiteX0" fmla="*/ 619819 w 619819"/>
                <a:gd name="connsiteY0" fmla="*/ 0 h 1516798"/>
                <a:gd name="connsiteX1" fmla="*/ 619819 w 619819"/>
                <a:gd name="connsiteY1" fmla="*/ 765425 h 1516798"/>
                <a:gd name="connsiteX2" fmla="*/ 67008 w 619819"/>
                <a:gd name="connsiteY2" fmla="*/ 1516798 h 1516798"/>
                <a:gd name="connsiteX3" fmla="*/ 61714 w 619819"/>
                <a:gd name="connsiteY3" fmla="*/ 1496211 h 1516798"/>
                <a:gd name="connsiteX4" fmla="*/ 0 w 619819"/>
                <a:gd name="connsiteY4" fmla="*/ 1327596 h 1516798"/>
                <a:gd name="connsiteX5" fmla="*/ 619819 w 619819"/>
                <a:gd name="connsiteY5" fmla="*/ 0 h 151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819" h="1516798">
                  <a:moveTo>
                    <a:pt x="619819" y="0"/>
                  </a:moveTo>
                  <a:lnTo>
                    <a:pt x="619819" y="765425"/>
                  </a:lnTo>
                  <a:lnTo>
                    <a:pt x="67008" y="1516798"/>
                  </a:lnTo>
                  <a:lnTo>
                    <a:pt x="61714" y="1496211"/>
                  </a:lnTo>
                  <a:lnTo>
                    <a:pt x="0" y="1327596"/>
                  </a:lnTo>
                  <a:lnTo>
                    <a:pt x="619819" y="0"/>
                  </a:lnTo>
                  <a:close/>
                </a:path>
              </a:pathLst>
            </a:custGeom>
            <a:solidFill>
              <a:schemeClr val="accent4">
                <a:lumMod val="20000"/>
                <a:lumOff val="8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8" name="Freeform: Shape 150">
              <a:extLst>
                <a:ext uri="{FF2B5EF4-FFF2-40B4-BE49-F238E27FC236}">
                  <a16:creationId xmlns:a16="http://schemas.microsoft.com/office/drawing/2014/main" id="{FE0EF05E-BA38-9759-9B77-CEA8F083048F}"/>
                </a:ext>
              </a:extLst>
            </p:cNvPr>
            <p:cNvSpPr/>
            <p:nvPr/>
          </p:nvSpPr>
          <p:spPr>
            <a:xfrm>
              <a:off x="8097002" y="2172414"/>
              <a:ext cx="563203" cy="1028450"/>
            </a:xfrm>
            <a:custGeom>
              <a:avLst/>
              <a:gdLst>
                <a:gd name="connsiteX0" fmla="*/ 546356 w 546356"/>
                <a:gd name="connsiteY0" fmla="*/ 0 h 997686"/>
                <a:gd name="connsiteX1" fmla="*/ 546356 w 546356"/>
                <a:gd name="connsiteY1" fmla="*/ 766722 h 997686"/>
                <a:gd name="connsiteX2" fmla="*/ 62486 w 546356"/>
                <a:gd name="connsiteY2" fmla="*/ 997686 h 997686"/>
                <a:gd name="connsiteX3" fmla="*/ 38032 w 546356"/>
                <a:gd name="connsiteY3" fmla="*/ 837463 h 997686"/>
                <a:gd name="connsiteX4" fmla="*/ 0 w 546356"/>
                <a:gd name="connsiteY4" fmla="*/ 689552 h 997686"/>
                <a:gd name="connsiteX5" fmla="*/ 546356 w 546356"/>
                <a:gd name="connsiteY5" fmla="*/ 0 h 99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356" h="997686">
                  <a:moveTo>
                    <a:pt x="546356" y="0"/>
                  </a:moveTo>
                  <a:lnTo>
                    <a:pt x="546356" y="766722"/>
                  </a:lnTo>
                  <a:lnTo>
                    <a:pt x="62486" y="997686"/>
                  </a:lnTo>
                  <a:lnTo>
                    <a:pt x="38032" y="837463"/>
                  </a:lnTo>
                  <a:lnTo>
                    <a:pt x="0" y="689552"/>
                  </a:lnTo>
                  <a:lnTo>
                    <a:pt x="546356" y="0"/>
                  </a:lnTo>
                  <a:close/>
                </a:path>
              </a:pathLst>
            </a:custGeom>
            <a:solidFill>
              <a:schemeClr val="accent4">
                <a:lumMod val="40000"/>
                <a:lumOff val="6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9" name="Freeform: Shape 148">
              <a:extLst>
                <a:ext uri="{FF2B5EF4-FFF2-40B4-BE49-F238E27FC236}">
                  <a16:creationId xmlns:a16="http://schemas.microsoft.com/office/drawing/2014/main" id="{850BD525-F345-2E15-1F6C-FD29C3B1C221}"/>
                </a:ext>
              </a:extLst>
            </p:cNvPr>
            <p:cNvSpPr/>
            <p:nvPr/>
          </p:nvSpPr>
          <p:spPr>
            <a:xfrm>
              <a:off x="8167540" y="3045702"/>
              <a:ext cx="492665" cy="790369"/>
            </a:xfrm>
            <a:custGeom>
              <a:avLst/>
              <a:gdLst>
                <a:gd name="connsiteX0" fmla="*/ 477928 w 477928"/>
                <a:gd name="connsiteY0" fmla="*/ 0 h 766727"/>
                <a:gd name="connsiteX1" fmla="*/ 477928 w 477928"/>
                <a:gd name="connsiteY1" fmla="*/ 766727 h 766727"/>
                <a:gd name="connsiteX2" fmla="*/ 1537 w 477928"/>
                <a:gd name="connsiteY2" fmla="*/ 577874 h 766727"/>
                <a:gd name="connsiteX3" fmla="*/ 10648 w 477928"/>
                <a:gd name="connsiteY3" fmla="*/ 397444 h 766727"/>
                <a:gd name="connsiteX4" fmla="*/ 218 w 477928"/>
                <a:gd name="connsiteY4" fmla="*/ 190888 h 766727"/>
                <a:gd name="connsiteX5" fmla="*/ 0 w 477928"/>
                <a:gd name="connsiteY5" fmla="*/ 189459 h 766727"/>
                <a:gd name="connsiteX6" fmla="*/ 477928 w 477928"/>
                <a:gd name="connsiteY6" fmla="*/ 0 h 76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28" h="766727">
                  <a:moveTo>
                    <a:pt x="477928" y="0"/>
                  </a:moveTo>
                  <a:lnTo>
                    <a:pt x="477928" y="766727"/>
                  </a:lnTo>
                  <a:lnTo>
                    <a:pt x="1537" y="577874"/>
                  </a:lnTo>
                  <a:lnTo>
                    <a:pt x="10648" y="397444"/>
                  </a:lnTo>
                  <a:cubicBezTo>
                    <a:pt x="10648" y="327711"/>
                    <a:pt x="7115" y="258802"/>
                    <a:pt x="218" y="190888"/>
                  </a:cubicBezTo>
                  <a:lnTo>
                    <a:pt x="0" y="189459"/>
                  </a:lnTo>
                  <a:lnTo>
                    <a:pt x="477928"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0" name="Freeform: Shape 146">
              <a:extLst>
                <a:ext uri="{FF2B5EF4-FFF2-40B4-BE49-F238E27FC236}">
                  <a16:creationId xmlns:a16="http://schemas.microsoft.com/office/drawing/2014/main" id="{87D19B2A-AD13-622E-F69E-D9799756E910}"/>
                </a:ext>
              </a:extLst>
            </p:cNvPr>
            <p:cNvSpPr/>
            <p:nvPr/>
          </p:nvSpPr>
          <p:spPr>
            <a:xfrm>
              <a:off x="8102420" y="3683184"/>
              <a:ext cx="557785" cy="1026164"/>
            </a:xfrm>
            <a:custGeom>
              <a:avLst/>
              <a:gdLst>
                <a:gd name="connsiteX0" fmla="*/ 61190 w 541100"/>
                <a:gd name="connsiteY0" fmla="*/ 0 h 995469"/>
                <a:gd name="connsiteX1" fmla="*/ 541100 w 541100"/>
                <a:gd name="connsiteY1" fmla="*/ 230044 h 995469"/>
                <a:gd name="connsiteX2" fmla="*/ 541100 w 541100"/>
                <a:gd name="connsiteY2" fmla="*/ 995469 h 995469"/>
                <a:gd name="connsiteX3" fmla="*/ 0 w 541100"/>
                <a:gd name="connsiteY3" fmla="*/ 313645 h 995469"/>
                <a:gd name="connsiteX4" fmla="*/ 32776 w 541100"/>
                <a:gd name="connsiteY4" fmla="*/ 186175 h 995469"/>
                <a:gd name="connsiteX5" fmla="*/ 61190 w 541100"/>
                <a:gd name="connsiteY5" fmla="*/ 0 h 99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100" h="995469">
                  <a:moveTo>
                    <a:pt x="61190" y="0"/>
                  </a:moveTo>
                  <a:lnTo>
                    <a:pt x="541100" y="230044"/>
                  </a:lnTo>
                  <a:lnTo>
                    <a:pt x="541100" y="995469"/>
                  </a:lnTo>
                  <a:lnTo>
                    <a:pt x="0" y="313645"/>
                  </a:lnTo>
                  <a:lnTo>
                    <a:pt x="32776" y="186175"/>
                  </a:lnTo>
                  <a:lnTo>
                    <a:pt x="61190"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1" name="Freeform: Shape 144">
              <a:extLst>
                <a:ext uri="{FF2B5EF4-FFF2-40B4-BE49-F238E27FC236}">
                  <a16:creationId xmlns:a16="http://schemas.microsoft.com/office/drawing/2014/main" id="{2E426ADA-DF05-F843-3442-176C751B72A4}"/>
                </a:ext>
              </a:extLst>
            </p:cNvPr>
            <p:cNvSpPr/>
            <p:nvPr/>
          </p:nvSpPr>
          <p:spPr>
            <a:xfrm>
              <a:off x="8027145" y="4032213"/>
              <a:ext cx="633061" cy="1557486"/>
            </a:xfrm>
            <a:custGeom>
              <a:avLst/>
              <a:gdLst>
                <a:gd name="connsiteX0" fmla="*/ 66611 w 614124"/>
                <a:gd name="connsiteY0" fmla="*/ 0 h 1510898"/>
                <a:gd name="connsiteX1" fmla="*/ 614124 w 614124"/>
                <a:gd name="connsiteY1" fmla="*/ 744157 h 1510898"/>
                <a:gd name="connsiteX2" fmla="*/ 614124 w 614124"/>
                <a:gd name="connsiteY2" fmla="*/ 1510898 h 1510898"/>
                <a:gd name="connsiteX3" fmla="*/ 0 w 614124"/>
                <a:gd name="connsiteY3" fmla="*/ 194248 h 1510898"/>
                <a:gd name="connsiteX4" fmla="*/ 56019 w 614124"/>
                <a:gd name="connsiteY4" fmla="*/ 41192 h 1510898"/>
                <a:gd name="connsiteX5" fmla="*/ 66611 w 614124"/>
                <a:gd name="connsiteY5" fmla="*/ 0 h 151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124" h="1510898">
                  <a:moveTo>
                    <a:pt x="66611" y="0"/>
                  </a:moveTo>
                  <a:lnTo>
                    <a:pt x="614124" y="744157"/>
                  </a:lnTo>
                  <a:lnTo>
                    <a:pt x="614124" y="1510898"/>
                  </a:lnTo>
                  <a:lnTo>
                    <a:pt x="0" y="194248"/>
                  </a:lnTo>
                  <a:lnTo>
                    <a:pt x="56019" y="41192"/>
                  </a:lnTo>
                  <a:lnTo>
                    <a:pt x="66611"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grpSp>
      <p:grpSp>
        <p:nvGrpSpPr>
          <p:cNvPr id="22" name="Group 8">
            <a:extLst>
              <a:ext uri="{FF2B5EF4-FFF2-40B4-BE49-F238E27FC236}">
                <a16:creationId xmlns:a16="http://schemas.microsoft.com/office/drawing/2014/main" id="{FF22DFDE-7EB4-9BE4-57F3-90AA1BD8DEE8}"/>
              </a:ext>
            </a:extLst>
          </p:cNvPr>
          <p:cNvGrpSpPr/>
          <p:nvPr/>
        </p:nvGrpSpPr>
        <p:grpSpPr>
          <a:xfrm>
            <a:off x="3147449" y="1751971"/>
            <a:ext cx="2567551" cy="3619598"/>
            <a:chOff x="8657686" y="1293777"/>
            <a:chExt cx="2567551" cy="4282395"/>
          </a:xfrm>
          <a:gradFill flip="none" rotWithShape="1">
            <a:gsLst>
              <a:gs pos="0">
                <a:srgbClr val="FBAB28">
                  <a:lumMod val="46000"/>
                  <a:lumOff val="54000"/>
                </a:srgbClr>
              </a:gs>
              <a:gs pos="50000">
                <a:srgbClr val="FFC000">
                  <a:lumMod val="68000"/>
                  <a:lumOff val="32000"/>
                </a:srgbClr>
              </a:gs>
              <a:gs pos="100000">
                <a:schemeClr val="bg1"/>
              </a:gs>
            </a:gsLst>
            <a:lin ang="2700000" scaled="1"/>
            <a:tileRect/>
          </a:gradFill>
        </p:grpSpPr>
        <p:sp>
          <p:nvSpPr>
            <p:cNvPr id="23" name="Shape 915">
              <a:extLst>
                <a:ext uri="{FF2B5EF4-FFF2-40B4-BE49-F238E27FC236}">
                  <a16:creationId xmlns:a16="http://schemas.microsoft.com/office/drawing/2014/main" id="{1E7131D2-1E33-0B17-13C7-FE85A4627AAB}"/>
                </a:ext>
              </a:extLst>
            </p:cNvPr>
            <p:cNvSpPr/>
            <p:nvPr/>
          </p:nvSpPr>
          <p:spPr>
            <a:xfrm rot="16200000">
              <a:off x="9555102" y="398880"/>
              <a:ext cx="775237" cy="2565032"/>
            </a:xfrm>
            <a:prstGeom prst="round2SameRect">
              <a:avLst>
                <a:gd name="adj1" fmla="val 0"/>
                <a:gd name="adj2" fmla="val 50000"/>
              </a:avLst>
            </a:prstGeom>
            <a:solidFill>
              <a:schemeClr val="accent4">
                <a:lumMod val="20000"/>
                <a:lumOff val="8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4" name="Shape 919">
              <a:extLst>
                <a:ext uri="{FF2B5EF4-FFF2-40B4-BE49-F238E27FC236}">
                  <a16:creationId xmlns:a16="http://schemas.microsoft.com/office/drawing/2014/main" id="{46450EA3-2CC3-10B2-4712-0AB8EEEDB1EB}"/>
                </a:ext>
              </a:extLst>
            </p:cNvPr>
            <p:cNvSpPr/>
            <p:nvPr/>
          </p:nvSpPr>
          <p:spPr>
            <a:xfrm rot="16200000">
              <a:off x="9549176" y="1276977"/>
              <a:ext cx="782052" cy="2565031"/>
            </a:xfrm>
            <a:prstGeom prst="round2SameRect">
              <a:avLst>
                <a:gd name="adj1" fmla="val 0"/>
                <a:gd name="adj2" fmla="val 50000"/>
              </a:avLst>
            </a:prstGeom>
            <a:solidFill>
              <a:schemeClr val="accent4">
                <a:lumMod val="40000"/>
                <a:lumOff val="6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5" name="Shape 923">
              <a:extLst>
                <a:ext uri="{FF2B5EF4-FFF2-40B4-BE49-F238E27FC236}">
                  <a16:creationId xmlns:a16="http://schemas.microsoft.com/office/drawing/2014/main" id="{F9869F92-D9F2-8D3D-DB21-9E87B552B40C}"/>
                </a:ext>
              </a:extLst>
            </p:cNvPr>
            <p:cNvSpPr/>
            <p:nvPr/>
          </p:nvSpPr>
          <p:spPr>
            <a:xfrm rot="16200000">
              <a:off x="8652378" y="3052938"/>
              <a:ext cx="790370" cy="779750"/>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6" name="Shape 927">
              <a:extLst>
                <a:ext uri="{FF2B5EF4-FFF2-40B4-BE49-F238E27FC236}">
                  <a16:creationId xmlns:a16="http://schemas.microsoft.com/office/drawing/2014/main" id="{73F3E0FC-88A5-B4FA-1148-5E93C113CDE9}"/>
                </a:ext>
              </a:extLst>
            </p:cNvPr>
            <p:cNvSpPr/>
            <p:nvPr/>
          </p:nvSpPr>
          <p:spPr>
            <a:xfrm rot="16200000">
              <a:off x="8656531" y="3924009"/>
              <a:ext cx="784590" cy="777224"/>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7" name="Shape 931">
              <a:extLst>
                <a:ext uri="{FF2B5EF4-FFF2-40B4-BE49-F238E27FC236}">
                  <a16:creationId xmlns:a16="http://schemas.microsoft.com/office/drawing/2014/main" id="{7EEEC61D-9C4C-F3A7-3145-93338295875B}"/>
                </a:ext>
              </a:extLst>
            </p:cNvPr>
            <p:cNvSpPr/>
            <p:nvPr/>
          </p:nvSpPr>
          <p:spPr>
            <a:xfrm rot="16200000">
              <a:off x="8658213" y="4799471"/>
              <a:ext cx="776176" cy="777226"/>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8" name="Shape 2185">
              <a:extLst>
                <a:ext uri="{FF2B5EF4-FFF2-40B4-BE49-F238E27FC236}">
                  <a16:creationId xmlns:a16="http://schemas.microsoft.com/office/drawing/2014/main" id="{0138F6B8-2212-14BC-6188-CB8D6BD95EDB}"/>
                </a:ext>
              </a:extLst>
            </p:cNvPr>
            <p:cNvSpPr txBox="1"/>
            <p:nvPr/>
          </p:nvSpPr>
          <p:spPr>
            <a:xfrm>
              <a:off x="8657686" y="1454689"/>
              <a:ext cx="1655346" cy="473376"/>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Dane wejściowe i wskaźniki KPI</a:t>
              </a:r>
              <a:endParaRPr lang="en-US" sz="1300" b="1">
                <a:solidFill>
                  <a:schemeClr val="tx2"/>
                </a:solidFill>
                <a:latin typeface="Century Gothic" panose="020B0502020202020204" pitchFamily="34" charset="0"/>
              </a:endParaRPr>
            </a:p>
          </p:txBody>
        </p:sp>
      </p:grpSp>
      <p:pic>
        <p:nvPicPr>
          <p:cNvPr id="3" name="Grafika 2" descr="Kalkulator z wypełnieniem pełnym">
            <a:extLst>
              <a:ext uri="{FF2B5EF4-FFF2-40B4-BE49-F238E27FC236}">
                <a16:creationId xmlns:a16="http://schemas.microsoft.com/office/drawing/2014/main" id="{3963D047-7A42-B70F-E1C2-718853FD8F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0297" y="1861190"/>
            <a:ext cx="457200" cy="457200"/>
          </a:xfrm>
          <a:prstGeom prst="rect">
            <a:avLst/>
          </a:prstGeom>
        </p:spPr>
      </p:pic>
      <p:pic>
        <p:nvPicPr>
          <p:cNvPr id="8" name="Grafika 7" descr="Użytkownicy z wypełnieniem pełnym">
            <a:extLst>
              <a:ext uri="{FF2B5EF4-FFF2-40B4-BE49-F238E27FC236}">
                <a16:creationId xmlns:a16="http://schemas.microsoft.com/office/drawing/2014/main" id="{6E3FE25B-E825-613A-C655-A4691D80D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50707" y="2560915"/>
            <a:ext cx="606892" cy="606892"/>
          </a:xfrm>
          <a:prstGeom prst="rect">
            <a:avLst/>
          </a:prstGeom>
        </p:spPr>
      </p:pic>
      <p:pic>
        <p:nvPicPr>
          <p:cNvPr id="44" name="Grafika 43" descr="Podkładka — zaznaczone z wypełnieniem pełnym">
            <a:extLst>
              <a:ext uri="{FF2B5EF4-FFF2-40B4-BE49-F238E27FC236}">
                <a16:creationId xmlns:a16="http://schemas.microsoft.com/office/drawing/2014/main" id="{3C23D3ED-2F21-9095-E25B-E623A14165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20537" y="3252060"/>
            <a:ext cx="606892" cy="606892"/>
          </a:xfrm>
          <a:prstGeom prst="rect">
            <a:avLst/>
          </a:prstGeom>
        </p:spPr>
      </p:pic>
      <p:pic>
        <p:nvPicPr>
          <p:cNvPr id="46" name="Grafika 45" descr="Wykres słupkowy z trendem wzrostowym z wypełnieniem pełnym">
            <a:extLst>
              <a:ext uri="{FF2B5EF4-FFF2-40B4-BE49-F238E27FC236}">
                <a16:creationId xmlns:a16="http://schemas.microsoft.com/office/drawing/2014/main" id="{01F1BED3-195D-E4C9-84FD-049DB53353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20537" y="4017905"/>
            <a:ext cx="578372" cy="578372"/>
          </a:xfrm>
          <a:prstGeom prst="rect">
            <a:avLst/>
          </a:prstGeom>
        </p:spPr>
      </p:pic>
      <p:pic>
        <p:nvPicPr>
          <p:cNvPr id="48" name="Grafika 47" descr="Żarówka i koło zębate z wypełnieniem pełnym">
            <a:extLst>
              <a:ext uri="{FF2B5EF4-FFF2-40B4-BE49-F238E27FC236}">
                <a16:creationId xmlns:a16="http://schemas.microsoft.com/office/drawing/2014/main" id="{9074B8B6-360C-BBCE-A450-5C3C85B42F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60390" y="4744757"/>
            <a:ext cx="567039" cy="567039"/>
          </a:xfrm>
          <a:prstGeom prst="rect">
            <a:avLst/>
          </a:prstGeom>
        </p:spPr>
      </p:pic>
      <p:sp>
        <p:nvSpPr>
          <p:cNvPr id="49" name="pole tekstowe 48">
            <a:extLst>
              <a:ext uri="{FF2B5EF4-FFF2-40B4-BE49-F238E27FC236}">
                <a16:creationId xmlns:a16="http://schemas.microsoft.com/office/drawing/2014/main" id="{16F38023-BCD8-524A-8199-1D8E0D6BB740}"/>
              </a:ext>
            </a:extLst>
          </p:cNvPr>
          <p:cNvSpPr txBox="1"/>
          <p:nvPr/>
        </p:nvSpPr>
        <p:spPr>
          <a:xfrm>
            <a:off x="5807528" y="1703953"/>
            <a:ext cx="6260647" cy="1815882"/>
          </a:xfrm>
          <a:prstGeom prst="rect">
            <a:avLst/>
          </a:prstGeom>
          <a:noFill/>
        </p:spPr>
        <p:txBody>
          <a:bodyPr wrap="square" rtlCol="0">
            <a:spAutoFit/>
          </a:bodyPr>
          <a:lstStyle/>
          <a:p>
            <a:pPr marL="285750" indent="-285750">
              <a:buFont typeface="Wingdings" panose="05000000000000000000" pitchFamily="2" charset="2"/>
              <a:buChar char="ü"/>
            </a:pPr>
            <a:r>
              <a:rPr lang="pl-PL" sz="1600"/>
              <a:t>Różne dostępy dla określonych grup uczestników procesu;</a:t>
            </a:r>
          </a:p>
          <a:p>
            <a:pPr marL="285750" indent="-285750">
              <a:buFont typeface="Wingdings" panose="05000000000000000000" pitchFamily="2" charset="2"/>
              <a:buChar char="ü"/>
            </a:pPr>
            <a:endParaRPr lang="pl-PL" sz="1600"/>
          </a:p>
          <a:p>
            <a:pPr marL="285750" indent="-285750">
              <a:buFont typeface="Wingdings" panose="05000000000000000000" pitchFamily="2" charset="2"/>
              <a:buChar char="ü"/>
            </a:pPr>
            <a:r>
              <a:rPr lang="pl-PL" sz="1600"/>
              <a:t>Zbudowanie </a:t>
            </a:r>
            <a:r>
              <a:rPr lang="pl-PL" sz="1600" err="1"/>
              <a:t>flow</a:t>
            </a:r>
            <a:r>
              <a:rPr lang="pl-PL" sz="1600"/>
              <a:t> (procesu weryfikacji i akceptacji) w procesie;</a:t>
            </a:r>
          </a:p>
          <a:p>
            <a:pPr marL="285750" indent="-285750">
              <a:buFont typeface="Wingdings" panose="05000000000000000000" pitchFamily="2" charset="2"/>
              <a:buChar char="ü"/>
            </a:pPr>
            <a:endParaRPr lang="pl-PL" sz="1600"/>
          </a:p>
          <a:p>
            <a:pPr marL="285750" indent="-285750">
              <a:buFont typeface="Wingdings" panose="05000000000000000000" pitchFamily="2" charset="2"/>
              <a:buChar char="ü"/>
            </a:pPr>
            <a:r>
              <a:rPr lang="pl-PL" sz="1600"/>
              <a:t>Nadawanie uprawnień i zarządzanie.</a:t>
            </a:r>
          </a:p>
          <a:p>
            <a:pPr marL="285750" indent="-285750">
              <a:buFont typeface="Arial" panose="020B0604020202020204" pitchFamily="34" charset="0"/>
              <a:buChar char="•"/>
            </a:pPr>
            <a:endParaRPr lang="pl-PL" sz="1400"/>
          </a:p>
          <a:p>
            <a:pPr marL="285750" indent="-285750">
              <a:buFont typeface="Arial" panose="020B0604020202020204" pitchFamily="34" charset="0"/>
              <a:buChar char="•"/>
            </a:pPr>
            <a:endParaRPr lang="pl-PL"/>
          </a:p>
        </p:txBody>
      </p:sp>
      <p:sp>
        <p:nvSpPr>
          <p:cNvPr id="30" name="Shape 2185">
            <a:extLst>
              <a:ext uri="{FF2B5EF4-FFF2-40B4-BE49-F238E27FC236}">
                <a16:creationId xmlns:a16="http://schemas.microsoft.com/office/drawing/2014/main" id="{A63E33F8-5E60-B8E6-58BD-C820F432D6B4}"/>
              </a:ext>
            </a:extLst>
          </p:cNvPr>
          <p:cNvSpPr txBox="1"/>
          <p:nvPr/>
        </p:nvSpPr>
        <p:spPr>
          <a:xfrm>
            <a:off x="3229463" y="2625220"/>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Role w procesie</a:t>
            </a:r>
            <a:br>
              <a:rPr lang="pl-PL" sz="1300" b="1">
                <a:solidFill>
                  <a:schemeClr val="tx2"/>
                </a:solidFill>
                <a:latin typeface="Century Gothic" panose="020B0502020202020204" pitchFamily="34" charset="0"/>
              </a:rPr>
            </a:br>
            <a:r>
              <a:rPr lang="pl-PL" sz="1300" b="1">
                <a:solidFill>
                  <a:schemeClr val="tx2"/>
                </a:solidFill>
                <a:latin typeface="Century Gothic" panose="020B0502020202020204" pitchFamily="34" charset="0"/>
              </a:rPr>
              <a:t>(</a:t>
            </a:r>
            <a:r>
              <a:rPr lang="pl-PL" sz="1300" b="1" err="1">
                <a:solidFill>
                  <a:schemeClr val="tx2"/>
                </a:solidFill>
                <a:latin typeface="Century Gothic" panose="020B0502020202020204" pitchFamily="34" charset="0"/>
              </a:rPr>
              <a:t>flow</a:t>
            </a:r>
            <a:r>
              <a:rPr lang="pl-PL" sz="1300" b="1">
                <a:solidFill>
                  <a:schemeClr val="tx2"/>
                </a:solidFill>
                <a:latin typeface="Century Gothic" panose="020B0502020202020204" pitchFamily="34" charset="0"/>
              </a:rPr>
              <a:t>)</a:t>
            </a:r>
            <a:endParaRPr lang="en-US" sz="1300" b="1">
              <a:solidFill>
                <a:schemeClr val="tx2"/>
              </a:solidFill>
              <a:latin typeface="Century Gothic" panose="020B0502020202020204" pitchFamily="34" charset="0"/>
            </a:endParaRPr>
          </a:p>
        </p:txBody>
      </p:sp>
      <p:sp>
        <p:nvSpPr>
          <p:cNvPr id="31" name="pole tekstowe 30">
            <a:extLst>
              <a:ext uri="{FF2B5EF4-FFF2-40B4-BE49-F238E27FC236}">
                <a16:creationId xmlns:a16="http://schemas.microsoft.com/office/drawing/2014/main" id="{0A7762C4-8032-41CE-D4C9-F35EC7CA2FA3}"/>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Wymagania względem środowiska analitycznego ESG</a:t>
            </a:r>
          </a:p>
        </p:txBody>
      </p:sp>
      <p:sp>
        <p:nvSpPr>
          <p:cNvPr id="32" name="Hexagon 24">
            <a:extLst>
              <a:ext uri="{FF2B5EF4-FFF2-40B4-BE49-F238E27FC236}">
                <a16:creationId xmlns:a16="http://schemas.microsoft.com/office/drawing/2014/main" id="{5FB55C9A-C9BA-F798-825A-B909D74DB86C}"/>
              </a:ext>
            </a:extLst>
          </p:cNvPr>
          <p:cNvSpPr/>
          <p:nvPr/>
        </p:nvSpPr>
        <p:spPr>
          <a:xfrm>
            <a:off x="7232202" y="4193784"/>
            <a:ext cx="1264473" cy="1129242"/>
          </a:xfrm>
          <a:prstGeom prst="hexagon">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3" name="Hexagon 25">
            <a:extLst>
              <a:ext uri="{FF2B5EF4-FFF2-40B4-BE49-F238E27FC236}">
                <a16:creationId xmlns:a16="http://schemas.microsoft.com/office/drawing/2014/main" id="{91EA0DDB-767C-A0D0-92D7-0F5A717C1E3F}"/>
              </a:ext>
            </a:extLst>
          </p:cNvPr>
          <p:cNvSpPr/>
          <p:nvPr/>
        </p:nvSpPr>
        <p:spPr>
          <a:xfrm>
            <a:off x="8318623" y="4858207"/>
            <a:ext cx="1264473" cy="1129242"/>
          </a:xfrm>
          <a:prstGeom prst="hexagon">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4" name="Hexagon 26">
            <a:extLst>
              <a:ext uri="{FF2B5EF4-FFF2-40B4-BE49-F238E27FC236}">
                <a16:creationId xmlns:a16="http://schemas.microsoft.com/office/drawing/2014/main" id="{C19E15FC-6D6C-1010-F60B-7BB137C42282}"/>
              </a:ext>
            </a:extLst>
          </p:cNvPr>
          <p:cNvSpPr/>
          <p:nvPr/>
        </p:nvSpPr>
        <p:spPr>
          <a:xfrm>
            <a:off x="9501043" y="4331878"/>
            <a:ext cx="1264473" cy="1129242"/>
          </a:xfrm>
          <a:prstGeom prst="hexagon">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6" name="Hexagon 28">
            <a:extLst>
              <a:ext uri="{FF2B5EF4-FFF2-40B4-BE49-F238E27FC236}">
                <a16:creationId xmlns:a16="http://schemas.microsoft.com/office/drawing/2014/main" id="{8385E1EE-0AAB-E190-6CE8-099729AA4D11}"/>
              </a:ext>
            </a:extLst>
          </p:cNvPr>
          <p:cNvSpPr/>
          <p:nvPr/>
        </p:nvSpPr>
        <p:spPr>
          <a:xfrm>
            <a:off x="8318623" y="3544938"/>
            <a:ext cx="1264473" cy="1129242"/>
          </a:xfrm>
          <a:prstGeom prst="hexagon">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grpSp>
        <p:nvGrpSpPr>
          <p:cNvPr id="37" name="Group 1">
            <a:extLst>
              <a:ext uri="{FF2B5EF4-FFF2-40B4-BE49-F238E27FC236}">
                <a16:creationId xmlns:a16="http://schemas.microsoft.com/office/drawing/2014/main" id="{C19B1780-F8B1-8F31-E12A-8AFD864915E7}"/>
              </a:ext>
            </a:extLst>
          </p:cNvPr>
          <p:cNvGrpSpPr/>
          <p:nvPr/>
        </p:nvGrpSpPr>
        <p:grpSpPr>
          <a:xfrm>
            <a:off x="9645449" y="3602599"/>
            <a:ext cx="2126409" cy="646514"/>
            <a:chOff x="6705837" y="3169374"/>
            <a:chExt cx="3319664" cy="646514"/>
          </a:xfrm>
        </p:grpSpPr>
        <p:cxnSp>
          <p:nvCxnSpPr>
            <p:cNvPr id="38" name="Elbow Connector 37">
              <a:extLst>
                <a:ext uri="{FF2B5EF4-FFF2-40B4-BE49-F238E27FC236}">
                  <a16:creationId xmlns:a16="http://schemas.microsoft.com/office/drawing/2014/main" id="{768DBB68-8658-F7EF-5AED-9993C806A215}"/>
                </a:ext>
              </a:extLst>
            </p:cNvPr>
            <p:cNvCxnSpPr>
              <a:cxnSpLocks/>
              <a:endCxn id="39" idx="1"/>
            </p:cNvCxnSpPr>
            <p:nvPr/>
          </p:nvCxnSpPr>
          <p:spPr>
            <a:xfrm>
              <a:off x="6705837" y="3264695"/>
              <a:ext cx="1623661" cy="227936"/>
            </a:xfrm>
            <a:prstGeom prst="bentConnector3">
              <a:avLst/>
            </a:prstGeom>
            <a:ln w="19050" cap="rnd">
              <a:solidFill>
                <a:srgbClr val="F79646"/>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9" name="insert your awesome title here.">
              <a:extLst>
                <a:ext uri="{FF2B5EF4-FFF2-40B4-BE49-F238E27FC236}">
                  <a16:creationId xmlns:a16="http://schemas.microsoft.com/office/drawing/2014/main" id="{61B97246-CAF0-1F6B-2467-858EA23B368D}"/>
                </a:ext>
              </a:extLst>
            </p:cNvPr>
            <p:cNvSpPr txBox="1"/>
            <p:nvPr/>
          </p:nvSpPr>
          <p:spPr>
            <a:xfrm>
              <a:off x="8329498" y="3169374"/>
              <a:ext cx="1696003" cy="646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25200" rIns="25400" bIns="25400">
              <a:spAutoFit/>
            </a:bodyPr>
            <a:lstStyle>
              <a:lvl1pPr>
                <a:lnSpc>
                  <a:spcPct val="120000"/>
                </a:lnSpc>
                <a:defRPr sz="2500" cap="all" spc="75">
                  <a:latin typeface="+mn-lt"/>
                  <a:ea typeface="+mn-ea"/>
                  <a:cs typeface="+mn-cs"/>
                  <a:sym typeface="Montserrat ExtraBold"/>
                </a:defRPr>
              </a:lvl1pPr>
            </a:lstStyle>
            <a:p>
              <a:pPr>
                <a:lnSpc>
                  <a:spcPts val="1620"/>
                </a:lnSpc>
              </a:pPr>
              <a:r>
                <a:rPr lang="pl-PL" sz="1100" cap="none" spc="0">
                  <a:solidFill>
                    <a:schemeClr val="tx1">
                      <a:lumMod val="95000"/>
                      <a:lumOff val="5000"/>
                    </a:schemeClr>
                  </a:solidFill>
                  <a:latin typeface="Century Gothic"/>
                  <a:cs typeface="Century Gothic"/>
                </a:rPr>
                <a:t>Tworzenie całego środowiska</a:t>
              </a:r>
              <a:endParaRPr lang="en-US" sz="1100" b="1" cap="none" spc="0">
                <a:solidFill>
                  <a:schemeClr val="tx1">
                    <a:lumMod val="95000"/>
                    <a:lumOff val="5000"/>
                  </a:schemeClr>
                </a:solidFill>
                <a:latin typeface="Century Gothic"/>
                <a:cs typeface="Century Gothic"/>
              </a:endParaRPr>
            </a:p>
          </p:txBody>
        </p:sp>
      </p:grpSp>
      <p:grpSp>
        <p:nvGrpSpPr>
          <p:cNvPr id="43" name="Group 2">
            <a:extLst>
              <a:ext uri="{FF2B5EF4-FFF2-40B4-BE49-F238E27FC236}">
                <a16:creationId xmlns:a16="http://schemas.microsoft.com/office/drawing/2014/main" id="{E7C69DB6-B7C5-6F6D-6BFA-3561F06F8047}"/>
              </a:ext>
            </a:extLst>
          </p:cNvPr>
          <p:cNvGrpSpPr/>
          <p:nvPr/>
        </p:nvGrpSpPr>
        <p:grpSpPr>
          <a:xfrm>
            <a:off x="10799665" y="5327686"/>
            <a:ext cx="1545823" cy="1168813"/>
            <a:chOff x="6846151" y="4449461"/>
            <a:chExt cx="2166484" cy="1168813"/>
          </a:xfrm>
        </p:grpSpPr>
        <p:cxnSp>
          <p:nvCxnSpPr>
            <p:cNvPr id="45" name="Elbow Connector 46">
              <a:extLst>
                <a:ext uri="{FF2B5EF4-FFF2-40B4-BE49-F238E27FC236}">
                  <a16:creationId xmlns:a16="http://schemas.microsoft.com/office/drawing/2014/main" id="{6726994C-1A60-4C2D-7348-52EB05C1F838}"/>
                </a:ext>
              </a:extLst>
            </p:cNvPr>
            <p:cNvCxnSpPr>
              <a:cxnSpLocks/>
              <a:endCxn id="47" idx="1"/>
            </p:cNvCxnSpPr>
            <p:nvPr/>
          </p:nvCxnSpPr>
          <p:spPr>
            <a:xfrm rot="16200000" flipH="1">
              <a:off x="6582458" y="4713154"/>
              <a:ext cx="845556" cy="318170"/>
            </a:xfrm>
            <a:prstGeom prst="bentConnector2">
              <a:avLst/>
            </a:prstGeom>
            <a:ln w="19050" cap="rnd">
              <a:solidFill>
                <a:schemeClr val="bg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7" name="insert your awesome title here.">
              <a:extLst>
                <a:ext uri="{FF2B5EF4-FFF2-40B4-BE49-F238E27FC236}">
                  <a16:creationId xmlns:a16="http://schemas.microsoft.com/office/drawing/2014/main" id="{41832277-A91D-1117-05A3-75EFAC74E6FA}"/>
                </a:ext>
              </a:extLst>
            </p:cNvPr>
            <p:cNvSpPr txBox="1"/>
            <p:nvPr/>
          </p:nvSpPr>
          <p:spPr>
            <a:xfrm>
              <a:off x="7164321" y="4971760"/>
              <a:ext cx="1848314" cy="646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25200" rIns="25400" bIns="25400">
              <a:spAutoFit/>
            </a:bodyPr>
            <a:lstStyle>
              <a:lvl1pPr>
                <a:lnSpc>
                  <a:spcPct val="120000"/>
                </a:lnSpc>
                <a:defRPr sz="2500" cap="all" spc="75">
                  <a:latin typeface="+mn-lt"/>
                  <a:ea typeface="+mn-ea"/>
                  <a:cs typeface="+mn-cs"/>
                  <a:sym typeface="Montserrat ExtraBold"/>
                </a:defRPr>
              </a:lvl1pPr>
            </a:lstStyle>
            <a:p>
              <a:pPr>
                <a:lnSpc>
                  <a:spcPts val="1620"/>
                </a:lnSpc>
              </a:pPr>
              <a:r>
                <a:rPr lang="pl-PL" sz="1100" cap="none" spc="0">
                  <a:solidFill>
                    <a:schemeClr val="tx1">
                      <a:lumMod val="95000"/>
                      <a:lumOff val="5000"/>
                    </a:schemeClr>
                  </a:solidFill>
                  <a:latin typeface="Century Gothic"/>
                  <a:cs typeface="Century Gothic"/>
                </a:rPr>
                <a:t>Dostarczanie danych źródłowych</a:t>
              </a:r>
              <a:endParaRPr lang="en-US" sz="1100" b="1" cap="none" spc="0">
                <a:solidFill>
                  <a:schemeClr val="tx1">
                    <a:lumMod val="95000"/>
                    <a:lumOff val="5000"/>
                  </a:schemeClr>
                </a:solidFill>
                <a:latin typeface="Century Gothic"/>
                <a:cs typeface="Century Gothic"/>
              </a:endParaRPr>
            </a:p>
          </p:txBody>
        </p:sp>
      </p:grpSp>
      <p:grpSp>
        <p:nvGrpSpPr>
          <p:cNvPr id="50" name="Group 5">
            <a:extLst>
              <a:ext uri="{FF2B5EF4-FFF2-40B4-BE49-F238E27FC236}">
                <a16:creationId xmlns:a16="http://schemas.microsoft.com/office/drawing/2014/main" id="{C4FE7DDE-0270-C333-7E09-A49A0C4F4C40}"/>
              </a:ext>
            </a:extLst>
          </p:cNvPr>
          <p:cNvGrpSpPr/>
          <p:nvPr/>
        </p:nvGrpSpPr>
        <p:grpSpPr>
          <a:xfrm>
            <a:off x="4113691" y="4248999"/>
            <a:ext cx="3123412" cy="739845"/>
            <a:chOff x="1153452" y="3407951"/>
            <a:chExt cx="3123412" cy="739845"/>
          </a:xfrm>
        </p:grpSpPr>
        <p:cxnSp>
          <p:nvCxnSpPr>
            <p:cNvPr id="51" name="Elbow Connector 50">
              <a:extLst>
                <a:ext uri="{FF2B5EF4-FFF2-40B4-BE49-F238E27FC236}">
                  <a16:creationId xmlns:a16="http://schemas.microsoft.com/office/drawing/2014/main" id="{367B1EF2-FA47-3A73-A21F-D58676FBAE7A}"/>
                </a:ext>
              </a:extLst>
            </p:cNvPr>
            <p:cNvCxnSpPr>
              <a:cxnSpLocks/>
            </p:cNvCxnSpPr>
            <p:nvPr/>
          </p:nvCxnSpPr>
          <p:spPr>
            <a:xfrm>
              <a:off x="2916498" y="3628616"/>
              <a:ext cx="1360366" cy="519180"/>
            </a:xfrm>
            <a:prstGeom prst="bentConnector3">
              <a:avLst/>
            </a:prstGeom>
            <a:ln w="19050" cap="rnd">
              <a:solidFill>
                <a:schemeClr val="bg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 name="insert your awesome title here.">
              <a:extLst>
                <a:ext uri="{FF2B5EF4-FFF2-40B4-BE49-F238E27FC236}">
                  <a16:creationId xmlns:a16="http://schemas.microsoft.com/office/drawing/2014/main" id="{36FDB524-DDB8-BD66-E706-82C6DF1698E6}"/>
                </a:ext>
              </a:extLst>
            </p:cNvPr>
            <p:cNvSpPr txBox="1"/>
            <p:nvPr/>
          </p:nvSpPr>
          <p:spPr>
            <a:xfrm>
              <a:off x="1153452" y="3407951"/>
              <a:ext cx="1647642" cy="441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25200" rIns="25400" bIns="25400">
              <a:spAutoFit/>
            </a:bodyPr>
            <a:lstStyle>
              <a:lvl1pPr>
                <a:lnSpc>
                  <a:spcPct val="120000"/>
                </a:lnSpc>
                <a:defRPr sz="2500" cap="all" spc="75">
                  <a:latin typeface="+mn-lt"/>
                  <a:ea typeface="+mn-ea"/>
                  <a:cs typeface="+mn-cs"/>
                  <a:sym typeface="Montserrat ExtraBold"/>
                </a:defRPr>
              </a:lvl1pPr>
            </a:lstStyle>
            <a:p>
              <a:pPr algn="r">
                <a:lnSpc>
                  <a:spcPts val="1620"/>
                </a:lnSpc>
              </a:pPr>
              <a:r>
                <a:rPr lang="pl-PL" sz="1100" cap="none" spc="0">
                  <a:solidFill>
                    <a:schemeClr val="tx1">
                      <a:lumMod val="95000"/>
                      <a:lumOff val="5000"/>
                    </a:schemeClr>
                  </a:solidFill>
                  <a:latin typeface="Century Gothic"/>
                  <a:cs typeface="Century Gothic"/>
                </a:rPr>
                <a:t>Administrowanie systemem</a:t>
              </a:r>
              <a:endParaRPr lang="en-US" sz="1100" b="1" cap="none" spc="0">
                <a:solidFill>
                  <a:schemeClr val="tx1">
                    <a:lumMod val="95000"/>
                    <a:lumOff val="5000"/>
                  </a:schemeClr>
                </a:solidFill>
                <a:latin typeface="Century Gothic"/>
                <a:cs typeface="Century Gothic"/>
              </a:endParaRPr>
            </a:p>
          </p:txBody>
        </p:sp>
      </p:grpSp>
      <p:grpSp>
        <p:nvGrpSpPr>
          <p:cNvPr id="53" name="Group 4">
            <a:extLst>
              <a:ext uri="{FF2B5EF4-FFF2-40B4-BE49-F238E27FC236}">
                <a16:creationId xmlns:a16="http://schemas.microsoft.com/office/drawing/2014/main" id="{880B5C12-78C7-B19C-9606-202220CC8AAA}"/>
              </a:ext>
            </a:extLst>
          </p:cNvPr>
          <p:cNvGrpSpPr/>
          <p:nvPr/>
        </p:nvGrpSpPr>
        <p:grpSpPr>
          <a:xfrm>
            <a:off x="4852018" y="5426611"/>
            <a:ext cx="3438687" cy="473865"/>
            <a:chOff x="816973" y="5222575"/>
            <a:chExt cx="3438687" cy="473865"/>
          </a:xfrm>
        </p:grpSpPr>
        <p:cxnSp>
          <p:nvCxnSpPr>
            <p:cNvPr id="54" name="Elbow Connector 49">
              <a:extLst>
                <a:ext uri="{FF2B5EF4-FFF2-40B4-BE49-F238E27FC236}">
                  <a16:creationId xmlns:a16="http://schemas.microsoft.com/office/drawing/2014/main" id="{E32E4520-918F-83FC-A4E4-19FD1CDCD0F0}"/>
                </a:ext>
              </a:extLst>
            </p:cNvPr>
            <p:cNvCxnSpPr>
              <a:cxnSpLocks/>
            </p:cNvCxnSpPr>
            <p:nvPr/>
          </p:nvCxnSpPr>
          <p:spPr>
            <a:xfrm>
              <a:off x="2994669" y="5456116"/>
              <a:ext cx="1260991" cy="240324"/>
            </a:xfrm>
            <a:prstGeom prst="bentConnector3">
              <a:avLst/>
            </a:prstGeom>
            <a:ln w="19050" cap="rnd">
              <a:solidFill>
                <a:schemeClr val="bg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5" name="insert your awesome title here.">
              <a:extLst>
                <a:ext uri="{FF2B5EF4-FFF2-40B4-BE49-F238E27FC236}">
                  <a16:creationId xmlns:a16="http://schemas.microsoft.com/office/drawing/2014/main" id="{5C12D436-796E-30A5-E8B8-F9CFE7B875A2}"/>
                </a:ext>
              </a:extLst>
            </p:cNvPr>
            <p:cNvSpPr txBox="1"/>
            <p:nvPr/>
          </p:nvSpPr>
          <p:spPr>
            <a:xfrm>
              <a:off x="816973" y="5222575"/>
              <a:ext cx="1980823" cy="441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0" tIns="25200" rIns="25400" bIns="25400">
              <a:spAutoFit/>
            </a:bodyPr>
            <a:lstStyle>
              <a:lvl1pPr>
                <a:lnSpc>
                  <a:spcPct val="120000"/>
                </a:lnSpc>
                <a:defRPr sz="2500" cap="all" spc="75">
                  <a:latin typeface="+mn-lt"/>
                  <a:ea typeface="+mn-ea"/>
                  <a:cs typeface="+mn-cs"/>
                  <a:sym typeface="Montserrat ExtraBold"/>
                </a:defRPr>
              </a:lvl1pPr>
            </a:lstStyle>
            <a:p>
              <a:pPr algn="r">
                <a:lnSpc>
                  <a:spcPts val="1620"/>
                </a:lnSpc>
              </a:pPr>
              <a:r>
                <a:rPr lang="pl-PL" sz="1100" cap="none" spc="0">
                  <a:solidFill>
                    <a:schemeClr val="tx1">
                      <a:lumMod val="95000"/>
                      <a:lumOff val="5000"/>
                    </a:schemeClr>
                  </a:solidFill>
                  <a:latin typeface="Century Gothic"/>
                  <a:cs typeface="Century Gothic"/>
                </a:rPr>
                <a:t>Zatwierdzanie obliczonych KPI-ów</a:t>
              </a:r>
              <a:endParaRPr lang="en-US" sz="1100" b="1" cap="none" spc="0">
                <a:solidFill>
                  <a:schemeClr val="tx1">
                    <a:lumMod val="95000"/>
                    <a:lumOff val="5000"/>
                  </a:schemeClr>
                </a:solidFill>
                <a:latin typeface="Century Gothic"/>
                <a:cs typeface="Century Gothic"/>
              </a:endParaRPr>
            </a:p>
          </p:txBody>
        </p:sp>
      </p:grpSp>
      <p:sp>
        <p:nvSpPr>
          <p:cNvPr id="56" name="Hexagon 77">
            <a:extLst>
              <a:ext uri="{FF2B5EF4-FFF2-40B4-BE49-F238E27FC236}">
                <a16:creationId xmlns:a16="http://schemas.microsoft.com/office/drawing/2014/main" id="{5BA7378C-1201-51C2-FFCB-00378980562F}"/>
              </a:ext>
            </a:extLst>
          </p:cNvPr>
          <p:cNvSpPr/>
          <p:nvPr/>
        </p:nvSpPr>
        <p:spPr>
          <a:xfrm>
            <a:off x="8322209" y="3567120"/>
            <a:ext cx="1331000" cy="1107060"/>
          </a:xfrm>
          <a:prstGeom prst="hexagon">
            <a:avLst/>
          </a:prstGeom>
          <a:noFill/>
          <a:ln w="88900">
            <a:solidFill>
              <a:srgbClr val="F79646"/>
            </a:solid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57" name="insert your awesome title here.">
            <a:extLst>
              <a:ext uri="{FF2B5EF4-FFF2-40B4-BE49-F238E27FC236}">
                <a16:creationId xmlns:a16="http://schemas.microsoft.com/office/drawing/2014/main" id="{68C4D3C4-9248-CA8C-40F7-7BE0FEC487BD}"/>
              </a:ext>
            </a:extLst>
          </p:cNvPr>
          <p:cNvSpPr txBox="1"/>
          <p:nvPr/>
        </p:nvSpPr>
        <p:spPr>
          <a:xfrm>
            <a:off x="8150858" y="4029595"/>
            <a:ext cx="1696003" cy="190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120000"/>
              </a:lnSpc>
              <a:defRPr sz="2500" cap="all" spc="75">
                <a:latin typeface="+mn-lt"/>
                <a:ea typeface="+mn-ea"/>
                <a:cs typeface="+mn-cs"/>
                <a:sym typeface="Montserrat ExtraBold"/>
              </a:defRPr>
            </a:lvl1pPr>
          </a:lstStyle>
          <a:p>
            <a:pPr algn="ctr">
              <a:lnSpc>
                <a:spcPts val="1620"/>
              </a:lnSpc>
            </a:pPr>
            <a:r>
              <a:rPr lang="pl-PL" sz="1300" b="1" cap="none" spc="0">
                <a:solidFill>
                  <a:schemeClr val="accent2"/>
                </a:solidFill>
                <a:latin typeface="Century Gothic"/>
                <a:cs typeface="Century Gothic"/>
              </a:rPr>
              <a:t>Developer</a:t>
            </a:r>
            <a:endParaRPr lang="en-US" sz="1300" b="1" cap="none" spc="0">
              <a:solidFill>
                <a:schemeClr val="accent2"/>
              </a:solidFill>
              <a:latin typeface="Century Gothic"/>
              <a:cs typeface="Century Gothic"/>
            </a:endParaRPr>
          </a:p>
        </p:txBody>
      </p:sp>
      <p:sp>
        <p:nvSpPr>
          <p:cNvPr id="58" name="insert your awesome title here.">
            <a:extLst>
              <a:ext uri="{FF2B5EF4-FFF2-40B4-BE49-F238E27FC236}">
                <a16:creationId xmlns:a16="http://schemas.microsoft.com/office/drawing/2014/main" id="{725D5909-901A-51E4-96BB-504FF991312B}"/>
              </a:ext>
            </a:extLst>
          </p:cNvPr>
          <p:cNvSpPr txBox="1"/>
          <p:nvPr/>
        </p:nvSpPr>
        <p:spPr>
          <a:xfrm>
            <a:off x="7018888" y="4625145"/>
            <a:ext cx="1696003" cy="395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120000"/>
              </a:lnSpc>
              <a:defRPr sz="2500" cap="all" spc="75">
                <a:latin typeface="+mn-lt"/>
                <a:ea typeface="+mn-ea"/>
                <a:cs typeface="+mn-cs"/>
                <a:sym typeface="Montserrat ExtraBold"/>
              </a:defRPr>
            </a:lvl1pPr>
          </a:lstStyle>
          <a:p>
            <a:pPr algn="ctr">
              <a:lnSpc>
                <a:spcPts val="1620"/>
              </a:lnSpc>
            </a:pPr>
            <a:r>
              <a:rPr lang="pl-PL" sz="1300" b="1" cap="none" spc="0">
                <a:solidFill>
                  <a:schemeClr val="bg1">
                    <a:lumMod val="50000"/>
                  </a:schemeClr>
                </a:solidFill>
                <a:latin typeface="Century Gothic"/>
                <a:cs typeface="Century Gothic"/>
              </a:rPr>
              <a:t>Kontroler</a:t>
            </a:r>
            <a:br>
              <a:rPr lang="pl-PL" sz="1300" b="1" cap="none" spc="0">
                <a:solidFill>
                  <a:schemeClr val="bg1">
                    <a:lumMod val="50000"/>
                  </a:schemeClr>
                </a:solidFill>
                <a:latin typeface="Century Gothic"/>
                <a:cs typeface="Century Gothic"/>
              </a:rPr>
            </a:br>
            <a:r>
              <a:rPr lang="pl-PL" sz="1300" b="1" cap="none" spc="0">
                <a:solidFill>
                  <a:schemeClr val="bg1">
                    <a:lumMod val="50000"/>
                  </a:schemeClr>
                </a:solidFill>
                <a:latin typeface="Century Gothic"/>
                <a:cs typeface="Century Gothic"/>
              </a:rPr>
              <a:t>ESG</a:t>
            </a:r>
            <a:endParaRPr lang="en-US" sz="1300" b="1" cap="none" spc="0">
              <a:solidFill>
                <a:schemeClr val="bg1">
                  <a:lumMod val="50000"/>
                </a:schemeClr>
              </a:solidFill>
              <a:latin typeface="Century Gothic"/>
              <a:cs typeface="Century Gothic"/>
            </a:endParaRPr>
          </a:p>
        </p:txBody>
      </p:sp>
      <p:sp>
        <p:nvSpPr>
          <p:cNvPr id="59" name="insert your awesome title here.">
            <a:extLst>
              <a:ext uri="{FF2B5EF4-FFF2-40B4-BE49-F238E27FC236}">
                <a16:creationId xmlns:a16="http://schemas.microsoft.com/office/drawing/2014/main" id="{B74D4034-8ECD-402C-37D6-2C9922EE4680}"/>
              </a:ext>
            </a:extLst>
          </p:cNvPr>
          <p:cNvSpPr txBox="1"/>
          <p:nvPr/>
        </p:nvSpPr>
        <p:spPr>
          <a:xfrm>
            <a:off x="8102857" y="5264723"/>
            <a:ext cx="1696003" cy="395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120000"/>
              </a:lnSpc>
              <a:defRPr sz="2500" cap="all" spc="75">
                <a:latin typeface="+mn-lt"/>
                <a:ea typeface="+mn-ea"/>
                <a:cs typeface="+mn-cs"/>
                <a:sym typeface="Montserrat ExtraBold"/>
              </a:defRPr>
            </a:lvl1pPr>
          </a:lstStyle>
          <a:p>
            <a:pPr algn="ctr">
              <a:lnSpc>
                <a:spcPts val="1620"/>
              </a:lnSpc>
            </a:pPr>
            <a:r>
              <a:rPr lang="pl-PL" sz="1300" b="1" cap="none" spc="0">
                <a:solidFill>
                  <a:schemeClr val="bg1">
                    <a:lumMod val="50000"/>
                  </a:schemeClr>
                </a:solidFill>
                <a:latin typeface="Century Gothic"/>
                <a:cs typeface="Century Gothic"/>
              </a:rPr>
              <a:t>Business</a:t>
            </a:r>
            <a:br>
              <a:rPr lang="pl-PL" sz="1300" b="1" cap="none" spc="0">
                <a:solidFill>
                  <a:schemeClr val="bg1">
                    <a:lumMod val="50000"/>
                  </a:schemeClr>
                </a:solidFill>
                <a:latin typeface="Century Gothic"/>
                <a:cs typeface="Century Gothic"/>
              </a:rPr>
            </a:br>
            <a:r>
              <a:rPr lang="pl-PL" sz="1300" b="1" cap="none" spc="0" err="1">
                <a:solidFill>
                  <a:schemeClr val="bg1">
                    <a:lumMod val="50000"/>
                  </a:schemeClr>
                </a:solidFill>
                <a:latin typeface="Century Gothic"/>
                <a:cs typeface="Century Gothic"/>
              </a:rPr>
              <a:t>Owner</a:t>
            </a:r>
            <a:endParaRPr lang="en-US" sz="1300" b="1" cap="none" spc="0">
              <a:solidFill>
                <a:schemeClr val="bg1">
                  <a:lumMod val="50000"/>
                </a:schemeClr>
              </a:solidFill>
              <a:latin typeface="Century Gothic"/>
              <a:cs typeface="Century Gothic"/>
            </a:endParaRPr>
          </a:p>
        </p:txBody>
      </p:sp>
      <p:sp>
        <p:nvSpPr>
          <p:cNvPr id="60" name="insert your awesome title here.">
            <a:extLst>
              <a:ext uri="{FF2B5EF4-FFF2-40B4-BE49-F238E27FC236}">
                <a16:creationId xmlns:a16="http://schemas.microsoft.com/office/drawing/2014/main" id="{12839FB0-6AA2-421A-1793-379EDBBA9EC8}"/>
              </a:ext>
            </a:extLst>
          </p:cNvPr>
          <p:cNvSpPr txBox="1"/>
          <p:nvPr/>
        </p:nvSpPr>
        <p:spPr>
          <a:xfrm>
            <a:off x="9285277" y="4758344"/>
            <a:ext cx="1696003" cy="395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ct val="120000"/>
              </a:lnSpc>
              <a:defRPr sz="2500" cap="all" spc="75">
                <a:latin typeface="+mn-lt"/>
                <a:ea typeface="+mn-ea"/>
                <a:cs typeface="+mn-cs"/>
                <a:sym typeface="Montserrat ExtraBold"/>
              </a:defRPr>
            </a:lvl1pPr>
          </a:lstStyle>
          <a:p>
            <a:pPr algn="ctr">
              <a:lnSpc>
                <a:spcPts val="1620"/>
              </a:lnSpc>
            </a:pPr>
            <a:r>
              <a:rPr lang="pl-PL" sz="1300" b="1" cap="none" spc="0">
                <a:solidFill>
                  <a:schemeClr val="bg1">
                    <a:lumMod val="50000"/>
                  </a:schemeClr>
                </a:solidFill>
                <a:latin typeface="Century Gothic"/>
                <a:cs typeface="Century Gothic"/>
              </a:rPr>
              <a:t>Data</a:t>
            </a:r>
            <a:br>
              <a:rPr lang="pl-PL" sz="1300" b="1" cap="none" spc="0">
                <a:solidFill>
                  <a:schemeClr val="bg1">
                    <a:lumMod val="50000"/>
                  </a:schemeClr>
                </a:solidFill>
                <a:latin typeface="Century Gothic"/>
                <a:cs typeface="Century Gothic"/>
              </a:rPr>
            </a:br>
            <a:r>
              <a:rPr lang="pl-PL" sz="1300" b="1" cap="none" spc="0">
                <a:solidFill>
                  <a:schemeClr val="bg1">
                    <a:lumMod val="50000"/>
                  </a:schemeClr>
                </a:solidFill>
                <a:latin typeface="Century Gothic"/>
                <a:cs typeface="Century Gothic"/>
              </a:rPr>
              <a:t>Provider</a:t>
            </a:r>
            <a:endParaRPr lang="en-US" sz="1300" b="1" cap="none" spc="0">
              <a:solidFill>
                <a:schemeClr val="bg1">
                  <a:lumMod val="50000"/>
                </a:schemeClr>
              </a:solidFill>
              <a:latin typeface="Century Gothic"/>
              <a:cs typeface="Century Gothic"/>
            </a:endParaRPr>
          </a:p>
        </p:txBody>
      </p:sp>
    </p:spTree>
    <p:extLst>
      <p:ext uri="{BB962C8B-B14F-4D97-AF65-F5344CB8AC3E}">
        <p14:creationId xmlns:p14="http://schemas.microsoft.com/office/powerpoint/2010/main" val="79394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000" fill="hold"/>
                                        <p:tgtEl>
                                          <p:spTgt spid="36"/>
                                        </p:tgtEl>
                                        <p:attrNameLst>
                                          <p:attrName>ppt_x</p:attrName>
                                        </p:attrNameLst>
                                      </p:cBhvr>
                                      <p:tavLst>
                                        <p:tav tm="0">
                                          <p:val>
                                            <p:strVal val="#ppt_x"/>
                                          </p:val>
                                        </p:tav>
                                        <p:tav tm="100000">
                                          <p:val>
                                            <p:strVal val="#ppt_x"/>
                                          </p:val>
                                        </p:tav>
                                      </p:tavLst>
                                    </p:anim>
                                    <p:anim calcmode="lin" valueType="num">
                                      <p:cBhvr additive="base">
                                        <p:cTn id="8" dur="20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2000" fill="hold"/>
                                        <p:tgtEl>
                                          <p:spTgt spid="32"/>
                                        </p:tgtEl>
                                        <p:attrNameLst>
                                          <p:attrName>ppt_x</p:attrName>
                                        </p:attrNameLst>
                                      </p:cBhvr>
                                      <p:tavLst>
                                        <p:tav tm="0">
                                          <p:val>
                                            <p:strVal val="0-#ppt_w/2"/>
                                          </p:val>
                                        </p:tav>
                                        <p:tav tm="100000">
                                          <p:val>
                                            <p:strVal val="#ppt_x"/>
                                          </p:val>
                                        </p:tav>
                                      </p:tavLst>
                                    </p:anim>
                                    <p:anim calcmode="lin" valueType="num">
                                      <p:cBhvr additive="base">
                                        <p:cTn id="12" dur="20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12" decel="5000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2000" fill="hold"/>
                                        <p:tgtEl>
                                          <p:spTgt spid="34"/>
                                        </p:tgtEl>
                                        <p:attrNameLst>
                                          <p:attrName>ppt_x</p:attrName>
                                        </p:attrNameLst>
                                      </p:cBhvr>
                                      <p:tavLst>
                                        <p:tav tm="0">
                                          <p:val>
                                            <p:strVal val="0-#ppt_w/2"/>
                                          </p:val>
                                        </p:tav>
                                        <p:tav tm="100000">
                                          <p:val>
                                            <p:strVal val="#ppt_x"/>
                                          </p:val>
                                        </p:tav>
                                      </p:tavLst>
                                    </p:anim>
                                    <p:anim calcmode="lin" valueType="num">
                                      <p:cBhvr additive="base">
                                        <p:cTn id="16" dur="20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3" decel="5000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2000" fill="hold"/>
                                        <p:tgtEl>
                                          <p:spTgt spid="33"/>
                                        </p:tgtEl>
                                        <p:attrNameLst>
                                          <p:attrName>ppt_x</p:attrName>
                                        </p:attrNameLst>
                                      </p:cBhvr>
                                      <p:tavLst>
                                        <p:tav tm="0">
                                          <p:val>
                                            <p:strVal val="1+#ppt_w/2"/>
                                          </p:val>
                                        </p:tav>
                                        <p:tav tm="100000">
                                          <p:val>
                                            <p:strVal val="#ppt_x"/>
                                          </p:val>
                                        </p:tav>
                                      </p:tavLst>
                                    </p:anim>
                                    <p:anim calcmode="lin" valueType="num">
                                      <p:cBhvr additive="base">
                                        <p:cTn id="20" dur="2000" fill="hold"/>
                                        <p:tgtEl>
                                          <p:spTgt spid="33"/>
                                        </p:tgtEl>
                                        <p:attrNameLst>
                                          <p:attrName>ppt_y</p:attrName>
                                        </p:attrNameLst>
                                      </p:cBhvr>
                                      <p:tavLst>
                                        <p:tav tm="0">
                                          <p:val>
                                            <p:strVal val="0-#ppt_h/2"/>
                                          </p:val>
                                        </p:tav>
                                        <p:tav tm="100000">
                                          <p:val>
                                            <p:strVal val="#ppt_y"/>
                                          </p:val>
                                        </p:tav>
                                      </p:tavLst>
                                    </p:anim>
                                  </p:childTnLst>
                                </p:cTn>
                              </p:par>
                              <p:par>
                                <p:cTn id="21" presetID="23" presetClass="entr" presetSubtype="16" fill="hold" grpId="0" nodeType="withEffect">
                                  <p:stCondLst>
                                    <p:cond delay="1500"/>
                                  </p:stCondLst>
                                  <p:childTnLst>
                                    <p:set>
                                      <p:cBhvr>
                                        <p:cTn id="22" dur="1" fill="hold">
                                          <p:stCondLst>
                                            <p:cond delay="0"/>
                                          </p:stCondLst>
                                        </p:cTn>
                                        <p:tgtEl>
                                          <p:spTgt spid="58"/>
                                        </p:tgtEl>
                                        <p:attrNameLst>
                                          <p:attrName>style.visibility</p:attrName>
                                        </p:attrNameLst>
                                      </p:cBhvr>
                                      <p:to>
                                        <p:strVal val="visible"/>
                                      </p:to>
                                    </p:set>
                                    <p:anim calcmode="lin" valueType="num">
                                      <p:cBhvr>
                                        <p:cTn id="23" dur="1000" fill="hold"/>
                                        <p:tgtEl>
                                          <p:spTgt spid="58"/>
                                        </p:tgtEl>
                                        <p:attrNameLst>
                                          <p:attrName>ppt_w</p:attrName>
                                        </p:attrNameLst>
                                      </p:cBhvr>
                                      <p:tavLst>
                                        <p:tav tm="0">
                                          <p:val>
                                            <p:fltVal val="0"/>
                                          </p:val>
                                        </p:tav>
                                        <p:tav tm="100000">
                                          <p:val>
                                            <p:strVal val="#ppt_w"/>
                                          </p:val>
                                        </p:tav>
                                      </p:tavLst>
                                    </p:anim>
                                    <p:anim calcmode="lin" valueType="num">
                                      <p:cBhvr>
                                        <p:cTn id="24" dur="1000" fill="hold"/>
                                        <p:tgtEl>
                                          <p:spTgt spid="58"/>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500"/>
                                  </p:stCondLst>
                                  <p:childTnLst>
                                    <p:set>
                                      <p:cBhvr>
                                        <p:cTn id="26" dur="1" fill="hold">
                                          <p:stCondLst>
                                            <p:cond delay="0"/>
                                          </p:stCondLst>
                                        </p:cTn>
                                        <p:tgtEl>
                                          <p:spTgt spid="57"/>
                                        </p:tgtEl>
                                        <p:attrNameLst>
                                          <p:attrName>style.visibility</p:attrName>
                                        </p:attrNameLst>
                                      </p:cBhvr>
                                      <p:to>
                                        <p:strVal val="visible"/>
                                      </p:to>
                                    </p:set>
                                    <p:anim calcmode="lin" valueType="num">
                                      <p:cBhvr>
                                        <p:cTn id="27" dur="1000" fill="hold"/>
                                        <p:tgtEl>
                                          <p:spTgt spid="57"/>
                                        </p:tgtEl>
                                        <p:attrNameLst>
                                          <p:attrName>ppt_w</p:attrName>
                                        </p:attrNameLst>
                                      </p:cBhvr>
                                      <p:tavLst>
                                        <p:tav tm="0">
                                          <p:val>
                                            <p:fltVal val="0"/>
                                          </p:val>
                                        </p:tav>
                                        <p:tav tm="100000">
                                          <p:val>
                                            <p:strVal val="#ppt_w"/>
                                          </p:val>
                                        </p:tav>
                                      </p:tavLst>
                                    </p:anim>
                                    <p:anim calcmode="lin" valueType="num">
                                      <p:cBhvr>
                                        <p:cTn id="28" dur="1000" fill="hold"/>
                                        <p:tgtEl>
                                          <p:spTgt spid="57"/>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500"/>
                                  </p:stCondLst>
                                  <p:childTnLst>
                                    <p:set>
                                      <p:cBhvr>
                                        <p:cTn id="30" dur="1" fill="hold">
                                          <p:stCondLst>
                                            <p:cond delay="0"/>
                                          </p:stCondLst>
                                        </p:cTn>
                                        <p:tgtEl>
                                          <p:spTgt spid="59"/>
                                        </p:tgtEl>
                                        <p:attrNameLst>
                                          <p:attrName>style.visibility</p:attrName>
                                        </p:attrNameLst>
                                      </p:cBhvr>
                                      <p:to>
                                        <p:strVal val="visible"/>
                                      </p:to>
                                    </p:set>
                                    <p:anim calcmode="lin" valueType="num">
                                      <p:cBhvr>
                                        <p:cTn id="31" dur="1000" fill="hold"/>
                                        <p:tgtEl>
                                          <p:spTgt spid="59"/>
                                        </p:tgtEl>
                                        <p:attrNameLst>
                                          <p:attrName>ppt_w</p:attrName>
                                        </p:attrNameLst>
                                      </p:cBhvr>
                                      <p:tavLst>
                                        <p:tav tm="0">
                                          <p:val>
                                            <p:fltVal val="0"/>
                                          </p:val>
                                        </p:tav>
                                        <p:tav tm="100000">
                                          <p:val>
                                            <p:strVal val="#ppt_w"/>
                                          </p:val>
                                        </p:tav>
                                      </p:tavLst>
                                    </p:anim>
                                    <p:anim calcmode="lin" valueType="num">
                                      <p:cBhvr>
                                        <p:cTn id="32" dur="1000" fill="hold"/>
                                        <p:tgtEl>
                                          <p:spTgt spid="59"/>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1500"/>
                                  </p:stCondLst>
                                  <p:childTnLst>
                                    <p:set>
                                      <p:cBhvr>
                                        <p:cTn id="34" dur="1" fill="hold">
                                          <p:stCondLst>
                                            <p:cond delay="0"/>
                                          </p:stCondLst>
                                        </p:cTn>
                                        <p:tgtEl>
                                          <p:spTgt spid="60"/>
                                        </p:tgtEl>
                                        <p:attrNameLst>
                                          <p:attrName>style.visibility</p:attrName>
                                        </p:attrNameLst>
                                      </p:cBhvr>
                                      <p:to>
                                        <p:strVal val="visible"/>
                                      </p:to>
                                    </p:set>
                                    <p:anim calcmode="lin" valueType="num">
                                      <p:cBhvr>
                                        <p:cTn id="35" dur="1000" fill="hold"/>
                                        <p:tgtEl>
                                          <p:spTgt spid="60"/>
                                        </p:tgtEl>
                                        <p:attrNameLst>
                                          <p:attrName>ppt_w</p:attrName>
                                        </p:attrNameLst>
                                      </p:cBhvr>
                                      <p:tavLst>
                                        <p:tav tm="0">
                                          <p:val>
                                            <p:fltVal val="0"/>
                                          </p:val>
                                        </p:tav>
                                        <p:tav tm="100000">
                                          <p:val>
                                            <p:strVal val="#ppt_w"/>
                                          </p:val>
                                        </p:tav>
                                      </p:tavLst>
                                    </p:anim>
                                    <p:anim calcmode="lin" valueType="num">
                                      <p:cBhvr>
                                        <p:cTn id="36" dur="1000" fill="hold"/>
                                        <p:tgtEl>
                                          <p:spTgt spid="60"/>
                                        </p:tgtEl>
                                        <p:attrNameLst>
                                          <p:attrName>ppt_h</p:attrName>
                                        </p:attrNameLst>
                                      </p:cBhvr>
                                      <p:tavLst>
                                        <p:tav tm="0">
                                          <p:val>
                                            <p:fltVal val="0"/>
                                          </p:val>
                                        </p:tav>
                                        <p:tav tm="100000">
                                          <p:val>
                                            <p:strVal val="#ppt_h"/>
                                          </p:val>
                                        </p:tav>
                                      </p:tavLst>
                                    </p:anim>
                                  </p:childTnLst>
                                </p:cTn>
                              </p:par>
                              <p:par>
                                <p:cTn id="37" presetID="20" presetClass="entr" presetSubtype="0" fill="hold" grpId="0" nodeType="withEffect">
                                  <p:stCondLst>
                                    <p:cond delay="1500"/>
                                  </p:stCondLst>
                                  <p:childTnLst>
                                    <p:set>
                                      <p:cBhvr>
                                        <p:cTn id="38" dur="1" fill="hold">
                                          <p:stCondLst>
                                            <p:cond delay="0"/>
                                          </p:stCondLst>
                                        </p:cTn>
                                        <p:tgtEl>
                                          <p:spTgt spid="56"/>
                                        </p:tgtEl>
                                        <p:attrNameLst>
                                          <p:attrName>style.visibility</p:attrName>
                                        </p:attrNameLst>
                                      </p:cBhvr>
                                      <p:to>
                                        <p:strVal val="visible"/>
                                      </p:to>
                                    </p:set>
                                    <p:animEffect transition="in" filter="wedge">
                                      <p:cBhvr>
                                        <p:cTn id="39" dur="1000"/>
                                        <p:tgtEl>
                                          <p:spTgt spid="56"/>
                                        </p:tgtEl>
                                      </p:cBhvr>
                                    </p:animEffect>
                                  </p:childTnLst>
                                </p:cTn>
                              </p:par>
                            </p:childTnLst>
                          </p:cTn>
                        </p:par>
                        <p:par>
                          <p:cTn id="40" fill="hold">
                            <p:stCondLst>
                              <p:cond delay="2500"/>
                            </p:stCondLst>
                            <p:childTnLst>
                              <p:par>
                                <p:cTn id="41" presetID="12" presetClass="entr" presetSubtype="8"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1500"/>
                                        <p:tgtEl>
                                          <p:spTgt spid="37"/>
                                        </p:tgtEl>
                                        <p:attrNameLst>
                                          <p:attrName>ppt_x</p:attrName>
                                        </p:attrNameLst>
                                      </p:cBhvr>
                                      <p:tavLst>
                                        <p:tav tm="0">
                                          <p:val>
                                            <p:strVal val="#ppt_x-#ppt_w*1.125000"/>
                                          </p:val>
                                        </p:tav>
                                        <p:tav tm="100000">
                                          <p:val>
                                            <p:strVal val="#ppt_x"/>
                                          </p:val>
                                        </p:tav>
                                      </p:tavLst>
                                    </p:anim>
                                    <p:animEffect transition="in" filter="wipe(right)">
                                      <p:cBhvr>
                                        <p:cTn id="44" dur="1500"/>
                                        <p:tgtEl>
                                          <p:spTgt spid="37"/>
                                        </p:tgtEl>
                                      </p:cBhvr>
                                    </p:animEffect>
                                  </p:childTnLst>
                                </p:cTn>
                              </p:par>
                              <p:par>
                                <p:cTn id="45" presetID="1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1500"/>
                                        <p:tgtEl>
                                          <p:spTgt spid="43"/>
                                        </p:tgtEl>
                                        <p:attrNameLst>
                                          <p:attrName>ppt_x</p:attrName>
                                        </p:attrNameLst>
                                      </p:cBhvr>
                                      <p:tavLst>
                                        <p:tav tm="0">
                                          <p:val>
                                            <p:strVal val="#ppt_x-#ppt_w*1.125000"/>
                                          </p:val>
                                        </p:tav>
                                        <p:tav tm="100000">
                                          <p:val>
                                            <p:strVal val="#ppt_x"/>
                                          </p:val>
                                        </p:tav>
                                      </p:tavLst>
                                    </p:anim>
                                    <p:animEffect transition="in" filter="wipe(right)">
                                      <p:cBhvr>
                                        <p:cTn id="48" dur="1500"/>
                                        <p:tgtEl>
                                          <p:spTgt spid="43"/>
                                        </p:tgtEl>
                                      </p:cBhvr>
                                    </p:animEffect>
                                  </p:childTnLst>
                                </p:cTn>
                              </p:par>
                              <p:par>
                                <p:cTn id="49" presetID="12" presetClass="entr" presetSubtype="2" fill="hold" nodeType="withEffect">
                                  <p:stCondLst>
                                    <p:cond delay="75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1500"/>
                                        <p:tgtEl>
                                          <p:spTgt spid="53"/>
                                        </p:tgtEl>
                                        <p:attrNameLst>
                                          <p:attrName>ppt_x</p:attrName>
                                        </p:attrNameLst>
                                      </p:cBhvr>
                                      <p:tavLst>
                                        <p:tav tm="0">
                                          <p:val>
                                            <p:strVal val="#ppt_x+#ppt_w*1.125000"/>
                                          </p:val>
                                        </p:tav>
                                        <p:tav tm="100000">
                                          <p:val>
                                            <p:strVal val="#ppt_x"/>
                                          </p:val>
                                        </p:tav>
                                      </p:tavLst>
                                    </p:anim>
                                    <p:animEffect transition="in" filter="wipe(left)">
                                      <p:cBhvr>
                                        <p:cTn id="52" dur="1500"/>
                                        <p:tgtEl>
                                          <p:spTgt spid="53"/>
                                        </p:tgtEl>
                                      </p:cBhvr>
                                    </p:animEffect>
                                  </p:childTnLst>
                                </p:cTn>
                              </p:par>
                              <p:par>
                                <p:cTn id="53" presetID="12" presetClass="entr" presetSubtype="2" fill="hold" nodeType="withEffect">
                                  <p:stCondLst>
                                    <p:cond delay="100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1500"/>
                                        <p:tgtEl>
                                          <p:spTgt spid="50"/>
                                        </p:tgtEl>
                                        <p:attrNameLst>
                                          <p:attrName>ppt_x</p:attrName>
                                        </p:attrNameLst>
                                      </p:cBhvr>
                                      <p:tavLst>
                                        <p:tav tm="0">
                                          <p:val>
                                            <p:strVal val="#ppt_x+#ppt_w*1.125000"/>
                                          </p:val>
                                        </p:tav>
                                        <p:tav tm="100000">
                                          <p:val>
                                            <p:strVal val="#ppt_x"/>
                                          </p:val>
                                        </p:tav>
                                      </p:tavLst>
                                    </p:anim>
                                    <p:animEffect transition="in" filter="wipe(left)">
                                      <p:cBhvr>
                                        <p:cTn id="56" dur="1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animBg="1"/>
      <p:bldP spid="56" grpId="0" animBg="1"/>
      <p:bldP spid="57" grpId="0" animBg="1"/>
      <p:bldP spid="58" grpId="0" animBg="1"/>
      <p:bldP spid="59"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a:extLst>
              <a:ext uri="{FF2B5EF4-FFF2-40B4-BE49-F238E27FC236}">
                <a16:creationId xmlns:a16="http://schemas.microsoft.com/office/drawing/2014/main" id="{1FF1ECB2-CA8D-97AB-B5EC-11DC5B4D09FD}"/>
              </a:ext>
            </a:extLst>
          </p:cNvPr>
          <p:cNvSpPr>
            <a:spLocks noGrp="1"/>
          </p:cNvSpPr>
          <p:nvPr>
            <p:ph type="ftr" sz="quarter" idx="11"/>
          </p:nvPr>
        </p:nvSpPr>
        <p:spPr/>
        <p:txBody>
          <a:bodyPr/>
          <a:lstStyle/>
          <a:p>
            <a:r>
              <a:rPr lang="en-US" err="1"/>
              <a:t>SQLDay</a:t>
            </a:r>
            <a:r>
              <a:rPr lang="en-US"/>
              <a:t> 202</a:t>
            </a:r>
            <a:r>
              <a:rPr lang="pl-PL"/>
              <a:t>2</a:t>
            </a:r>
            <a:endParaRPr lang="en-US"/>
          </a:p>
        </p:txBody>
      </p:sp>
      <p:pic>
        <p:nvPicPr>
          <p:cNvPr id="5" name="Obraz 4">
            <a:extLst>
              <a:ext uri="{FF2B5EF4-FFF2-40B4-BE49-F238E27FC236}">
                <a16:creationId xmlns:a16="http://schemas.microsoft.com/office/drawing/2014/main" id="{0491A2C0-9805-9883-AEE9-FF7E4DBF025F}"/>
              </a:ext>
            </a:extLst>
          </p:cNvPr>
          <p:cNvPicPr>
            <a:picLocks noChangeAspect="1"/>
          </p:cNvPicPr>
          <p:nvPr/>
        </p:nvPicPr>
        <p:blipFill>
          <a:blip r:embed="rId2"/>
          <a:stretch>
            <a:fillRect/>
          </a:stretch>
        </p:blipFill>
        <p:spPr>
          <a:xfrm>
            <a:off x="13438" y="2657910"/>
            <a:ext cx="2682910" cy="1852334"/>
          </a:xfrm>
          <a:prstGeom prst="rect">
            <a:avLst/>
          </a:prstGeom>
        </p:spPr>
      </p:pic>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3"/>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4"/>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11" name="Group 2">
            <a:extLst>
              <a:ext uri="{FF2B5EF4-FFF2-40B4-BE49-F238E27FC236}">
                <a16:creationId xmlns:a16="http://schemas.microsoft.com/office/drawing/2014/main" id="{E2DF0F2F-2B8B-248E-049B-E4D96F6BD1D0}"/>
              </a:ext>
            </a:extLst>
          </p:cNvPr>
          <p:cNvGrpSpPr/>
          <p:nvPr/>
        </p:nvGrpSpPr>
        <p:grpSpPr>
          <a:xfrm>
            <a:off x="2508519" y="1751971"/>
            <a:ext cx="638931" cy="3631031"/>
            <a:chOff x="8021275" y="1293778"/>
            <a:chExt cx="638931" cy="4295921"/>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p:grpSpPr>
        <p:sp>
          <p:nvSpPr>
            <p:cNvPr id="17" name="Freeform: Shape 153">
              <a:extLst>
                <a:ext uri="{FF2B5EF4-FFF2-40B4-BE49-F238E27FC236}">
                  <a16:creationId xmlns:a16="http://schemas.microsoft.com/office/drawing/2014/main" id="{862B045F-5AA8-2A13-474E-D01B1A211EE4}"/>
                </a:ext>
              </a:extLst>
            </p:cNvPr>
            <p:cNvSpPr/>
            <p:nvPr/>
          </p:nvSpPr>
          <p:spPr>
            <a:xfrm>
              <a:off x="8021275" y="1293778"/>
              <a:ext cx="638931" cy="1563568"/>
            </a:xfrm>
            <a:custGeom>
              <a:avLst/>
              <a:gdLst>
                <a:gd name="connsiteX0" fmla="*/ 619819 w 619819"/>
                <a:gd name="connsiteY0" fmla="*/ 0 h 1516798"/>
                <a:gd name="connsiteX1" fmla="*/ 619819 w 619819"/>
                <a:gd name="connsiteY1" fmla="*/ 765425 h 1516798"/>
                <a:gd name="connsiteX2" fmla="*/ 67008 w 619819"/>
                <a:gd name="connsiteY2" fmla="*/ 1516798 h 1516798"/>
                <a:gd name="connsiteX3" fmla="*/ 61714 w 619819"/>
                <a:gd name="connsiteY3" fmla="*/ 1496211 h 1516798"/>
                <a:gd name="connsiteX4" fmla="*/ 0 w 619819"/>
                <a:gd name="connsiteY4" fmla="*/ 1327596 h 1516798"/>
                <a:gd name="connsiteX5" fmla="*/ 619819 w 619819"/>
                <a:gd name="connsiteY5" fmla="*/ 0 h 151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819" h="1516798">
                  <a:moveTo>
                    <a:pt x="619819" y="0"/>
                  </a:moveTo>
                  <a:lnTo>
                    <a:pt x="619819" y="765425"/>
                  </a:lnTo>
                  <a:lnTo>
                    <a:pt x="67008" y="1516798"/>
                  </a:lnTo>
                  <a:lnTo>
                    <a:pt x="61714" y="1496211"/>
                  </a:lnTo>
                  <a:lnTo>
                    <a:pt x="0" y="1327596"/>
                  </a:lnTo>
                  <a:lnTo>
                    <a:pt x="619819" y="0"/>
                  </a:lnTo>
                  <a:close/>
                </a:path>
              </a:pathLst>
            </a:custGeom>
            <a:solidFill>
              <a:schemeClr val="accent4">
                <a:lumMod val="20000"/>
                <a:lumOff val="8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8" name="Freeform: Shape 150">
              <a:extLst>
                <a:ext uri="{FF2B5EF4-FFF2-40B4-BE49-F238E27FC236}">
                  <a16:creationId xmlns:a16="http://schemas.microsoft.com/office/drawing/2014/main" id="{FE0EF05E-BA38-9759-9B77-CEA8F083048F}"/>
                </a:ext>
              </a:extLst>
            </p:cNvPr>
            <p:cNvSpPr/>
            <p:nvPr/>
          </p:nvSpPr>
          <p:spPr>
            <a:xfrm>
              <a:off x="8097002" y="2172414"/>
              <a:ext cx="563203" cy="1028450"/>
            </a:xfrm>
            <a:custGeom>
              <a:avLst/>
              <a:gdLst>
                <a:gd name="connsiteX0" fmla="*/ 546356 w 546356"/>
                <a:gd name="connsiteY0" fmla="*/ 0 h 997686"/>
                <a:gd name="connsiteX1" fmla="*/ 546356 w 546356"/>
                <a:gd name="connsiteY1" fmla="*/ 766722 h 997686"/>
                <a:gd name="connsiteX2" fmla="*/ 62486 w 546356"/>
                <a:gd name="connsiteY2" fmla="*/ 997686 h 997686"/>
                <a:gd name="connsiteX3" fmla="*/ 38032 w 546356"/>
                <a:gd name="connsiteY3" fmla="*/ 837463 h 997686"/>
                <a:gd name="connsiteX4" fmla="*/ 0 w 546356"/>
                <a:gd name="connsiteY4" fmla="*/ 689552 h 997686"/>
                <a:gd name="connsiteX5" fmla="*/ 546356 w 546356"/>
                <a:gd name="connsiteY5" fmla="*/ 0 h 99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356" h="997686">
                  <a:moveTo>
                    <a:pt x="546356" y="0"/>
                  </a:moveTo>
                  <a:lnTo>
                    <a:pt x="546356" y="766722"/>
                  </a:lnTo>
                  <a:lnTo>
                    <a:pt x="62486" y="997686"/>
                  </a:lnTo>
                  <a:lnTo>
                    <a:pt x="38032" y="837463"/>
                  </a:lnTo>
                  <a:lnTo>
                    <a:pt x="0" y="689552"/>
                  </a:lnTo>
                  <a:lnTo>
                    <a:pt x="546356" y="0"/>
                  </a:lnTo>
                  <a:close/>
                </a:path>
              </a:pathLst>
            </a:custGeom>
            <a:solidFill>
              <a:schemeClr val="accent4">
                <a:lumMod val="40000"/>
                <a:lumOff val="6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9" name="Freeform: Shape 148">
              <a:extLst>
                <a:ext uri="{FF2B5EF4-FFF2-40B4-BE49-F238E27FC236}">
                  <a16:creationId xmlns:a16="http://schemas.microsoft.com/office/drawing/2014/main" id="{850BD525-F345-2E15-1F6C-FD29C3B1C221}"/>
                </a:ext>
              </a:extLst>
            </p:cNvPr>
            <p:cNvSpPr/>
            <p:nvPr/>
          </p:nvSpPr>
          <p:spPr>
            <a:xfrm>
              <a:off x="8167540" y="3045702"/>
              <a:ext cx="492665" cy="790369"/>
            </a:xfrm>
            <a:custGeom>
              <a:avLst/>
              <a:gdLst>
                <a:gd name="connsiteX0" fmla="*/ 477928 w 477928"/>
                <a:gd name="connsiteY0" fmla="*/ 0 h 766727"/>
                <a:gd name="connsiteX1" fmla="*/ 477928 w 477928"/>
                <a:gd name="connsiteY1" fmla="*/ 766727 h 766727"/>
                <a:gd name="connsiteX2" fmla="*/ 1537 w 477928"/>
                <a:gd name="connsiteY2" fmla="*/ 577874 h 766727"/>
                <a:gd name="connsiteX3" fmla="*/ 10648 w 477928"/>
                <a:gd name="connsiteY3" fmla="*/ 397444 h 766727"/>
                <a:gd name="connsiteX4" fmla="*/ 218 w 477928"/>
                <a:gd name="connsiteY4" fmla="*/ 190888 h 766727"/>
                <a:gd name="connsiteX5" fmla="*/ 0 w 477928"/>
                <a:gd name="connsiteY5" fmla="*/ 189459 h 766727"/>
                <a:gd name="connsiteX6" fmla="*/ 477928 w 477928"/>
                <a:gd name="connsiteY6" fmla="*/ 0 h 76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28" h="766727">
                  <a:moveTo>
                    <a:pt x="477928" y="0"/>
                  </a:moveTo>
                  <a:lnTo>
                    <a:pt x="477928" y="766727"/>
                  </a:lnTo>
                  <a:lnTo>
                    <a:pt x="1537" y="577874"/>
                  </a:lnTo>
                  <a:lnTo>
                    <a:pt x="10648" y="397444"/>
                  </a:lnTo>
                  <a:cubicBezTo>
                    <a:pt x="10648" y="327711"/>
                    <a:pt x="7115" y="258802"/>
                    <a:pt x="218" y="190888"/>
                  </a:cubicBezTo>
                  <a:lnTo>
                    <a:pt x="0" y="189459"/>
                  </a:lnTo>
                  <a:lnTo>
                    <a:pt x="477928" y="0"/>
                  </a:lnTo>
                  <a:close/>
                </a:path>
              </a:pathLst>
            </a:custGeom>
            <a:solidFill>
              <a:schemeClr val="accent4">
                <a:lumMod val="60000"/>
                <a:lumOff val="4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0" name="Freeform: Shape 146">
              <a:extLst>
                <a:ext uri="{FF2B5EF4-FFF2-40B4-BE49-F238E27FC236}">
                  <a16:creationId xmlns:a16="http://schemas.microsoft.com/office/drawing/2014/main" id="{87D19B2A-AD13-622E-F69E-D9799756E910}"/>
                </a:ext>
              </a:extLst>
            </p:cNvPr>
            <p:cNvSpPr/>
            <p:nvPr/>
          </p:nvSpPr>
          <p:spPr>
            <a:xfrm>
              <a:off x="8102420" y="3683184"/>
              <a:ext cx="557785" cy="1026164"/>
            </a:xfrm>
            <a:custGeom>
              <a:avLst/>
              <a:gdLst>
                <a:gd name="connsiteX0" fmla="*/ 61190 w 541100"/>
                <a:gd name="connsiteY0" fmla="*/ 0 h 995469"/>
                <a:gd name="connsiteX1" fmla="*/ 541100 w 541100"/>
                <a:gd name="connsiteY1" fmla="*/ 230044 h 995469"/>
                <a:gd name="connsiteX2" fmla="*/ 541100 w 541100"/>
                <a:gd name="connsiteY2" fmla="*/ 995469 h 995469"/>
                <a:gd name="connsiteX3" fmla="*/ 0 w 541100"/>
                <a:gd name="connsiteY3" fmla="*/ 313645 h 995469"/>
                <a:gd name="connsiteX4" fmla="*/ 32776 w 541100"/>
                <a:gd name="connsiteY4" fmla="*/ 186175 h 995469"/>
                <a:gd name="connsiteX5" fmla="*/ 61190 w 541100"/>
                <a:gd name="connsiteY5" fmla="*/ 0 h 99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100" h="995469">
                  <a:moveTo>
                    <a:pt x="61190" y="0"/>
                  </a:moveTo>
                  <a:lnTo>
                    <a:pt x="541100" y="230044"/>
                  </a:lnTo>
                  <a:lnTo>
                    <a:pt x="541100" y="995469"/>
                  </a:lnTo>
                  <a:lnTo>
                    <a:pt x="0" y="313645"/>
                  </a:lnTo>
                  <a:lnTo>
                    <a:pt x="32776" y="186175"/>
                  </a:lnTo>
                  <a:lnTo>
                    <a:pt x="61190"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1" name="Freeform: Shape 144">
              <a:extLst>
                <a:ext uri="{FF2B5EF4-FFF2-40B4-BE49-F238E27FC236}">
                  <a16:creationId xmlns:a16="http://schemas.microsoft.com/office/drawing/2014/main" id="{2E426ADA-DF05-F843-3442-176C751B72A4}"/>
                </a:ext>
              </a:extLst>
            </p:cNvPr>
            <p:cNvSpPr/>
            <p:nvPr/>
          </p:nvSpPr>
          <p:spPr>
            <a:xfrm>
              <a:off x="8027145" y="4032213"/>
              <a:ext cx="633061" cy="1557486"/>
            </a:xfrm>
            <a:custGeom>
              <a:avLst/>
              <a:gdLst>
                <a:gd name="connsiteX0" fmla="*/ 66611 w 614124"/>
                <a:gd name="connsiteY0" fmla="*/ 0 h 1510898"/>
                <a:gd name="connsiteX1" fmla="*/ 614124 w 614124"/>
                <a:gd name="connsiteY1" fmla="*/ 744157 h 1510898"/>
                <a:gd name="connsiteX2" fmla="*/ 614124 w 614124"/>
                <a:gd name="connsiteY2" fmla="*/ 1510898 h 1510898"/>
                <a:gd name="connsiteX3" fmla="*/ 0 w 614124"/>
                <a:gd name="connsiteY3" fmla="*/ 194248 h 1510898"/>
                <a:gd name="connsiteX4" fmla="*/ 56019 w 614124"/>
                <a:gd name="connsiteY4" fmla="*/ 41192 h 1510898"/>
                <a:gd name="connsiteX5" fmla="*/ 66611 w 614124"/>
                <a:gd name="connsiteY5" fmla="*/ 0 h 151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124" h="1510898">
                  <a:moveTo>
                    <a:pt x="66611" y="0"/>
                  </a:moveTo>
                  <a:lnTo>
                    <a:pt x="614124" y="744157"/>
                  </a:lnTo>
                  <a:lnTo>
                    <a:pt x="614124" y="1510898"/>
                  </a:lnTo>
                  <a:lnTo>
                    <a:pt x="0" y="194248"/>
                  </a:lnTo>
                  <a:lnTo>
                    <a:pt x="56019" y="41192"/>
                  </a:lnTo>
                  <a:lnTo>
                    <a:pt x="66611"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grpSp>
      <p:grpSp>
        <p:nvGrpSpPr>
          <p:cNvPr id="22" name="Group 8">
            <a:extLst>
              <a:ext uri="{FF2B5EF4-FFF2-40B4-BE49-F238E27FC236}">
                <a16:creationId xmlns:a16="http://schemas.microsoft.com/office/drawing/2014/main" id="{FF22DFDE-7EB4-9BE4-57F3-90AA1BD8DEE8}"/>
              </a:ext>
            </a:extLst>
          </p:cNvPr>
          <p:cNvGrpSpPr/>
          <p:nvPr/>
        </p:nvGrpSpPr>
        <p:grpSpPr>
          <a:xfrm>
            <a:off x="3147449" y="1751971"/>
            <a:ext cx="2567551" cy="3619598"/>
            <a:chOff x="8657686" y="1293777"/>
            <a:chExt cx="2567551" cy="4282395"/>
          </a:xfrm>
          <a:gradFill flip="none" rotWithShape="1">
            <a:gsLst>
              <a:gs pos="0">
                <a:srgbClr val="FBAB28">
                  <a:lumMod val="46000"/>
                  <a:lumOff val="54000"/>
                </a:srgbClr>
              </a:gs>
              <a:gs pos="50000">
                <a:srgbClr val="FFC000">
                  <a:lumMod val="68000"/>
                  <a:lumOff val="32000"/>
                </a:srgbClr>
              </a:gs>
              <a:gs pos="100000">
                <a:schemeClr val="bg1"/>
              </a:gs>
            </a:gsLst>
            <a:lin ang="2700000" scaled="1"/>
            <a:tileRect/>
          </a:gradFill>
        </p:grpSpPr>
        <p:sp>
          <p:nvSpPr>
            <p:cNvPr id="23" name="Shape 915">
              <a:extLst>
                <a:ext uri="{FF2B5EF4-FFF2-40B4-BE49-F238E27FC236}">
                  <a16:creationId xmlns:a16="http://schemas.microsoft.com/office/drawing/2014/main" id="{1E7131D2-1E33-0B17-13C7-FE85A4627AAB}"/>
                </a:ext>
              </a:extLst>
            </p:cNvPr>
            <p:cNvSpPr/>
            <p:nvPr/>
          </p:nvSpPr>
          <p:spPr>
            <a:xfrm rot="16200000">
              <a:off x="9555102" y="398880"/>
              <a:ext cx="775237" cy="2565032"/>
            </a:xfrm>
            <a:prstGeom prst="round2SameRect">
              <a:avLst>
                <a:gd name="adj1" fmla="val 0"/>
                <a:gd name="adj2" fmla="val 50000"/>
              </a:avLst>
            </a:prstGeom>
            <a:solidFill>
              <a:schemeClr val="accent4">
                <a:lumMod val="20000"/>
                <a:lumOff val="8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4" name="Shape 919">
              <a:extLst>
                <a:ext uri="{FF2B5EF4-FFF2-40B4-BE49-F238E27FC236}">
                  <a16:creationId xmlns:a16="http://schemas.microsoft.com/office/drawing/2014/main" id="{46450EA3-2CC3-10B2-4712-0AB8EEEDB1EB}"/>
                </a:ext>
              </a:extLst>
            </p:cNvPr>
            <p:cNvSpPr/>
            <p:nvPr/>
          </p:nvSpPr>
          <p:spPr>
            <a:xfrm rot="16200000">
              <a:off x="9549176" y="1276977"/>
              <a:ext cx="782052" cy="2565031"/>
            </a:xfrm>
            <a:prstGeom prst="round2SameRect">
              <a:avLst>
                <a:gd name="adj1" fmla="val 0"/>
                <a:gd name="adj2" fmla="val 50000"/>
              </a:avLst>
            </a:prstGeom>
            <a:solidFill>
              <a:schemeClr val="accent4">
                <a:lumMod val="40000"/>
                <a:lumOff val="6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5" name="Shape 923">
              <a:extLst>
                <a:ext uri="{FF2B5EF4-FFF2-40B4-BE49-F238E27FC236}">
                  <a16:creationId xmlns:a16="http://schemas.microsoft.com/office/drawing/2014/main" id="{F9869F92-D9F2-8D3D-DB21-9E87B552B40C}"/>
                </a:ext>
              </a:extLst>
            </p:cNvPr>
            <p:cNvSpPr/>
            <p:nvPr/>
          </p:nvSpPr>
          <p:spPr>
            <a:xfrm rot="16200000">
              <a:off x="9549176" y="2156747"/>
              <a:ext cx="782053" cy="2565030"/>
            </a:xfrm>
            <a:prstGeom prst="round2SameRect">
              <a:avLst>
                <a:gd name="adj1" fmla="val 0"/>
                <a:gd name="adj2" fmla="val 50000"/>
              </a:avLst>
            </a:prstGeom>
            <a:solidFill>
              <a:schemeClr val="accent4">
                <a:lumMod val="60000"/>
                <a:lumOff val="4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6" name="Shape 927">
              <a:extLst>
                <a:ext uri="{FF2B5EF4-FFF2-40B4-BE49-F238E27FC236}">
                  <a16:creationId xmlns:a16="http://schemas.microsoft.com/office/drawing/2014/main" id="{73F3E0FC-88A5-B4FA-1148-5E93C113CDE9}"/>
                </a:ext>
              </a:extLst>
            </p:cNvPr>
            <p:cNvSpPr/>
            <p:nvPr/>
          </p:nvSpPr>
          <p:spPr>
            <a:xfrm rot="16200000">
              <a:off x="8656531" y="3924009"/>
              <a:ext cx="784590" cy="777224"/>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7" name="Shape 931">
              <a:extLst>
                <a:ext uri="{FF2B5EF4-FFF2-40B4-BE49-F238E27FC236}">
                  <a16:creationId xmlns:a16="http://schemas.microsoft.com/office/drawing/2014/main" id="{7EEEC61D-9C4C-F3A7-3145-93338295875B}"/>
                </a:ext>
              </a:extLst>
            </p:cNvPr>
            <p:cNvSpPr/>
            <p:nvPr/>
          </p:nvSpPr>
          <p:spPr>
            <a:xfrm rot="16200000">
              <a:off x="8658213" y="4799471"/>
              <a:ext cx="776176" cy="777226"/>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8" name="Shape 2185">
              <a:extLst>
                <a:ext uri="{FF2B5EF4-FFF2-40B4-BE49-F238E27FC236}">
                  <a16:creationId xmlns:a16="http://schemas.microsoft.com/office/drawing/2014/main" id="{0138F6B8-2212-14BC-6188-CB8D6BD95EDB}"/>
                </a:ext>
              </a:extLst>
            </p:cNvPr>
            <p:cNvSpPr txBox="1"/>
            <p:nvPr/>
          </p:nvSpPr>
          <p:spPr>
            <a:xfrm>
              <a:off x="8657686" y="1454689"/>
              <a:ext cx="1655346" cy="473376"/>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Dane wejściowe i wskaźniki KPI</a:t>
              </a:r>
              <a:endParaRPr lang="en-US" sz="1300" b="1">
                <a:solidFill>
                  <a:schemeClr val="tx2"/>
                </a:solidFill>
                <a:latin typeface="Century Gothic" panose="020B0502020202020204" pitchFamily="34" charset="0"/>
              </a:endParaRPr>
            </a:p>
          </p:txBody>
        </p:sp>
      </p:grpSp>
      <p:pic>
        <p:nvPicPr>
          <p:cNvPr id="3" name="Grafika 2" descr="Kalkulator z wypełnieniem pełnym">
            <a:extLst>
              <a:ext uri="{FF2B5EF4-FFF2-40B4-BE49-F238E27FC236}">
                <a16:creationId xmlns:a16="http://schemas.microsoft.com/office/drawing/2014/main" id="{3963D047-7A42-B70F-E1C2-718853FD8F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0297" y="1861190"/>
            <a:ext cx="457200" cy="457200"/>
          </a:xfrm>
          <a:prstGeom prst="rect">
            <a:avLst/>
          </a:prstGeom>
        </p:spPr>
      </p:pic>
      <p:pic>
        <p:nvPicPr>
          <p:cNvPr id="8" name="Grafika 7" descr="Użytkownicy z wypełnieniem pełnym">
            <a:extLst>
              <a:ext uri="{FF2B5EF4-FFF2-40B4-BE49-F238E27FC236}">
                <a16:creationId xmlns:a16="http://schemas.microsoft.com/office/drawing/2014/main" id="{6E3FE25B-E825-613A-C655-A4691D80D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13838" y="2523730"/>
            <a:ext cx="606892" cy="606892"/>
          </a:xfrm>
          <a:prstGeom prst="rect">
            <a:avLst/>
          </a:prstGeom>
        </p:spPr>
      </p:pic>
      <p:pic>
        <p:nvPicPr>
          <p:cNvPr id="44" name="Grafika 43" descr="Podkładka — zaznaczone z wypełnieniem pełnym">
            <a:extLst>
              <a:ext uri="{FF2B5EF4-FFF2-40B4-BE49-F238E27FC236}">
                <a16:creationId xmlns:a16="http://schemas.microsoft.com/office/drawing/2014/main" id="{3C23D3ED-2F21-9095-E25B-E623A14165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63710" y="3270903"/>
            <a:ext cx="606892" cy="606892"/>
          </a:xfrm>
          <a:prstGeom prst="rect">
            <a:avLst/>
          </a:prstGeom>
        </p:spPr>
      </p:pic>
      <p:pic>
        <p:nvPicPr>
          <p:cNvPr id="46" name="Grafika 45" descr="Wykres słupkowy z trendem wzrostowym z wypełnieniem pełnym">
            <a:extLst>
              <a:ext uri="{FF2B5EF4-FFF2-40B4-BE49-F238E27FC236}">
                <a16:creationId xmlns:a16="http://schemas.microsoft.com/office/drawing/2014/main" id="{01F1BED3-195D-E4C9-84FD-049DB53353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20537" y="4017905"/>
            <a:ext cx="578372" cy="578372"/>
          </a:xfrm>
          <a:prstGeom prst="rect">
            <a:avLst/>
          </a:prstGeom>
        </p:spPr>
      </p:pic>
      <p:pic>
        <p:nvPicPr>
          <p:cNvPr id="48" name="Grafika 47" descr="Żarówka i koło zębate z wypełnieniem pełnym">
            <a:extLst>
              <a:ext uri="{FF2B5EF4-FFF2-40B4-BE49-F238E27FC236}">
                <a16:creationId xmlns:a16="http://schemas.microsoft.com/office/drawing/2014/main" id="{9074B8B6-360C-BBCE-A450-5C3C85B42F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60390" y="4744757"/>
            <a:ext cx="567039" cy="567039"/>
          </a:xfrm>
          <a:prstGeom prst="rect">
            <a:avLst/>
          </a:prstGeom>
        </p:spPr>
      </p:pic>
      <p:sp>
        <p:nvSpPr>
          <p:cNvPr id="49" name="pole tekstowe 48">
            <a:extLst>
              <a:ext uri="{FF2B5EF4-FFF2-40B4-BE49-F238E27FC236}">
                <a16:creationId xmlns:a16="http://schemas.microsoft.com/office/drawing/2014/main" id="{16F38023-BCD8-524A-8199-1D8E0D6BB740}"/>
              </a:ext>
            </a:extLst>
          </p:cNvPr>
          <p:cNvSpPr txBox="1"/>
          <p:nvPr/>
        </p:nvSpPr>
        <p:spPr>
          <a:xfrm>
            <a:off x="5807528" y="1703953"/>
            <a:ext cx="6260647" cy="1323439"/>
          </a:xfrm>
          <a:prstGeom prst="rect">
            <a:avLst/>
          </a:prstGeom>
          <a:noFill/>
        </p:spPr>
        <p:txBody>
          <a:bodyPr wrap="square" rtlCol="0">
            <a:spAutoFit/>
          </a:bodyPr>
          <a:lstStyle/>
          <a:p>
            <a:pPr marL="285750" indent="-285750">
              <a:buFont typeface="Wingdings" panose="05000000000000000000" pitchFamily="2" charset="2"/>
              <a:buChar char="ü"/>
            </a:pPr>
            <a:r>
              <a:rPr lang="pl-PL" sz="1600"/>
              <a:t>Przechowywanie załączników potwierdzających wprowadzone dane;</a:t>
            </a:r>
          </a:p>
          <a:p>
            <a:pPr marL="285750" indent="-285750">
              <a:buFont typeface="Wingdings" panose="05000000000000000000" pitchFamily="2" charset="2"/>
              <a:buChar char="ü"/>
            </a:pPr>
            <a:endParaRPr lang="pl-PL" sz="1600"/>
          </a:p>
          <a:p>
            <a:pPr marL="285750" indent="-285750">
              <a:buFont typeface="Wingdings" panose="05000000000000000000" pitchFamily="2" charset="2"/>
              <a:buChar char="ü"/>
            </a:pPr>
            <a:r>
              <a:rPr lang="pl-PL" sz="1600"/>
              <a:t>Tabele z logami zmian wprowadzonych w środowisku;</a:t>
            </a:r>
          </a:p>
          <a:p>
            <a:pPr marL="285750" indent="-285750">
              <a:buFont typeface="Arial" panose="020B0604020202020204" pitchFamily="34" charset="0"/>
              <a:buChar char="•"/>
            </a:pPr>
            <a:endParaRPr lang="pl-PL" sz="1400"/>
          </a:p>
          <a:p>
            <a:pPr marL="285750" indent="-285750">
              <a:buFont typeface="Arial" panose="020B0604020202020204" pitchFamily="34" charset="0"/>
              <a:buChar char="•"/>
            </a:pPr>
            <a:endParaRPr lang="pl-PL"/>
          </a:p>
        </p:txBody>
      </p:sp>
      <p:sp>
        <p:nvSpPr>
          <p:cNvPr id="30" name="Shape 2185">
            <a:extLst>
              <a:ext uri="{FF2B5EF4-FFF2-40B4-BE49-F238E27FC236}">
                <a16:creationId xmlns:a16="http://schemas.microsoft.com/office/drawing/2014/main" id="{A63E33F8-5E60-B8E6-58BD-C820F432D6B4}"/>
              </a:ext>
            </a:extLst>
          </p:cNvPr>
          <p:cNvSpPr txBox="1"/>
          <p:nvPr/>
        </p:nvSpPr>
        <p:spPr>
          <a:xfrm>
            <a:off x="3229463" y="2625220"/>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Role w procesie</a:t>
            </a:r>
            <a:br>
              <a:rPr lang="pl-PL" sz="1300" b="1">
                <a:solidFill>
                  <a:schemeClr val="tx2"/>
                </a:solidFill>
                <a:latin typeface="Century Gothic" panose="020B0502020202020204" pitchFamily="34" charset="0"/>
              </a:rPr>
            </a:br>
            <a:r>
              <a:rPr lang="pl-PL" sz="1300" b="1">
                <a:solidFill>
                  <a:schemeClr val="tx2"/>
                </a:solidFill>
                <a:latin typeface="Century Gothic" panose="020B0502020202020204" pitchFamily="34" charset="0"/>
              </a:rPr>
              <a:t>(</a:t>
            </a:r>
            <a:r>
              <a:rPr lang="pl-PL" sz="1300" b="1" err="1">
                <a:solidFill>
                  <a:schemeClr val="tx2"/>
                </a:solidFill>
                <a:latin typeface="Century Gothic" panose="020B0502020202020204" pitchFamily="34" charset="0"/>
              </a:rPr>
              <a:t>flow</a:t>
            </a:r>
            <a:r>
              <a:rPr lang="pl-PL" sz="1300" b="1">
                <a:solidFill>
                  <a:schemeClr val="tx2"/>
                </a:solidFill>
                <a:latin typeface="Century Gothic" panose="020B0502020202020204" pitchFamily="34" charset="0"/>
              </a:rPr>
              <a:t>)</a:t>
            </a:r>
            <a:endParaRPr lang="en-US" sz="1300" b="1">
              <a:solidFill>
                <a:schemeClr val="tx2"/>
              </a:solidFill>
              <a:latin typeface="Century Gothic" panose="020B0502020202020204" pitchFamily="34" charset="0"/>
            </a:endParaRPr>
          </a:p>
        </p:txBody>
      </p:sp>
      <p:sp>
        <p:nvSpPr>
          <p:cNvPr id="33" name="Shape 2185">
            <a:extLst>
              <a:ext uri="{FF2B5EF4-FFF2-40B4-BE49-F238E27FC236}">
                <a16:creationId xmlns:a16="http://schemas.microsoft.com/office/drawing/2014/main" id="{A2DDAF49-ECFC-2200-0F92-3FBC6DEB3248}"/>
              </a:ext>
            </a:extLst>
          </p:cNvPr>
          <p:cNvSpPr txBox="1"/>
          <p:nvPr/>
        </p:nvSpPr>
        <p:spPr>
          <a:xfrm>
            <a:off x="3239977" y="3344439"/>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Weryfikowalność procesu</a:t>
            </a:r>
            <a:endParaRPr lang="en-US" sz="1300" b="1">
              <a:solidFill>
                <a:schemeClr val="tx2"/>
              </a:solidFill>
              <a:latin typeface="Century Gothic" panose="020B0502020202020204" pitchFamily="34" charset="0"/>
            </a:endParaRPr>
          </a:p>
        </p:txBody>
      </p:sp>
      <p:sp>
        <p:nvSpPr>
          <p:cNvPr id="34" name="pole tekstowe 33">
            <a:extLst>
              <a:ext uri="{FF2B5EF4-FFF2-40B4-BE49-F238E27FC236}">
                <a16:creationId xmlns:a16="http://schemas.microsoft.com/office/drawing/2014/main" id="{65420A02-5361-B30B-9D34-DCF7C2B26BDB}"/>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Wymagania względem środowiska analitycznego ESG</a:t>
            </a:r>
          </a:p>
        </p:txBody>
      </p:sp>
      <p:pic>
        <p:nvPicPr>
          <p:cNvPr id="9" name="Obraz 8">
            <a:extLst>
              <a:ext uri="{FF2B5EF4-FFF2-40B4-BE49-F238E27FC236}">
                <a16:creationId xmlns:a16="http://schemas.microsoft.com/office/drawing/2014/main" id="{58DBFE5C-56B7-34BE-C63F-2F1D212B0AC5}"/>
              </a:ext>
            </a:extLst>
          </p:cNvPr>
          <p:cNvPicPr>
            <a:picLocks noChangeAspect="1"/>
          </p:cNvPicPr>
          <p:nvPr/>
        </p:nvPicPr>
        <p:blipFill>
          <a:blip r:embed="rId15"/>
          <a:stretch>
            <a:fillRect/>
          </a:stretch>
        </p:blipFill>
        <p:spPr>
          <a:xfrm>
            <a:off x="6376321" y="2821788"/>
            <a:ext cx="4763018" cy="3113451"/>
          </a:xfrm>
          <a:prstGeom prst="rect">
            <a:avLst/>
          </a:prstGeom>
        </p:spPr>
      </p:pic>
    </p:spTree>
    <p:extLst>
      <p:ext uri="{BB962C8B-B14F-4D97-AF65-F5344CB8AC3E}">
        <p14:creationId xmlns:p14="http://schemas.microsoft.com/office/powerpoint/2010/main" val="382876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a:extLst>
              <a:ext uri="{FF2B5EF4-FFF2-40B4-BE49-F238E27FC236}">
                <a16:creationId xmlns:a16="http://schemas.microsoft.com/office/drawing/2014/main" id="{1FF1ECB2-CA8D-97AB-B5EC-11DC5B4D09FD}"/>
              </a:ext>
            </a:extLst>
          </p:cNvPr>
          <p:cNvSpPr>
            <a:spLocks noGrp="1"/>
          </p:cNvSpPr>
          <p:nvPr>
            <p:ph type="ftr" sz="quarter" idx="11"/>
          </p:nvPr>
        </p:nvSpPr>
        <p:spPr/>
        <p:txBody>
          <a:bodyPr/>
          <a:lstStyle/>
          <a:p>
            <a:r>
              <a:rPr lang="en-US" err="1"/>
              <a:t>SQLDay</a:t>
            </a:r>
            <a:r>
              <a:rPr lang="en-US"/>
              <a:t> 202</a:t>
            </a:r>
            <a:r>
              <a:rPr lang="pl-PL"/>
              <a:t>2</a:t>
            </a:r>
            <a:endParaRPr lang="en-US"/>
          </a:p>
        </p:txBody>
      </p:sp>
      <p:pic>
        <p:nvPicPr>
          <p:cNvPr id="5" name="Obraz 4">
            <a:extLst>
              <a:ext uri="{FF2B5EF4-FFF2-40B4-BE49-F238E27FC236}">
                <a16:creationId xmlns:a16="http://schemas.microsoft.com/office/drawing/2014/main" id="{0491A2C0-9805-9883-AEE9-FF7E4DBF025F}"/>
              </a:ext>
            </a:extLst>
          </p:cNvPr>
          <p:cNvPicPr>
            <a:picLocks noChangeAspect="1"/>
          </p:cNvPicPr>
          <p:nvPr/>
        </p:nvPicPr>
        <p:blipFill>
          <a:blip r:embed="rId2"/>
          <a:stretch>
            <a:fillRect/>
          </a:stretch>
        </p:blipFill>
        <p:spPr>
          <a:xfrm>
            <a:off x="13438" y="2657910"/>
            <a:ext cx="2682910" cy="1852334"/>
          </a:xfrm>
          <a:prstGeom prst="rect">
            <a:avLst/>
          </a:prstGeom>
        </p:spPr>
      </p:pic>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3"/>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4"/>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11" name="Group 2">
            <a:extLst>
              <a:ext uri="{FF2B5EF4-FFF2-40B4-BE49-F238E27FC236}">
                <a16:creationId xmlns:a16="http://schemas.microsoft.com/office/drawing/2014/main" id="{E2DF0F2F-2B8B-248E-049B-E4D96F6BD1D0}"/>
              </a:ext>
            </a:extLst>
          </p:cNvPr>
          <p:cNvGrpSpPr/>
          <p:nvPr/>
        </p:nvGrpSpPr>
        <p:grpSpPr>
          <a:xfrm>
            <a:off x="2508519" y="1751971"/>
            <a:ext cx="638931" cy="3631031"/>
            <a:chOff x="8021275" y="1293778"/>
            <a:chExt cx="638931" cy="4295921"/>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p:grpSpPr>
        <p:sp>
          <p:nvSpPr>
            <p:cNvPr id="17" name="Freeform: Shape 153">
              <a:extLst>
                <a:ext uri="{FF2B5EF4-FFF2-40B4-BE49-F238E27FC236}">
                  <a16:creationId xmlns:a16="http://schemas.microsoft.com/office/drawing/2014/main" id="{862B045F-5AA8-2A13-474E-D01B1A211EE4}"/>
                </a:ext>
              </a:extLst>
            </p:cNvPr>
            <p:cNvSpPr/>
            <p:nvPr/>
          </p:nvSpPr>
          <p:spPr>
            <a:xfrm>
              <a:off x="8021275" y="1293778"/>
              <a:ext cx="638931" cy="1563568"/>
            </a:xfrm>
            <a:custGeom>
              <a:avLst/>
              <a:gdLst>
                <a:gd name="connsiteX0" fmla="*/ 619819 w 619819"/>
                <a:gd name="connsiteY0" fmla="*/ 0 h 1516798"/>
                <a:gd name="connsiteX1" fmla="*/ 619819 w 619819"/>
                <a:gd name="connsiteY1" fmla="*/ 765425 h 1516798"/>
                <a:gd name="connsiteX2" fmla="*/ 67008 w 619819"/>
                <a:gd name="connsiteY2" fmla="*/ 1516798 h 1516798"/>
                <a:gd name="connsiteX3" fmla="*/ 61714 w 619819"/>
                <a:gd name="connsiteY3" fmla="*/ 1496211 h 1516798"/>
                <a:gd name="connsiteX4" fmla="*/ 0 w 619819"/>
                <a:gd name="connsiteY4" fmla="*/ 1327596 h 1516798"/>
                <a:gd name="connsiteX5" fmla="*/ 619819 w 619819"/>
                <a:gd name="connsiteY5" fmla="*/ 0 h 151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819" h="1516798">
                  <a:moveTo>
                    <a:pt x="619819" y="0"/>
                  </a:moveTo>
                  <a:lnTo>
                    <a:pt x="619819" y="765425"/>
                  </a:lnTo>
                  <a:lnTo>
                    <a:pt x="67008" y="1516798"/>
                  </a:lnTo>
                  <a:lnTo>
                    <a:pt x="61714" y="1496211"/>
                  </a:lnTo>
                  <a:lnTo>
                    <a:pt x="0" y="1327596"/>
                  </a:lnTo>
                  <a:lnTo>
                    <a:pt x="619819" y="0"/>
                  </a:lnTo>
                  <a:close/>
                </a:path>
              </a:pathLst>
            </a:custGeom>
            <a:solidFill>
              <a:schemeClr val="accent4">
                <a:lumMod val="20000"/>
                <a:lumOff val="8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8" name="Freeform: Shape 150">
              <a:extLst>
                <a:ext uri="{FF2B5EF4-FFF2-40B4-BE49-F238E27FC236}">
                  <a16:creationId xmlns:a16="http://schemas.microsoft.com/office/drawing/2014/main" id="{FE0EF05E-BA38-9759-9B77-CEA8F083048F}"/>
                </a:ext>
              </a:extLst>
            </p:cNvPr>
            <p:cNvSpPr/>
            <p:nvPr/>
          </p:nvSpPr>
          <p:spPr>
            <a:xfrm>
              <a:off x="8097002" y="2172414"/>
              <a:ext cx="563203" cy="1028450"/>
            </a:xfrm>
            <a:custGeom>
              <a:avLst/>
              <a:gdLst>
                <a:gd name="connsiteX0" fmla="*/ 546356 w 546356"/>
                <a:gd name="connsiteY0" fmla="*/ 0 h 997686"/>
                <a:gd name="connsiteX1" fmla="*/ 546356 w 546356"/>
                <a:gd name="connsiteY1" fmla="*/ 766722 h 997686"/>
                <a:gd name="connsiteX2" fmla="*/ 62486 w 546356"/>
                <a:gd name="connsiteY2" fmla="*/ 997686 h 997686"/>
                <a:gd name="connsiteX3" fmla="*/ 38032 w 546356"/>
                <a:gd name="connsiteY3" fmla="*/ 837463 h 997686"/>
                <a:gd name="connsiteX4" fmla="*/ 0 w 546356"/>
                <a:gd name="connsiteY4" fmla="*/ 689552 h 997686"/>
                <a:gd name="connsiteX5" fmla="*/ 546356 w 546356"/>
                <a:gd name="connsiteY5" fmla="*/ 0 h 99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356" h="997686">
                  <a:moveTo>
                    <a:pt x="546356" y="0"/>
                  </a:moveTo>
                  <a:lnTo>
                    <a:pt x="546356" y="766722"/>
                  </a:lnTo>
                  <a:lnTo>
                    <a:pt x="62486" y="997686"/>
                  </a:lnTo>
                  <a:lnTo>
                    <a:pt x="38032" y="837463"/>
                  </a:lnTo>
                  <a:lnTo>
                    <a:pt x="0" y="689552"/>
                  </a:lnTo>
                  <a:lnTo>
                    <a:pt x="546356" y="0"/>
                  </a:lnTo>
                  <a:close/>
                </a:path>
              </a:pathLst>
            </a:custGeom>
            <a:solidFill>
              <a:schemeClr val="accent4">
                <a:lumMod val="40000"/>
                <a:lumOff val="6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9" name="Freeform: Shape 148">
              <a:extLst>
                <a:ext uri="{FF2B5EF4-FFF2-40B4-BE49-F238E27FC236}">
                  <a16:creationId xmlns:a16="http://schemas.microsoft.com/office/drawing/2014/main" id="{850BD525-F345-2E15-1F6C-FD29C3B1C221}"/>
                </a:ext>
              </a:extLst>
            </p:cNvPr>
            <p:cNvSpPr/>
            <p:nvPr/>
          </p:nvSpPr>
          <p:spPr>
            <a:xfrm>
              <a:off x="8167540" y="3045702"/>
              <a:ext cx="492665" cy="790369"/>
            </a:xfrm>
            <a:custGeom>
              <a:avLst/>
              <a:gdLst>
                <a:gd name="connsiteX0" fmla="*/ 477928 w 477928"/>
                <a:gd name="connsiteY0" fmla="*/ 0 h 766727"/>
                <a:gd name="connsiteX1" fmla="*/ 477928 w 477928"/>
                <a:gd name="connsiteY1" fmla="*/ 766727 h 766727"/>
                <a:gd name="connsiteX2" fmla="*/ 1537 w 477928"/>
                <a:gd name="connsiteY2" fmla="*/ 577874 h 766727"/>
                <a:gd name="connsiteX3" fmla="*/ 10648 w 477928"/>
                <a:gd name="connsiteY3" fmla="*/ 397444 h 766727"/>
                <a:gd name="connsiteX4" fmla="*/ 218 w 477928"/>
                <a:gd name="connsiteY4" fmla="*/ 190888 h 766727"/>
                <a:gd name="connsiteX5" fmla="*/ 0 w 477928"/>
                <a:gd name="connsiteY5" fmla="*/ 189459 h 766727"/>
                <a:gd name="connsiteX6" fmla="*/ 477928 w 477928"/>
                <a:gd name="connsiteY6" fmla="*/ 0 h 76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28" h="766727">
                  <a:moveTo>
                    <a:pt x="477928" y="0"/>
                  </a:moveTo>
                  <a:lnTo>
                    <a:pt x="477928" y="766727"/>
                  </a:lnTo>
                  <a:lnTo>
                    <a:pt x="1537" y="577874"/>
                  </a:lnTo>
                  <a:lnTo>
                    <a:pt x="10648" y="397444"/>
                  </a:lnTo>
                  <a:cubicBezTo>
                    <a:pt x="10648" y="327711"/>
                    <a:pt x="7115" y="258802"/>
                    <a:pt x="218" y="190888"/>
                  </a:cubicBezTo>
                  <a:lnTo>
                    <a:pt x="0" y="189459"/>
                  </a:lnTo>
                  <a:lnTo>
                    <a:pt x="477928" y="0"/>
                  </a:lnTo>
                  <a:close/>
                </a:path>
              </a:pathLst>
            </a:custGeom>
            <a:solidFill>
              <a:schemeClr val="accent4">
                <a:lumMod val="60000"/>
                <a:lumOff val="4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0" name="Freeform: Shape 146">
              <a:extLst>
                <a:ext uri="{FF2B5EF4-FFF2-40B4-BE49-F238E27FC236}">
                  <a16:creationId xmlns:a16="http://schemas.microsoft.com/office/drawing/2014/main" id="{87D19B2A-AD13-622E-F69E-D9799756E910}"/>
                </a:ext>
              </a:extLst>
            </p:cNvPr>
            <p:cNvSpPr/>
            <p:nvPr/>
          </p:nvSpPr>
          <p:spPr>
            <a:xfrm>
              <a:off x="8102420" y="3683184"/>
              <a:ext cx="557785" cy="1026164"/>
            </a:xfrm>
            <a:custGeom>
              <a:avLst/>
              <a:gdLst>
                <a:gd name="connsiteX0" fmla="*/ 61190 w 541100"/>
                <a:gd name="connsiteY0" fmla="*/ 0 h 995469"/>
                <a:gd name="connsiteX1" fmla="*/ 541100 w 541100"/>
                <a:gd name="connsiteY1" fmla="*/ 230044 h 995469"/>
                <a:gd name="connsiteX2" fmla="*/ 541100 w 541100"/>
                <a:gd name="connsiteY2" fmla="*/ 995469 h 995469"/>
                <a:gd name="connsiteX3" fmla="*/ 0 w 541100"/>
                <a:gd name="connsiteY3" fmla="*/ 313645 h 995469"/>
                <a:gd name="connsiteX4" fmla="*/ 32776 w 541100"/>
                <a:gd name="connsiteY4" fmla="*/ 186175 h 995469"/>
                <a:gd name="connsiteX5" fmla="*/ 61190 w 541100"/>
                <a:gd name="connsiteY5" fmla="*/ 0 h 99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100" h="995469">
                  <a:moveTo>
                    <a:pt x="61190" y="0"/>
                  </a:moveTo>
                  <a:lnTo>
                    <a:pt x="541100" y="230044"/>
                  </a:lnTo>
                  <a:lnTo>
                    <a:pt x="541100" y="995469"/>
                  </a:lnTo>
                  <a:lnTo>
                    <a:pt x="0" y="313645"/>
                  </a:lnTo>
                  <a:lnTo>
                    <a:pt x="32776" y="186175"/>
                  </a:lnTo>
                  <a:lnTo>
                    <a:pt x="61190" y="0"/>
                  </a:lnTo>
                  <a:close/>
                </a:path>
              </a:pathLst>
            </a:custGeom>
            <a:solidFill>
              <a:srgbClr val="FFC000"/>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1" name="Freeform: Shape 144">
              <a:extLst>
                <a:ext uri="{FF2B5EF4-FFF2-40B4-BE49-F238E27FC236}">
                  <a16:creationId xmlns:a16="http://schemas.microsoft.com/office/drawing/2014/main" id="{2E426ADA-DF05-F843-3442-176C751B72A4}"/>
                </a:ext>
              </a:extLst>
            </p:cNvPr>
            <p:cNvSpPr/>
            <p:nvPr/>
          </p:nvSpPr>
          <p:spPr>
            <a:xfrm>
              <a:off x="8027145" y="4032213"/>
              <a:ext cx="633061" cy="1557486"/>
            </a:xfrm>
            <a:custGeom>
              <a:avLst/>
              <a:gdLst>
                <a:gd name="connsiteX0" fmla="*/ 66611 w 614124"/>
                <a:gd name="connsiteY0" fmla="*/ 0 h 1510898"/>
                <a:gd name="connsiteX1" fmla="*/ 614124 w 614124"/>
                <a:gd name="connsiteY1" fmla="*/ 744157 h 1510898"/>
                <a:gd name="connsiteX2" fmla="*/ 614124 w 614124"/>
                <a:gd name="connsiteY2" fmla="*/ 1510898 h 1510898"/>
                <a:gd name="connsiteX3" fmla="*/ 0 w 614124"/>
                <a:gd name="connsiteY3" fmla="*/ 194248 h 1510898"/>
                <a:gd name="connsiteX4" fmla="*/ 56019 w 614124"/>
                <a:gd name="connsiteY4" fmla="*/ 41192 h 1510898"/>
                <a:gd name="connsiteX5" fmla="*/ 66611 w 614124"/>
                <a:gd name="connsiteY5" fmla="*/ 0 h 151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124" h="1510898">
                  <a:moveTo>
                    <a:pt x="66611" y="0"/>
                  </a:moveTo>
                  <a:lnTo>
                    <a:pt x="614124" y="744157"/>
                  </a:lnTo>
                  <a:lnTo>
                    <a:pt x="614124" y="1510898"/>
                  </a:lnTo>
                  <a:lnTo>
                    <a:pt x="0" y="194248"/>
                  </a:lnTo>
                  <a:lnTo>
                    <a:pt x="56019" y="41192"/>
                  </a:lnTo>
                  <a:lnTo>
                    <a:pt x="66611" y="0"/>
                  </a:lnTo>
                  <a:close/>
                </a:path>
              </a:pathLst>
            </a:custGeom>
            <a:solidFill>
              <a:schemeClr val="bg1">
                <a:lumMod val="85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grpSp>
      <p:grpSp>
        <p:nvGrpSpPr>
          <p:cNvPr id="22" name="Group 8">
            <a:extLst>
              <a:ext uri="{FF2B5EF4-FFF2-40B4-BE49-F238E27FC236}">
                <a16:creationId xmlns:a16="http://schemas.microsoft.com/office/drawing/2014/main" id="{FF22DFDE-7EB4-9BE4-57F3-90AA1BD8DEE8}"/>
              </a:ext>
            </a:extLst>
          </p:cNvPr>
          <p:cNvGrpSpPr/>
          <p:nvPr/>
        </p:nvGrpSpPr>
        <p:grpSpPr>
          <a:xfrm>
            <a:off x="3147449" y="1751971"/>
            <a:ext cx="2567551" cy="3619598"/>
            <a:chOff x="8657686" y="1293777"/>
            <a:chExt cx="2567551" cy="4282395"/>
          </a:xfrm>
          <a:gradFill flip="none" rotWithShape="1">
            <a:gsLst>
              <a:gs pos="0">
                <a:srgbClr val="FBAB28">
                  <a:lumMod val="46000"/>
                  <a:lumOff val="54000"/>
                </a:srgbClr>
              </a:gs>
              <a:gs pos="50000">
                <a:srgbClr val="FFC000">
                  <a:lumMod val="68000"/>
                  <a:lumOff val="32000"/>
                </a:srgbClr>
              </a:gs>
              <a:gs pos="100000">
                <a:schemeClr val="bg1"/>
              </a:gs>
            </a:gsLst>
            <a:lin ang="2700000" scaled="1"/>
            <a:tileRect/>
          </a:gradFill>
        </p:grpSpPr>
        <p:sp>
          <p:nvSpPr>
            <p:cNvPr id="23" name="Shape 915">
              <a:extLst>
                <a:ext uri="{FF2B5EF4-FFF2-40B4-BE49-F238E27FC236}">
                  <a16:creationId xmlns:a16="http://schemas.microsoft.com/office/drawing/2014/main" id="{1E7131D2-1E33-0B17-13C7-FE85A4627AAB}"/>
                </a:ext>
              </a:extLst>
            </p:cNvPr>
            <p:cNvSpPr/>
            <p:nvPr/>
          </p:nvSpPr>
          <p:spPr>
            <a:xfrm rot="16200000">
              <a:off x="9555102" y="398880"/>
              <a:ext cx="775237" cy="2565032"/>
            </a:xfrm>
            <a:prstGeom prst="round2SameRect">
              <a:avLst>
                <a:gd name="adj1" fmla="val 0"/>
                <a:gd name="adj2" fmla="val 50000"/>
              </a:avLst>
            </a:prstGeom>
            <a:solidFill>
              <a:schemeClr val="accent4">
                <a:lumMod val="20000"/>
                <a:lumOff val="8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4" name="Shape 919">
              <a:extLst>
                <a:ext uri="{FF2B5EF4-FFF2-40B4-BE49-F238E27FC236}">
                  <a16:creationId xmlns:a16="http://schemas.microsoft.com/office/drawing/2014/main" id="{46450EA3-2CC3-10B2-4712-0AB8EEEDB1EB}"/>
                </a:ext>
              </a:extLst>
            </p:cNvPr>
            <p:cNvSpPr/>
            <p:nvPr/>
          </p:nvSpPr>
          <p:spPr>
            <a:xfrm rot="16200000">
              <a:off x="9549176" y="1276977"/>
              <a:ext cx="782052" cy="2565031"/>
            </a:xfrm>
            <a:prstGeom prst="round2SameRect">
              <a:avLst>
                <a:gd name="adj1" fmla="val 0"/>
                <a:gd name="adj2" fmla="val 50000"/>
              </a:avLst>
            </a:prstGeom>
            <a:solidFill>
              <a:schemeClr val="accent4">
                <a:lumMod val="40000"/>
                <a:lumOff val="6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5" name="Shape 923">
              <a:extLst>
                <a:ext uri="{FF2B5EF4-FFF2-40B4-BE49-F238E27FC236}">
                  <a16:creationId xmlns:a16="http://schemas.microsoft.com/office/drawing/2014/main" id="{F9869F92-D9F2-8D3D-DB21-9E87B552B40C}"/>
                </a:ext>
              </a:extLst>
            </p:cNvPr>
            <p:cNvSpPr/>
            <p:nvPr/>
          </p:nvSpPr>
          <p:spPr>
            <a:xfrm rot="16200000">
              <a:off x="9549176" y="2156747"/>
              <a:ext cx="782053" cy="2565030"/>
            </a:xfrm>
            <a:prstGeom prst="round2SameRect">
              <a:avLst>
                <a:gd name="adj1" fmla="val 0"/>
                <a:gd name="adj2" fmla="val 50000"/>
              </a:avLst>
            </a:prstGeom>
            <a:solidFill>
              <a:schemeClr val="accent4">
                <a:lumMod val="60000"/>
                <a:lumOff val="4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6" name="Shape 927">
              <a:extLst>
                <a:ext uri="{FF2B5EF4-FFF2-40B4-BE49-F238E27FC236}">
                  <a16:creationId xmlns:a16="http://schemas.microsoft.com/office/drawing/2014/main" id="{73F3E0FC-88A5-B4FA-1148-5E93C113CDE9}"/>
                </a:ext>
              </a:extLst>
            </p:cNvPr>
            <p:cNvSpPr/>
            <p:nvPr/>
          </p:nvSpPr>
          <p:spPr>
            <a:xfrm rot="16200000">
              <a:off x="9547912" y="3020026"/>
              <a:ext cx="782053" cy="2562506"/>
            </a:xfrm>
            <a:prstGeom prst="round2SameRect">
              <a:avLst>
                <a:gd name="adj1" fmla="val 0"/>
                <a:gd name="adj2" fmla="val 50000"/>
              </a:avLst>
            </a:prstGeom>
            <a:solidFill>
              <a:srgbClr val="FFC000"/>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7" name="Shape 931">
              <a:extLst>
                <a:ext uri="{FF2B5EF4-FFF2-40B4-BE49-F238E27FC236}">
                  <a16:creationId xmlns:a16="http://schemas.microsoft.com/office/drawing/2014/main" id="{7EEEC61D-9C4C-F3A7-3145-93338295875B}"/>
                </a:ext>
              </a:extLst>
            </p:cNvPr>
            <p:cNvSpPr/>
            <p:nvPr/>
          </p:nvSpPr>
          <p:spPr>
            <a:xfrm rot="16200000">
              <a:off x="8658213" y="4799471"/>
              <a:ext cx="776176" cy="777226"/>
            </a:xfrm>
            <a:prstGeom prst="round2SameRect">
              <a:avLst>
                <a:gd name="adj1" fmla="val 0"/>
                <a:gd name="adj2" fmla="val 50000"/>
              </a:avLst>
            </a:prstGeom>
            <a:solidFill>
              <a:schemeClr val="bg1">
                <a:lumMod val="85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8" name="Shape 2185">
              <a:extLst>
                <a:ext uri="{FF2B5EF4-FFF2-40B4-BE49-F238E27FC236}">
                  <a16:creationId xmlns:a16="http://schemas.microsoft.com/office/drawing/2014/main" id="{0138F6B8-2212-14BC-6188-CB8D6BD95EDB}"/>
                </a:ext>
              </a:extLst>
            </p:cNvPr>
            <p:cNvSpPr txBox="1"/>
            <p:nvPr/>
          </p:nvSpPr>
          <p:spPr>
            <a:xfrm>
              <a:off x="8657686" y="1454689"/>
              <a:ext cx="1655346" cy="473376"/>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Dane wejściowe i wskaźniki KPI</a:t>
              </a:r>
              <a:endParaRPr lang="en-US" sz="1300" b="1">
                <a:solidFill>
                  <a:schemeClr val="tx2"/>
                </a:solidFill>
                <a:latin typeface="Century Gothic" panose="020B0502020202020204" pitchFamily="34" charset="0"/>
              </a:endParaRPr>
            </a:p>
          </p:txBody>
        </p:sp>
      </p:grpSp>
      <p:pic>
        <p:nvPicPr>
          <p:cNvPr id="3" name="Grafika 2" descr="Kalkulator z wypełnieniem pełnym">
            <a:extLst>
              <a:ext uri="{FF2B5EF4-FFF2-40B4-BE49-F238E27FC236}">
                <a16:creationId xmlns:a16="http://schemas.microsoft.com/office/drawing/2014/main" id="{3963D047-7A42-B70F-E1C2-718853FD8F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0297" y="1861190"/>
            <a:ext cx="457200" cy="457200"/>
          </a:xfrm>
          <a:prstGeom prst="rect">
            <a:avLst/>
          </a:prstGeom>
        </p:spPr>
      </p:pic>
      <p:pic>
        <p:nvPicPr>
          <p:cNvPr id="8" name="Grafika 7" descr="Użytkownicy z wypełnieniem pełnym">
            <a:extLst>
              <a:ext uri="{FF2B5EF4-FFF2-40B4-BE49-F238E27FC236}">
                <a16:creationId xmlns:a16="http://schemas.microsoft.com/office/drawing/2014/main" id="{6E3FE25B-E825-613A-C655-A4691D80D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13838" y="2523730"/>
            <a:ext cx="606892" cy="606892"/>
          </a:xfrm>
          <a:prstGeom prst="rect">
            <a:avLst/>
          </a:prstGeom>
        </p:spPr>
      </p:pic>
      <p:pic>
        <p:nvPicPr>
          <p:cNvPr id="44" name="Grafika 43" descr="Podkładka — zaznaczone z wypełnieniem pełnym">
            <a:extLst>
              <a:ext uri="{FF2B5EF4-FFF2-40B4-BE49-F238E27FC236}">
                <a16:creationId xmlns:a16="http://schemas.microsoft.com/office/drawing/2014/main" id="{3C23D3ED-2F21-9095-E25B-E623A14165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63710" y="3270903"/>
            <a:ext cx="606892" cy="606892"/>
          </a:xfrm>
          <a:prstGeom prst="rect">
            <a:avLst/>
          </a:prstGeom>
        </p:spPr>
      </p:pic>
      <p:pic>
        <p:nvPicPr>
          <p:cNvPr id="46" name="Grafika 45" descr="Wykres słupkowy z trendem wzrostowym z wypełnieniem pełnym">
            <a:extLst>
              <a:ext uri="{FF2B5EF4-FFF2-40B4-BE49-F238E27FC236}">
                <a16:creationId xmlns:a16="http://schemas.microsoft.com/office/drawing/2014/main" id="{01F1BED3-195D-E4C9-84FD-049DB53353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72007" y="3999137"/>
            <a:ext cx="578372" cy="578372"/>
          </a:xfrm>
          <a:prstGeom prst="rect">
            <a:avLst/>
          </a:prstGeom>
        </p:spPr>
      </p:pic>
      <p:pic>
        <p:nvPicPr>
          <p:cNvPr id="48" name="Grafika 47" descr="Żarówka i koło zębate z wypełnieniem pełnym">
            <a:extLst>
              <a:ext uri="{FF2B5EF4-FFF2-40B4-BE49-F238E27FC236}">
                <a16:creationId xmlns:a16="http://schemas.microsoft.com/office/drawing/2014/main" id="{9074B8B6-360C-BBCE-A450-5C3C85B42F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60390" y="4744757"/>
            <a:ext cx="567039" cy="567039"/>
          </a:xfrm>
          <a:prstGeom prst="rect">
            <a:avLst/>
          </a:prstGeom>
        </p:spPr>
      </p:pic>
      <p:sp>
        <p:nvSpPr>
          <p:cNvPr id="49" name="pole tekstowe 48">
            <a:extLst>
              <a:ext uri="{FF2B5EF4-FFF2-40B4-BE49-F238E27FC236}">
                <a16:creationId xmlns:a16="http://schemas.microsoft.com/office/drawing/2014/main" id="{16F38023-BCD8-524A-8199-1D8E0D6BB740}"/>
              </a:ext>
            </a:extLst>
          </p:cNvPr>
          <p:cNvSpPr txBox="1"/>
          <p:nvPr/>
        </p:nvSpPr>
        <p:spPr>
          <a:xfrm>
            <a:off x="5807528" y="1703953"/>
            <a:ext cx="6260647" cy="1323439"/>
          </a:xfrm>
          <a:prstGeom prst="rect">
            <a:avLst/>
          </a:prstGeom>
          <a:noFill/>
        </p:spPr>
        <p:txBody>
          <a:bodyPr wrap="square" rtlCol="0">
            <a:spAutoFit/>
          </a:bodyPr>
          <a:lstStyle/>
          <a:p>
            <a:pPr marL="285750" indent="-285750">
              <a:buFont typeface="Wingdings" panose="05000000000000000000" pitchFamily="2" charset="2"/>
              <a:buChar char="ü"/>
            </a:pPr>
            <a:r>
              <a:rPr lang="pl-PL" sz="1600"/>
              <a:t>Zapewnienie raportowania obliczonych KPI w formie </a:t>
            </a:r>
            <a:r>
              <a:rPr lang="pl-PL" sz="1600" err="1"/>
              <a:t>dashboardów</a:t>
            </a:r>
            <a:r>
              <a:rPr lang="pl-PL" sz="1600"/>
              <a:t>;</a:t>
            </a:r>
          </a:p>
          <a:p>
            <a:pPr marL="285750" indent="-285750">
              <a:buFont typeface="Wingdings" panose="05000000000000000000" pitchFamily="2" charset="2"/>
              <a:buChar char="ü"/>
            </a:pPr>
            <a:endParaRPr lang="pl-PL" sz="1600"/>
          </a:p>
          <a:p>
            <a:pPr marL="285750" indent="-285750">
              <a:buFont typeface="Wingdings" panose="05000000000000000000" pitchFamily="2" charset="2"/>
              <a:buChar char="ü"/>
            </a:pPr>
            <a:r>
              <a:rPr lang="pl-PL" sz="1600"/>
              <a:t>Wizualizacja danych na różnych poziomach szczegółowości;</a:t>
            </a:r>
          </a:p>
          <a:p>
            <a:pPr marL="285750" indent="-285750">
              <a:buFont typeface="Arial" panose="020B0604020202020204" pitchFamily="34" charset="0"/>
              <a:buChar char="•"/>
            </a:pPr>
            <a:endParaRPr lang="pl-PL" sz="1400"/>
          </a:p>
          <a:p>
            <a:pPr marL="285750" indent="-285750">
              <a:buFont typeface="Arial" panose="020B0604020202020204" pitchFamily="34" charset="0"/>
              <a:buChar char="•"/>
            </a:pPr>
            <a:endParaRPr lang="pl-PL"/>
          </a:p>
        </p:txBody>
      </p:sp>
      <p:sp>
        <p:nvSpPr>
          <p:cNvPr id="30" name="Shape 2185">
            <a:extLst>
              <a:ext uri="{FF2B5EF4-FFF2-40B4-BE49-F238E27FC236}">
                <a16:creationId xmlns:a16="http://schemas.microsoft.com/office/drawing/2014/main" id="{A63E33F8-5E60-B8E6-58BD-C820F432D6B4}"/>
              </a:ext>
            </a:extLst>
          </p:cNvPr>
          <p:cNvSpPr txBox="1"/>
          <p:nvPr/>
        </p:nvSpPr>
        <p:spPr>
          <a:xfrm>
            <a:off x="3229463" y="2625220"/>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Role w procesie</a:t>
            </a:r>
            <a:br>
              <a:rPr lang="pl-PL" sz="1300" b="1">
                <a:solidFill>
                  <a:schemeClr val="tx2"/>
                </a:solidFill>
                <a:latin typeface="Century Gothic" panose="020B0502020202020204" pitchFamily="34" charset="0"/>
              </a:rPr>
            </a:br>
            <a:r>
              <a:rPr lang="pl-PL" sz="1300" b="1">
                <a:solidFill>
                  <a:schemeClr val="tx2"/>
                </a:solidFill>
                <a:latin typeface="Century Gothic" panose="020B0502020202020204" pitchFamily="34" charset="0"/>
              </a:rPr>
              <a:t>(</a:t>
            </a:r>
            <a:r>
              <a:rPr lang="pl-PL" sz="1300" b="1" err="1">
                <a:solidFill>
                  <a:schemeClr val="tx2"/>
                </a:solidFill>
                <a:latin typeface="Century Gothic" panose="020B0502020202020204" pitchFamily="34" charset="0"/>
              </a:rPr>
              <a:t>flow</a:t>
            </a:r>
            <a:r>
              <a:rPr lang="pl-PL" sz="1300" b="1">
                <a:solidFill>
                  <a:schemeClr val="tx2"/>
                </a:solidFill>
                <a:latin typeface="Century Gothic" panose="020B0502020202020204" pitchFamily="34" charset="0"/>
              </a:rPr>
              <a:t>)</a:t>
            </a:r>
            <a:endParaRPr lang="en-US" sz="1300" b="1">
              <a:solidFill>
                <a:schemeClr val="tx2"/>
              </a:solidFill>
              <a:latin typeface="Century Gothic" panose="020B0502020202020204" pitchFamily="34" charset="0"/>
            </a:endParaRPr>
          </a:p>
        </p:txBody>
      </p:sp>
      <p:sp>
        <p:nvSpPr>
          <p:cNvPr id="33" name="Shape 2185">
            <a:extLst>
              <a:ext uri="{FF2B5EF4-FFF2-40B4-BE49-F238E27FC236}">
                <a16:creationId xmlns:a16="http://schemas.microsoft.com/office/drawing/2014/main" id="{A2DDAF49-ECFC-2200-0F92-3FBC6DEB3248}"/>
              </a:ext>
            </a:extLst>
          </p:cNvPr>
          <p:cNvSpPr txBox="1"/>
          <p:nvPr/>
        </p:nvSpPr>
        <p:spPr>
          <a:xfrm>
            <a:off x="3239977" y="3344439"/>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Weryfikowalność procesu</a:t>
            </a:r>
            <a:endParaRPr lang="en-US" sz="1300" b="1">
              <a:solidFill>
                <a:schemeClr val="tx2"/>
              </a:solidFill>
              <a:latin typeface="Century Gothic" panose="020B0502020202020204" pitchFamily="34" charset="0"/>
            </a:endParaRPr>
          </a:p>
        </p:txBody>
      </p:sp>
      <p:sp>
        <p:nvSpPr>
          <p:cNvPr id="32" name="Shape 2185">
            <a:extLst>
              <a:ext uri="{FF2B5EF4-FFF2-40B4-BE49-F238E27FC236}">
                <a16:creationId xmlns:a16="http://schemas.microsoft.com/office/drawing/2014/main" id="{F38BCFF6-9BC1-629F-B05C-4B107DBE696C}"/>
              </a:ext>
            </a:extLst>
          </p:cNvPr>
          <p:cNvSpPr txBox="1"/>
          <p:nvPr/>
        </p:nvSpPr>
        <p:spPr>
          <a:xfrm>
            <a:off x="3275550" y="4089236"/>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Raportowanie (</a:t>
            </a:r>
            <a:r>
              <a:rPr lang="pl-PL" sz="1300" b="1" err="1">
                <a:solidFill>
                  <a:schemeClr val="tx2"/>
                </a:solidFill>
                <a:latin typeface="Century Gothic" panose="020B0502020202020204" pitchFamily="34" charset="0"/>
              </a:rPr>
              <a:t>dashboardy</a:t>
            </a:r>
            <a:r>
              <a:rPr lang="pl-PL" sz="1300" b="1">
                <a:solidFill>
                  <a:schemeClr val="tx2"/>
                </a:solidFill>
                <a:latin typeface="Century Gothic" panose="020B0502020202020204" pitchFamily="34" charset="0"/>
              </a:rPr>
              <a:t>)</a:t>
            </a:r>
            <a:endParaRPr lang="en-US" sz="1300" b="1">
              <a:solidFill>
                <a:schemeClr val="tx2"/>
              </a:solidFill>
              <a:latin typeface="Century Gothic" panose="020B0502020202020204" pitchFamily="34" charset="0"/>
            </a:endParaRPr>
          </a:p>
        </p:txBody>
      </p:sp>
      <p:sp>
        <p:nvSpPr>
          <p:cNvPr id="34" name="pole tekstowe 33">
            <a:extLst>
              <a:ext uri="{FF2B5EF4-FFF2-40B4-BE49-F238E27FC236}">
                <a16:creationId xmlns:a16="http://schemas.microsoft.com/office/drawing/2014/main" id="{A6D92D29-8BE2-3F30-2C6E-E3222ABC7186}"/>
              </a:ext>
            </a:extLst>
          </p:cNvPr>
          <p:cNvSpPr txBox="1"/>
          <p:nvPr/>
        </p:nvSpPr>
        <p:spPr>
          <a:xfrm>
            <a:off x="1710647" y="214102"/>
            <a:ext cx="7796396" cy="461665"/>
          </a:xfrm>
          <a:prstGeom prst="rect">
            <a:avLst/>
          </a:prstGeom>
          <a:noFill/>
        </p:spPr>
        <p:txBody>
          <a:bodyPr wrap="square" rtlCol="0">
            <a:spAutoFit/>
          </a:bodyPr>
          <a:lstStyle/>
          <a:p>
            <a:r>
              <a:rPr lang="pl-PL" sz="2400" b="1" dirty="0">
                <a:solidFill>
                  <a:srgbClr val="FBAB28"/>
                </a:solidFill>
              </a:rPr>
              <a:t>Wymagania względem środowiska analitycznego ESG</a:t>
            </a:r>
          </a:p>
        </p:txBody>
      </p:sp>
      <p:pic>
        <p:nvPicPr>
          <p:cNvPr id="6" name="Obraz 5">
            <a:extLst>
              <a:ext uri="{FF2B5EF4-FFF2-40B4-BE49-F238E27FC236}">
                <a16:creationId xmlns:a16="http://schemas.microsoft.com/office/drawing/2014/main" id="{EF2A8FA3-CDF0-0E4C-4E51-009FD9F96031}"/>
              </a:ext>
            </a:extLst>
          </p:cNvPr>
          <p:cNvPicPr>
            <a:picLocks noChangeAspect="1"/>
          </p:cNvPicPr>
          <p:nvPr/>
        </p:nvPicPr>
        <p:blipFill>
          <a:blip r:embed="rId15"/>
          <a:stretch>
            <a:fillRect/>
          </a:stretch>
        </p:blipFill>
        <p:spPr>
          <a:xfrm>
            <a:off x="5862758" y="2956746"/>
            <a:ext cx="5739407" cy="3241525"/>
          </a:xfrm>
          <a:prstGeom prst="rect">
            <a:avLst/>
          </a:prstGeom>
        </p:spPr>
      </p:pic>
    </p:spTree>
    <p:extLst>
      <p:ext uri="{BB962C8B-B14F-4D97-AF65-F5344CB8AC3E}">
        <p14:creationId xmlns:p14="http://schemas.microsoft.com/office/powerpoint/2010/main" val="3101821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a:extLst>
              <a:ext uri="{FF2B5EF4-FFF2-40B4-BE49-F238E27FC236}">
                <a16:creationId xmlns:a16="http://schemas.microsoft.com/office/drawing/2014/main" id="{1FF1ECB2-CA8D-97AB-B5EC-11DC5B4D09FD}"/>
              </a:ext>
            </a:extLst>
          </p:cNvPr>
          <p:cNvSpPr>
            <a:spLocks noGrp="1"/>
          </p:cNvSpPr>
          <p:nvPr>
            <p:ph type="ftr" sz="quarter" idx="11"/>
          </p:nvPr>
        </p:nvSpPr>
        <p:spPr/>
        <p:txBody>
          <a:bodyPr/>
          <a:lstStyle/>
          <a:p>
            <a:r>
              <a:rPr lang="en-US" err="1"/>
              <a:t>SQLDay</a:t>
            </a:r>
            <a:r>
              <a:rPr lang="en-US"/>
              <a:t> 202</a:t>
            </a:r>
            <a:r>
              <a:rPr lang="pl-PL"/>
              <a:t>2</a:t>
            </a:r>
            <a:endParaRPr lang="en-US"/>
          </a:p>
        </p:txBody>
      </p:sp>
      <p:pic>
        <p:nvPicPr>
          <p:cNvPr id="5" name="Obraz 4">
            <a:extLst>
              <a:ext uri="{FF2B5EF4-FFF2-40B4-BE49-F238E27FC236}">
                <a16:creationId xmlns:a16="http://schemas.microsoft.com/office/drawing/2014/main" id="{0491A2C0-9805-9883-AEE9-FF7E4DBF025F}"/>
              </a:ext>
            </a:extLst>
          </p:cNvPr>
          <p:cNvPicPr>
            <a:picLocks noChangeAspect="1"/>
          </p:cNvPicPr>
          <p:nvPr/>
        </p:nvPicPr>
        <p:blipFill>
          <a:blip r:embed="rId2"/>
          <a:stretch>
            <a:fillRect/>
          </a:stretch>
        </p:blipFill>
        <p:spPr>
          <a:xfrm>
            <a:off x="13438" y="2657910"/>
            <a:ext cx="2682910" cy="1852334"/>
          </a:xfrm>
          <a:prstGeom prst="rect">
            <a:avLst/>
          </a:prstGeom>
        </p:spPr>
      </p:pic>
      <p:pic>
        <p:nvPicPr>
          <p:cNvPr id="10" name="Obraz 9">
            <a:extLst>
              <a:ext uri="{FF2B5EF4-FFF2-40B4-BE49-F238E27FC236}">
                <a16:creationId xmlns:a16="http://schemas.microsoft.com/office/drawing/2014/main" id="{FBA90041-4D05-5D89-244C-F374210DBF70}"/>
              </a:ext>
            </a:extLst>
          </p:cNvPr>
          <p:cNvPicPr>
            <a:picLocks noChangeAspect="1"/>
          </p:cNvPicPr>
          <p:nvPr/>
        </p:nvPicPr>
        <p:blipFill>
          <a:blip r:embed="rId3"/>
          <a:stretch>
            <a:fillRect/>
          </a:stretch>
        </p:blipFill>
        <p:spPr>
          <a:xfrm>
            <a:off x="270053" y="146853"/>
            <a:ext cx="1163691" cy="606529"/>
          </a:xfrm>
          <a:prstGeom prst="rect">
            <a:avLst/>
          </a:prstGeom>
        </p:spPr>
      </p:pic>
      <p:pic>
        <p:nvPicPr>
          <p:cNvPr id="12" name="Obraz 11">
            <a:extLst>
              <a:ext uri="{FF2B5EF4-FFF2-40B4-BE49-F238E27FC236}">
                <a16:creationId xmlns:a16="http://schemas.microsoft.com/office/drawing/2014/main" id="{53E0FE16-5C00-4EC1-7248-18FAF5AD6ED0}"/>
              </a:ext>
            </a:extLst>
          </p:cNvPr>
          <p:cNvPicPr>
            <a:picLocks noChangeAspect="1"/>
          </p:cNvPicPr>
          <p:nvPr/>
        </p:nvPicPr>
        <p:blipFill>
          <a:blip r:embed="rId4"/>
          <a:stretch>
            <a:fillRect/>
          </a:stretch>
        </p:blipFill>
        <p:spPr>
          <a:xfrm>
            <a:off x="10462791" y="146855"/>
            <a:ext cx="1353097" cy="886183"/>
          </a:xfrm>
          <a:prstGeom prst="rect">
            <a:avLst/>
          </a:prstGeom>
        </p:spPr>
      </p:pic>
      <p:grpSp>
        <p:nvGrpSpPr>
          <p:cNvPr id="13" name="Grupa 12">
            <a:extLst>
              <a:ext uri="{FF2B5EF4-FFF2-40B4-BE49-F238E27FC236}">
                <a16:creationId xmlns:a16="http://schemas.microsoft.com/office/drawing/2014/main" id="{F6A5C527-2358-7A8B-1406-29A1E6ECA975}"/>
              </a:ext>
            </a:extLst>
          </p:cNvPr>
          <p:cNvGrpSpPr/>
          <p:nvPr/>
        </p:nvGrpSpPr>
        <p:grpSpPr>
          <a:xfrm>
            <a:off x="207391" y="851488"/>
            <a:ext cx="11608498" cy="267401"/>
            <a:chOff x="653143" y="807773"/>
            <a:chExt cx="11002945" cy="267401"/>
          </a:xfrm>
        </p:grpSpPr>
        <p:cxnSp>
          <p:nvCxnSpPr>
            <p:cNvPr id="14" name="Łącznik prosty 13">
              <a:extLst>
                <a:ext uri="{FF2B5EF4-FFF2-40B4-BE49-F238E27FC236}">
                  <a16:creationId xmlns:a16="http://schemas.microsoft.com/office/drawing/2014/main" id="{FAE34037-5F91-0F22-41BC-A2B7B26DA8D0}"/>
                </a:ext>
              </a:extLst>
            </p:cNvPr>
            <p:cNvCxnSpPr>
              <a:cxnSpLocks/>
            </p:cNvCxnSpPr>
            <p:nvPr/>
          </p:nvCxnSpPr>
          <p:spPr>
            <a:xfrm>
              <a:off x="653143" y="807773"/>
              <a:ext cx="86886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Łącznik prosty 14">
              <a:extLst>
                <a:ext uri="{FF2B5EF4-FFF2-40B4-BE49-F238E27FC236}">
                  <a16:creationId xmlns:a16="http://schemas.microsoft.com/office/drawing/2014/main" id="{E028CADE-D311-5D50-1FB0-CDCF9CCFD70C}"/>
                </a:ext>
              </a:extLst>
            </p:cNvPr>
            <p:cNvCxnSpPr/>
            <p:nvPr/>
          </p:nvCxnSpPr>
          <p:spPr>
            <a:xfrm>
              <a:off x="9341773" y="807773"/>
              <a:ext cx="264451" cy="267401"/>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Łącznik prosty 15">
              <a:extLst>
                <a:ext uri="{FF2B5EF4-FFF2-40B4-BE49-F238E27FC236}">
                  <a16:creationId xmlns:a16="http://schemas.microsoft.com/office/drawing/2014/main" id="{E921227A-1AB4-488F-2694-47DD6223671F}"/>
                </a:ext>
              </a:extLst>
            </p:cNvPr>
            <p:cNvCxnSpPr/>
            <p:nvPr/>
          </p:nvCxnSpPr>
          <p:spPr>
            <a:xfrm>
              <a:off x="9606224" y="1075174"/>
              <a:ext cx="204986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11" name="Group 2">
            <a:extLst>
              <a:ext uri="{FF2B5EF4-FFF2-40B4-BE49-F238E27FC236}">
                <a16:creationId xmlns:a16="http://schemas.microsoft.com/office/drawing/2014/main" id="{E2DF0F2F-2B8B-248E-049B-E4D96F6BD1D0}"/>
              </a:ext>
            </a:extLst>
          </p:cNvPr>
          <p:cNvGrpSpPr/>
          <p:nvPr/>
        </p:nvGrpSpPr>
        <p:grpSpPr>
          <a:xfrm>
            <a:off x="2508519" y="1751971"/>
            <a:ext cx="638931" cy="3631031"/>
            <a:chOff x="8021275" y="1293778"/>
            <a:chExt cx="638931" cy="4295921"/>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p:grpSpPr>
        <p:sp>
          <p:nvSpPr>
            <p:cNvPr id="17" name="Freeform: Shape 153">
              <a:extLst>
                <a:ext uri="{FF2B5EF4-FFF2-40B4-BE49-F238E27FC236}">
                  <a16:creationId xmlns:a16="http://schemas.microsoft.com/office/drawing/2014/main" id="{862B045F-5AA8-2A13-474E-D01B1A211EE4}"/>
                </a:ext>
              </a:extLst>
            </p:cNvPr>
            <p:cNvSpPr/>
            <p:nvPr/>
          </p:nvSpPr>
          <p:spPr>
            <a:xfrm>
              <a:off x="8021275" y="1293778"/>
              <a:ext cx="638931" cy="1563568"/>
            </a:xfrm>
            <a:custGeom>
              <a:avLst/>
              <a:gdLst>
                <a:gd name="connsiteX0" fmla="*/ 619819 w 619819"/>
                <a:gd name="connsiteY0" fmla="*/ 0 h 1516798"/>
                <a:gd name="connsiteX1" fmla="*/ 619819 w 619819"/>
                <a:gd name="connsiteY1" fmla="*/ 765425 h 1516798"/>
                <a:gd name="connsiteX2" fmla="*/ 67008 w 619819"/>
                <a:gd name="connsiteY2" fmla="*/ 1516798 h 1516798"/>
                <a:gd name="connsiteX3" fmla="*/ 61714 w 619819"/>
                <a:gd name="connsiteY3" fmla="*/ 1496211 h 1516798"/>
                <a:gd name="connsiteX4" fmla="*/ 0 w 619819"/>
                <a:gd name="connsiteY4" fmla="*/ 1327596 h 1516798"/>
                <a:gd name="connsiteX5" fmla="*/ 619819 w 619819"/>
                <a:gd name="connsiteY5" fmla="*/ 0 h 151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819" h="1516798">
                  <a:moveTo>
                    <a:pt x="619819" y="0"/>
                  </a:moveTo>
                  <a:lnTo>
                    <a:pt x="619819" y="765425"/>
                  </a:lnTo>
                  <a:lnTo>
                    <a:pt x="67008" y="1516798"/>
                  </a:lnTo>
                  <a:lnTo>
                    <a:pt x="61714" y="1496211"/>
                  </a:lnTo>
                  <a:lnTo>
                    <a:pt x="0" y="1327596"/>
                  </a:lnTo>
                  <a:lnTo>
                    <a:pt x="619819" y="0"/>
                  </a:lnTo>
                  <a:close/>
                </a:path>
              </a:pathLst>
            </a:custGeom>
            <a:solidFill>
              <a:schemeClr val="accent4">
                <a:lumMod val="20000"/>
                <a:lumOff val="8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8" name="Freeform: Shape 150">
              <a:extLst>
                <a:ext uri="{FF2B5EF4-FFF2-40B4-BE49-F238E27FC236}">
                  <a16:creationId xmlns:a16="http://schemas.microsoft.com/office/drawing/2014/main" id="{FE0EF05E-BA38-9759-9B77-CEA8F083048F}"/>
                </a:ext>
              </a:extLst>
            </p:cNvPr>
            <p:cNvSpPr/>
            <p:nvPr/>
          </p:nvSpPr>
          <p:spPr>
            <a:xfrm>
              <a:off x="8097002" y="2172414"/>
              <a:ext cx="563203" cy="1028450"/>
            </a:xfrm>
            <a:custGeom>
              <a:avLst/>
              <a:gdLst>
                <a:gd name="connsiteX0" fmla="*/ 546356 w 546356"/>
                <a:gd name="connsiteY0" fmla="*/ 0 h 997686"/>
                <a:gd name="connsiteX1" fmla="*/ 546356 w 546356"/>
                <a:gd name="connsiteY1" fmla="*/ 766722 h 997686"/>
                <a:gd name="connsiteX2" fmla="*/ 62486 w 546356"/>
                <a:gd name="connsiteY2" fmla="*/ 997686 h 997686"/>
                <a:gd name="connsiteX3" fmla="*/ 38032 w 546356"/>
                <a:gd name="connsiteY3" fmla="*/ 837463 h 997686"/>
                <a:gd name="connsiteX4" fmla="*/ 0 w 546356"/>
                <a:gd name="connsiteY4" fmla="*/ 689552 h 997686"/>
                <a:gd name="connsiteX5" fmla="*/ 546356 w 546356"/>
                <a:gd name="connsiteY5" fmla="*/ 0 h 99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356" h="997686">
                  <a:moveTo>
                    <a:pt x="546356" y="0"/>
                  </a:moveTo>
                  <a:lnTo>
                    <a:pt x="546356" y="766722"/>
                  </a:lnTo>
                  <a:lnTo>
                    <a:pt x="62486" y="997686"/>
                  </a:lnTo>
                  <a:lnTo>
                    <a:pt x="38032" y="837463"/>
                  </a:lnTo>
                  <a:lnTo>
                    <a:pt x="0" y="689552"/>
                  </a:lnTo>
                  <a:lnTo>
                    <a:pt x="546356" y="0"/>
                  </a:lnTo>
                  <a:close/>
                </a:path>
              </a:pathLst>
            </a:custGeom>
            <a:solidFill>
              <a:schemeClr val="accent4">
                <a:lumMod val="40000"/>
                <a:lumOff val="6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19" name="Freeform: Shape 148">
              <a:extLst>
                <a:ext uri="{FF2B5EF4-FFF2-40B4-BE49-F238E27FC236}">
                  <a16:creationId xmlns:a16="http://schemas.microsoft.com/office/drawing/2014/main" id="{850BD525-F345-2E15-1F6C-FD29C3B1C221}"/>
                </a:ext>
              </a:extLst>
            </p:cNvPr>
            <p:cNvSpPr/>
            <p:nvPr/>
          </p:nvSpPr>
          <p:spPr>
            <a:xfrm>
              <a:off x="8167540" y="3045702"/>
              <a:ext cx="492665" cy="790369"/>
            </a:xfrm>
            <a:custGeom>
              <a:avLst/>
              <a:gdLst>
                <a:gd name="connsiteX0" fmla="*/ 477928 w 477928"/>
                <a:gd name="connsiteY0" fmla="*/ 0 h 766727"/>
                <a:gd name="connsiteX1" fmla="*/ 477928 w 477928"/>
                <a:gd name="connsiteY1" fmla="*/ 766727 h 766727"/>
                <a:gd name="connsiteX2" fmla="*/ 1537 w 477928"/>
                <a:gd name="connsiteY2" fmla="*/ 577874 h 766727"/>
                <a:gd name="connsiteX3" fmla="*/ 10648 w 477928"/>
                <a:gd name="connsiteY3" fmla="*/ 397444 h 766727"/>
                <a:gd name="connsiteX4" fmla="*/ 218 w 477928"/>
                <a:gd name="connsiteY4" fmla="*/ 190888 h 766727"/>
                <a:gd name="connsiteX5" fmla="*/ 0 w 477928"/>
                <a:gd name="connsiteY5" fmla="*/ 189459 h 766727"/>
                <a:gd name="connsiteX6" fmla="*/ 477928 w 477928"/>
                <a:gd name="connsiteY6" fmla="*/ 0 h 76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28" h="766727">
                  <a:moveTo>
                    <a:pt x="477928" y="0"/>
                  </a:moveTo>
                  <a:lnTo>
                    <a:pt x="477928" y="766727"/>
                  </a:lnTo>
                  <a:lnTo>
                    <a:pt x="1537" y="577874"/>
                  </a:lnTo>
                  <a:lnTo>
                    <a:pt x="10648" y="397444"/>
                  </a:lnTo>
                  <a:cubicBezTo>
                    <a:pt x="10648" y="327711"/>
                    <a:pt x="7115" y="258802"/>
                    <a:pt x="218" y="190888"/>
                  </a:cubicBezTo>
                  <a:lnTo>
                    <a:pt x="0" y="189459"/>
                  </a:lnTo>
                  <a:lnTo>
                    <a:pt x="477928" y="0"/>
                  </a:lnTo>
                  <a:close/>
                </a:path>
              </a:pathLst>
            </a:custGeom>
            <a:solidFill>
              <a:schemeClr val="accent4">
                <a:lumMod val="60000"/>
                <a:lumOff val="40000"/>
              </a:schemeClr>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0" name="Freeform: Shape 146">
              <a:extLst>
                <a:ext uri="{FF2B5EF4-FFF2-40B4-BE49-F238E27FC236}">
                  <a16:creationId xmlns:a16="http://schemas.microsoft.com/office/drawing/2014/main" id="{87D19B2A-AD13-622E-F69E-D9799756E910}"/>
                </a:ext>
              </a:extLst>
            </p:cNvPr>
            <p:cNvSpPr/>
            <p:nvPr/>
          </p:nvSpPr>
          <p:spPr>
            <a:xfrm>
              <a:off x="8102420" y="3683184"/>
              <a:ext cx="557785" cy="1026164"/>
            </a:xfrm>
            <a:custGeom>
              <a:avLst/>
              <a:gdLst>
                <a:gd name="connsiteX0" fmla="*/ 61190 w 541100"/>
                <a:gd name="connsiteY0" fmla="*/ 0 h 995469"/>
                <a:gd name="connsiteX1" fmla="*/ 541100 w 541100"/>
                <a:gd name="connsiteY1" fmla="*/ 230044 h 995469"/>
                <a:gd name="connsiteX2" fmla="*/ 541100 w 541100"/>
                <a:gd name="connsiteY2" fmla="*/ 995469 h 995469"/>
                <a:gd name="connsiteX3" fmla="*/ 0 w 541100"/>
                <a:gd name="connsiteY3" fmla="*/ 313645 h 995469"/>
                <a:gd name="connsiteX4" fmla="*/ 32776 w 541100"/>
                <a:gd name="connsiteY4" fmla="*/ 186175 h 995469"/>
                <a:gd name="connsiteX5" fmla="*/ 61190 w 541100"/>
                <a:gd name="connsiteY5" fmla="*/ 0 h 99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100" h="995469">
                  <a:moveTo>
                    <a:pt x="61190" y="0"/>
                  </a:moveTo>
                  <a:lnTo>
                    <a:pt x="541100" y="230044"/>
                  </a:lnTo>
                  <a:lnTo>
                    <a:pt x="541100" y="995469"/>
                  </a:lnTo>
                  <a:lnTo>
                    <a:pt x="0" y="313645"/>
                  </a:lnTo>
                  <a:lnTo>
                    <a:pt x="32776" y="186175"/>
                  </a:lnTo>
                  <a:lnTo>
                    <a:pt x="61190" y="0"/>
                  </a:lnTo>
                  <a:close/>
                </a:path>
              </a:pathLst>
            </a:custGeom>
            <a:solidFill>
              <a:srgbClr val="FFC000"/>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1" name="Freeform: Shape 144">
              <a:extLst>
                <a:ext uri="{FF2B5EF4-FFF2-40B4-BE49-F238E27FC236}">
                  <a16:creationId xmlns:a16="http://schemas.microsoft.com/office/drawing/2014/main" id="{2E426ADA-DF05-F843-3442-176C751B72A4}"/>
                </a:ext>
              </a:extLst>
            </p:cNvPr>
            <p:cNvSpPr/>
            <p:nvPr/>
          </p:nvSpPr>
          <p:spPr>
            <a:xfrm>
              <a:off x="8027145" y="4032213"/>
              <a:ext cx="633061" cy="1557486"/>
            </a:xfrm>
            <a:custGeom>
              <a:avLst/>
              <a:gdLst>
                <a:gd name="connsiteX0" fmla="*/ 66611 w 614124"/>
                <a:gd name="connsiteY0" fmla="*/ 0 h 1510898"/>
                <a:gd name="connsiteX1" fmla="*/ 614124 w 614124"/>
                <a:gd name="connsiteY1" fmla="*/ 744157 h 1510898"/>
                <a:gd name="connsiteX2" fmla="*/ 614124 w 614124"/>
                <a:gd name="connsiteY2" fmla="*/ 1510898 h 1510898"/>
                <a:gd name="connsiteX3" fmla="*/ 0 w 614124"/>
                <a:gd name="connsiteY3" fmla="*/ 194248 h 1510898"/>
                <a:gd name="connsiteX4" fmla="*/ 56019 w 614124"/>
                <a:gd name="connsiteY4" fmla="*/ 41192 h 1510898"/>
                <a:gd name="connsiteX5" fmla="*/ 66611 w 614124"/>
                <a:gd name="connsiteY5" fmla="*/ 0 h 151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124" h="1510898">
                  <a:moveTo>
                    <a:pt x="66611" y="0"/>
                  </a:moveTo>
                  <a:lnTo>
                    <a:pt x="614124" y="744157"/>
                  </a:lnTo>
                  <a:lnTo>
                    <a:pt x="614124" y="1510898"/>
                  </a:lnTo>
                  <a:lnTo>
                    <a:pt x="0" y="194248"/>
                  </a:lnTo>
                  <a:lnTo>
                    <a:pt x="56019" y="41192"/>
                  </a:lnTo>
                  <a:lnTo>
                    <a:pt x="66611" y="0"/>
                  </a:lnTo>
                  <a:close/>
                </a:path>
              </a:pathLst>
            </a:custGeom>
            <a:solidFill>
              <a:srgbClr val="FBAB28"/>
            </a:solidFill>
            <a:ln>
              <a:noFill/>
            </a:ln>
          </p:spPr>
          <p:txBody>
            <a:bodyPr wrap="square"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grpSp>
      <p:grpSp>
        <p:nvGrpSpPr>
          <p:cNvPr id="22" name="Group 8">
            <a:extLst>
              <a:ext uri="{FF2B5EF4-FFF2-40B4-BE49-F238E27FC236}">
                <a16:creationId xmlns:a16="http://schemas.microsoft.com/office/drawing/2014/main" id="{FF22DFDE-7EB4-9BE4-57F3-90AA1BD8DEE8}"/>
              </a:ext>
            </a:extLst>
          </p:cNvPr>
          <p:cNvGrpSpPr/>
          <p:nvPr/>
        </p:nvGrpSpPr>
        <p:grpSpPr>
          <a:xfrm>
            <a:off x="3147449" y="1751971"/>
            <a:ext cx="2567551" cy="3619286"/>
            <a:chOff x="8657686" y="1293777"/>
            <a:chExt cx="2567551" cy="4282026"/>
          </a:xfrm>
          <a:gradFill flip="none" rotWithShape="1">
            <a:gsLst>
              <a:gs pos="0">
                <a:srgbClr val="FBAB28">
                  <a:lumMod val="46000"/>
                  <a:lumOff val="54000"/>
                </a:srgbClr>
              </a:gs>
              <a:gs pos="50000">
                <a:srgbClr val="FFC000">
                  <a:lumMod val="68000"/>
                  <a:lumOff val="32000"/>
                </a:srgbClr>
              </a:gs>
              <a:gs pos="100000">
                <a:schemeClr val="bg1"/>
              </a:gs>
            </a:gsLst>
            <a:lin ang="2700000" scaled="1"/>
            <a:tileRect/>
          </a:gradFill>
        </p:grpSpPr>
        <p:sp>
          <p:nvSpPr>
            <p:cNvPr id="23" name="Shape 915">
              <a:extLst>
                <a:ext uri="{FF2B5EF4-FFF2-40B4-BE49-F238E27FC236}">
                  <a16:creationId xmlns:a16="http://schemas.microsoft.com/office/drawing/2014/main" id="{1E7131D2-1E33-0B17-13C7-FE85A4627AAB}"/>
                </a:ext>
              </a:extLst>
            </p:cNvPr>
            <p:cNvSpPr/>
            <p:nvPr/>
          </p:nvSpPr>
          <p:spPr>
            <a:xfrm rot="16200000">
              <a:off x="9555102" y="398880"/>
              <a:ext cx="775237" cy="2565032"/>
            </a:xfrm>
            <a:prstGeom prst="round2SameRect">
              <a:avLst>
                <a:gd name="adj1" fmla="val 0"/>
                <a:gd name="adj2" fmla="val 50000"/>
              </a:avLst>
            </a:prstGeom>
            <a:solidFill>
              <a:schemeClr val="accent4">
                <a:lumMod val="20000"/>
                <a:lumOff val="8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ea typeface="Roboto"/>
                <a:cs typeface="Roboto"/>
                <a:sym typeface="Roboto"/>
              </a:endParaRPr>
            </a:p>
          </p:txBody>
        </p:sp>
        <p:sp>
          <p:nvSpPr>
            <p:cNvPr id="24" name="Shape 919">
              <a:extLst>
                <a:ext uri="{FF2B5EF4-FFF2-40B4-BE49-F238E27FC236}">
                  <a16:creationId xmlns:a16="http://schemas.microsoft.com/office/drawing/2014/main" id="{46450EA3-2CC3-10B2-4712-0AB8EEEDB1EB}"/>
                </a:ext>
              </a:extLst>
            </p:cNvPr>
            <p:cNvSpPr/>
            <p:nvPr/>
          </p:nvSpPr>
          <p:spPr>
            <a:xfrm rot="16200000">
              <a:off x="9549176" y="1276977"/>
              <a:ext cx="782052" cy="2565031"/>
            </a:xfrm>
            <a:prstGeom prst="round2SameRect">
              <a:avLst>
                <a:gd name="adj1" fmla="val 0"/>
                <a:gd name="adj2" fmla="val 50000"/>
              </a:avLst>
            </a:prstGeom>
            <a:solidFill>
              <a:schemeClr val="accent4">
                <a:lumMod val="40000"/>
                <a:lumOff val="6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5" name="Shape 923">
              <a:extLst>
                <a:ext uri="{FF2B5EF4-FFF2-40B4-BE49-F238E27FC236}">
                  <a16:creationId xmlns:a16="http://schemas.microsoft.com/office/drawing/2014/main" id="{F9869F92-D9F2-8D3D-DB21-9E87B552B40C}"/>
                </a:ext>
              </a:extLst>
            </p:cNvPr>
            <p:cNvSpPr/>
            <p:nvPr/>
          </p:nvSpPr>
          <p:spPr>
            <a:xfrm rot="16200000">
              <a:off x="9549176" y="2156747"/>
              <a:ext cx="782053" cy="2565030"/>
            </a:xfrm>
            <a:prstGeom prst="round2SameRect">
              <a:avLst>
                <a:gd name="adj1" fmla="val 0"/>
                <a:gd name="adj2" fmla="val 50000"/>
              </a:avLst>
            </a:prstGeom>
            <a:solidFill>
              <a:schemeClr val="accent4">
                <a:lumMod val="60000"/>
                <a:lumOff val="40000"/>
              </a:schemeClr>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6" name="Shape 927">
              <a:extLst>
                <a:ext uri="{FF2B5EF4-FFF2-40B4-BE49-F238E27FC236}">
                  <a16:creationId xmlns:a16="http://schemas.microsoft.com/office/drawing/2014/main" id="{73F3E0FC-88A5-B4FA-1148-5E93C113CDE9}"/>
                </a:ext>
              </a:extLst>
            </p:cNvPr>
            <p:cNvSpPr/>
            <p:nvPr/>
          </p:nvSpPr>
          <p:spPr>
            <a:xfrm rot="16200000">
              <a:off x="9567920" y="3034041"/>
              <a:ext cx="747094" cy="2562506"/>
            </a:xfrm>
            <a:prstGeom prst="round2SameRect">
              <a:avLst>
                <a:gd name="adj1" fmla="val 0"/>
                <a:gd name="adj2" fmla="val 50000"/>
              </a:avLst>
            </a:prstGeom>
            <a:solidFill>
              <a:srgbClr val="FFC000"/>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7" name="Shape 931">
              <a:extLst>
                <a:ext uri="{FF2B5EF4-FFF2-40B4-BE49-F238E27FC236}">
                  <a16:creationId xmlns:a16="http://schemas.microsoft.com/office/drawing/2014/main" id="{7EEEC61D-9C4C-F3A7-3145-93338295875B}"/>
                </a:ext>
              </a:extLst>
            </p:cNvPr>
            <p:cNvSpPr/>
            <p:nvPr/>
          </p:nvSpPr>
          <p:spPr>
            <a:xfrm rot="16200000">
              <a:off x="9551039" y="3906645"/>
              <a:ext cx="775808" cy="2562507"/>
            </a:xfrm>
            <a:prstGeom prst="round2SameRect">
              <a:avLst>
                <a:gd name="adj1" fmla="val 0"/>
                <a:gd name="adj2" fmla="val 50000"/>
              </a:avLst>
            </a:prstGeom>
            <a:solidFill>
              <a:srgbClr val="FBAB28"/>
            </a:solidFill>
            <a:ln>
              <a:noFill/>
            </a:ln>
          </p:spPr>
          <p:txBody>
            <a:bodyPr lIns="91425" tIns="45700" rIns="91425" bIns="45700" anchor="t" anchorCtr="0">
              <a:noAutofit/>
            </a:bodyPr>
            <a:lstStyle/>
            <a:p>
              <a:pPr algn="ctr">
                <a:buClr>
                  <a:srgbClr val="000000"/>
                </a:buClr>
              </a:pPr>
              <a:endParaRPr sz="1100">
                <a:solidFill>
                  <a:schemeClr val="bg1"/>
                </a:solidFill>
                <a:latin typeface="Century Gothic" panose="020B0502020202020204" pitchFamily="34" charset="0"/>
                <a:sym typeface="Roboto"/>
              </a:endParaRPr>
            </a:p>
          </p:txBody>
        </p:sp>
        <p:sp>
          <p:nvSpPr>
            <p:cNvPr id="28" name="Shape 2185">
              <a:extLst>
                <a:ext uri="{FF2B5EF4-FFF2-40B4-BE49-F238E27FC236}">
                  <a16:creationId xmlns:a16="http://schemas.microsoft.com/office/drawing/2014/main" id="{0138F6B8-2212-14BC-6188-CB8D6BD95EDB}"/>
                </a:ext>
              </a:extLst>
            </p:cNvPr>
            <p:cNvSpPr txBox="1"/>
            <p:nvPr/>
          </p:nvSpPr>
          <p:spPr>
            <a:xfrm>
              <a:off x="8657686" y="1454689"/>
              <a:ext cx="1655346" cy="473376"/>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Dane wejściowe i wskaźniki KPI</a:t>
              </a:r>
              <a:endParaRPr lang="en-US" sz="1300" b="1">
                <a:solidFill>
                  <a:schemeClr val="tx2"/>
                </a:solidFill>
                <a:latin typeface="Century Gothic" panose="020B0502020202020204" pitchFamily="34" charset="0"/>
              </a:endParaRPr>
            </a:p>
          </p:txBody>
        </p:sp>
      </p:grpSp>
      <p:pic>
        <p:nvPicPr>
          <p:cNvPr id="3" name="Grafika 2" descr="Kalkulator z wypełnieniem pełnym">
            <a:extLst>
              <a:ext uri="{FF2B5EF4-FFF2-40B4-BE49-F238E27FC236}">
                <a16:creationId xmlns:a16="http://schemas.microsoft.com/office/drawing/2014/main" id="{3963D047-7A42-B70F-E1C2-718853FD8F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0297" y="1861190"/>
            <a:ext cx="457200" cy="457200"/>
          </a:xfrm>
          <a:prstGeom prst="rect">
            <a:avLst/>
          </a:prstGeom>
        </p:spPr>
      </p:pic>
      <p:pic>
        <p:nvPicPr>
          <p:cNvPr id="8" name="Grafika 7" descr="Użytkownicy z wypełnieniem pełnym">
            <a:extLst>
              <a:ext uri="{FF2B5EF4-FFF2-40B4-BE49-F238E27FC236}">
                <a16:creationId xmlns:a16="http://schemas.microsoft.com/office/drawing/2014/main" id="{6E3FE25B-E825-613A-C655-A4691D80D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13838" y="2523730"/>
            <a:ext cx="606892" cy="606892"/>
          </a:xfrm>
          <a:prstGeom prst="rect">
            <a:avLst/>
          </a:prstGeom>
        </p:spPr>
      </p:pic>
      <p:pic>
        <p:nvPicPr>
          <p:cNvPr id="44" name="Grafika 43" descr="Podkładka — zaznaczone z wypełnieniem pełnym">
            <a:extLst>
              <a:ext uri="{FF2B5EF4-FFF2-40B4-BE49-F238E27FC236}">
                <a16:creationId xmlns:a16="http://schemas.microsoft.com/office/drawing/2014/main" id="{3C23D3ED-2F21-9095-E25B-E623A14165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63710" y="3270903"/>
            <a:ext cx="606892" cy="606892"/>
          </a:xfrm>
          <a:prstGeom prst="rect">
            <a:avLst/>
          </a:prstGeom>
        </p:spPr>
      </p:pic>
      <p:pic>
        <p:nvPicPr>
          <p:cNvPr id="46" name="Grafika 45" descr="Wykres słupkowy z trendem wzrostowym z wypełnieniem pełnym">
            <a:extLst>
              <a:ext uri="{FF2B5EF4-FFF2-40B4-BE49-F238E27FC236}">
                <a16:creationId xmlns:a16="http://schemas.microsoft.com/office/drawing/2014/main" id="{01F1BED3-195D-E4C9-84FD-049DB53353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77970" y="3989942"/>
            <a:ext cx="578372" cy="578372"/>
          </a:xfrm>
          <a:prstGeom prst="rect">
            <a:avLst/>
          </a:prstGeom>
        </p:spPr>
      </p:pic>
      <p:pic>
        <p:nvPicPr>
          <p:cNvPr id="48" name="Grafika 47" descr="Żarówka i koło zębate z wypełnieniem pełnym">
            <a:extLst>
              <a:ext uri="{FF2B5EF4-FFF2-40B4-BE49-F238E27FC236}">
                <a16:creationId xmlns:a16="http://schemas.microsoft.com/office/drawing/2014/main" id="{9074B8B6-360C-BBCE-A450-5C3C85B42F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03563" y="4782164"/>
            <a:ext cx="567039" cy="567039"/>
          </a:xfrm>
          <a:prstGeom prst="rect">
            <a:avLst/>
          </a:prstGeom>
        </p:spPr>
      </p:pic>
      <p:sp>
        <p:nvSpPr>
          <p:cNvPr id="49" name="pole tekstowe 48">
            <a:extLst>
              <a:ext uri="{FF2B5EF4-FFF2-40B4-BE49-F238E27FC236}">
                <a16:creationId xmlns:a16="http://schemas.microsoft.com/office/drawing/2014/main" id="{16F38023-BCD8-524A-8199-1D8E0D6BB740}"/>
              </a:ext>
            </a:extLst>
          </p:cNvPr>
          <p:cNvSpPr txBox="1"/>
          <p:nvPr/>
        </p:nvSpPr>
        <p:spPr>
          <a:xfrm>
            <a:off x="5807528" y="1703953"/>
            <a:ext cx="6384472" cy="1846659"/>
          </a:xfrm>
          <a:prstGeom prst="rect">
            <a:avLst/>
          </a:prstGeom>
          <a:noFill/>
        </p:spPr>
        <p:txBody>
          <a:bodyPr wrap="square" rtlCol="0">
            <a:spAutoFit/>
          </a:bodyPr>
          <a:lstStyle/>
          <a:p>
            <a:pPr marL="285750" indent="-285750">
              <a:buFont typeface="Wingdings" panose="05000000000000000000" pitchFamily="2" charset="2"/>
              <a:buChar char="ü"/>
            </a:pPr>
            <a:r>
              <a:rPr lang="pl-PL" sz="1600"/>
              <a:t>Zapewnienie możliwości automatyzacji pozyskiwania danych w kolejnych etapach projektu;</a:t>
            </a:r>
          </a:p>
          <a:p>
            <a:pPr marL="285750" indent="-285750">
              <a:buFont typeface="Wingdings" panose="05000000000000000000" pitchFamily="2" charset="2"/>
              <a:buChar char="ü"/>
            </a:pPr>
            <a:endParaRPr lang="pl-PL" sz="1600"/>
          </a:p>
          <a:p>
            <a:pPr marL="285750" indent="-285750">
              <a:buFont typeface="Wingdings" panose="05000000000000000000" pitchFamily="2" charset="2"/>
              <a:buChar char="ü"/>
            </a:pPr>
            <a:r>
              <a:rPr lang="pl-PL" sz="1600"/>
              <a:t>Elastyczność względem nowych KPI-ów, danych wejściowych;</a:t>
            </a:r>
          </a:p>
          <a:p>
            <a:pPr marL="285750" indent="-285750">
              <a:buFont typeface="Wingdings" panose="05000000000000000000" pitchFamily="2" charset="2"/>
              <a:buChar char="ü"/>
            </a:pPr>
            <a:endParaRPr lang="pl-PL" sz="1600"/>
          </a:p>
          <a:p>
            <a:pPr marL="285750" indent="-285750">
              <a:buFont typeface="Wingdings" panose="05000000000000000000" pitchFamily="2" charset="2"/>
              <a:buChar char="ü"/>
            </a:pPr>
            <a:r>
              <a:rPr lang="pl-PL" sz="1600"/>
              <a:t>Możliwość wprowadzania modyfikacji w wyniku zmian w procesie ESG.</a:t>
            </a:r>
            <a:endParaRPr lang="pl-PL" sz="1400"/>
          </a:p>
          <a:p>
            <a:pPr marL="285750" indent="-285750">
              <a:buFont typeface="Arial" panose="020B0604020202020204" pitchFamily="34" charset="0"/>
              <a:buChar char="•"/>
            </a:pPr>
            <a:endParaRPr lang="pl-PL"/>
          </a:p>
        </p:txBody>
      </p:sp>
      <p:sp>
        <p:nvSpPr>
          <p:cNvPr id="30" name="Shape 2185">
            <a:extLst>
              <a:ext uri="{FF2B5EF4-FFF2-40B4-BE49-F238E27FC236}">
                <a16:creationId xmlns:a16="http://schemas.microsoft.com/office/drawing/2014/main" id="{A63E33F8-5E60-B8E6-58BD-C820F432D6B4}"/>
              </a:ext>
            </a:extLst>
          </p:cNvPr>
          <p:cNvSpPr txBox="1"/>
          <p:nvPr/>
        </p:nvSpPr>
        <p:spPr>
          <a:xfrm>
            <a:off x="3229463" y="2625220"/>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Role w procesie</a:t>
            </a:r>
            <a:br>
              <a:rPr lang="pl-PL" sz="1300" b="1">
                <a:solidFill>
                  <a:schemeClr val="tx2"/>
                </a:solidFill>
                <a:latin typeface="Century Gothic" panose="020B0502020202020204" pitchFamily="34" charset="0"/>
              </a:rPr>
            </a:br>
            <a:r>
              <a:rPr lang="pl-PL" sz="1300" b="1">
                <a:solidFill>
                  <a:schemeClr val="tx2"/>
                </a:solidFill>
                <a:latin typeface="Century Gothic" panose="020B0502020202020204" pitchFamily="34" charset="0"/>
              </a:rPr>
              <a:t>(</a:t>
            </a:r>
            <a:r>
              <a:rPr lang="pl-PL" sz="1300" b="1" err="1">
                <a:solidFill>
                  <a:schemeClr val="tx2"/>
                </a:solidFill>
                <a:latin typeface="Century Gothic" panose="020B0502020202020204" pitchFamily="34" charset="0"/>
              </a:rPr>
              <a:t>flow</a:t>
            </a:r>
            <a:r>
              <a:rPr lang="pl-PL" sz="1300" b="1">
                <a:solidFill>
                  <a:schemeClr val="tx2"/>
                </a:solidFill>
                <a:latin typeface="Century Gothic" panose="020B0502020202020204" pitchFamily="34" charset="0"/>
              </a:rPr>
              <a:t>)</a:t>
            </a:r>
            <a:endParaRPr lang="en-US" sz="1300" b="1">
              <a:solidFill>
                <a:schemeClr val="tx2"/>
              </a:solidFill>
              <a:latin typeface="Century Gothic" panose="020B0502020202020204" pitchFamily="34" charset="0"/>
            </a:endParaRPr>
          </a:p>
        </p:txBody>
      </p:sp>
      <p:sp>
        <p:nvSpPr>
          <p:cNvPr id="33" name="Shape 2185">
            <a:extLst>
              <a:ext uri="{FF2B5EF4-FFF2-40B4-BE49-F238E27FC236}">
                <a16:creationId xmlns:a16="http://schemas.microsoft.com/office/drawing/2014/main" id="{A2DDAF49-ECFC-2200-0F92-3FBC6DEB3248}"/>
              </a:ext>
            </a:extLst>
          </p:cNvPr>
          <p:cNvSpPr txBox="1"/>
          <p:nvPr/>
        </p:nvSpPr>
        <p:spPr>
          <a:xfrm>
            <a:off x="3239977" y="3344439"/>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Weryfikowalność procesu</a:t>
            </a:r>
            <a:endParaRPr lang="en-US" sz="1300" b="1">
              <a:solidFill>
                <a:schemeClr val="tx2"/>
              </a:solidFill>
              <a:latin typeface="Century Gothic" panose="020B0502020202020204" pitchFamily="34" charset="0"/>
            </a:endParaRPr>
          </a:p>
        </p:txBody>
      </p:sp>
      <p:sp>
        <p:nvSpPr>
          <p:cNvPr id="32" name="Shape 2185">
            <a:extLst>
              <a:ext uri="{FF2B5EF4-FFF2-40B4-BE49-F238E27FC236}">
                <a16:creationId xmlns:a16="http://schemas.microsoft.com/office/drawing/2014/main" id="{F38BCFF6-9BC1-629F-B05C-4B107DBE696C}"/>
              </a:ext>
            </a:extLst>
          </p:cNvPr>
          <p:cNvSpPr txBox="1"/>
          <p:nvPr/>
        </p:nvSpPr>
        <p:spPr>
          <a:xfrm>
            <a:off x="3275550" y="4089236"/>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Raportowanie (</a:t>
            </a:r>
            <a:r>
              <a:rPr lang="pl-PL" sz="1300" b="1" err="1">
                <a:solidFill>
                  <a:schemeClr val="tx2"/>
                </a:solidFill>
                <a:latin typeface="Century Gothic" panose="020B0502020202020204" pitchFamily="34" charset="0"/>
              </a:rPr>
              <a:t>dashboardy</a:t>
            </a:r>
            <a:r>
              <a:rPr lang="pl-PL" sz="1300" b="1">
                <a:solidFill>
                  <a:schemeClr val="tx2"/>
                </a:solidFill>
                <a:latin typeface="Century Gothic" panose="020B0502020202020204" pitchFamily="34" charset="0"/>
              </a:rPr>
              <a:t>)</a:t>
            </a:r>
            <a:endParaRPr lang="en-US" sz="1300" b="1">
              <a:solidFill>
                <a:schemeClr val="tx2"/>
              </a:solidFill>
              <a:latin typeface="Century Gothic" panose="020B0502020202020204" pitchFamily="34" charset="0"/>
            </a:endParaRPr>
          </a:p>
        </p:txBody>
      </p:sp>
      <p:sp>
        <p:nvSpPr>
          <p:cNvPr id="34" name="Shape 2185">
            <a:extLst>
              <a:ext uri="{FF2B5EF4-FFF2-40B4-BE49-F238E27FC236}">
                <a16:creationId xmlns:a16="http://schemas.microsoft.com/office/drawing/2014/main" id="{A3AA74A4-E472-DD2A-A165-D721EBFC9912}"/>
              </a:ext>
            </a:extLst>
          </p:cNvPr>
          <p:cNvSpPr txBox="1"/>
          <p:nvPr/>
        </p:nvSpPr>
        <p:spPr>
          <a:xfrm>
            <a:off x="3308364" y="4834932"/>
            <a:ext cx="1655346" cy="400110"/>
          </a:xfrm>
          <a:prstGeom prst="rect">
            <a:avLst/>
          </a:prstGeom>
          <a:noFill/>
          <a:ln>
            <a:noFill/>
          </a:ln>
        </p:spPr>
        <p:txBody>
          <a:bodyPr wrap="square" lIns="0" tIns="0" rIns="0" bIns="0" anchor="ctr" anchorCtr="0">
            <a:spAutoFit/>
          </a:bodyPr>
          <a:lstStyle/>
          <a:p>
            <a:pPr algn="ctr"/>
            <a:r>
              <a:rPr lang="pl-PL" sz="1300" b="1">
                <a:solidFill>
                  <a:schemeClr val="tx2"/>
                </a:solidFill>
                <a:latin typeface="Century Gothic" panose="020B0502020202020204" pitchFamily="34" charset="0"/>
              </a:rPr>
              <a:t>Dalszy rozwój i automatyzacja</a:t>
            </a:r>
            <a:endParaRPr lang="en-US" sz="1300" b="1">
              <a:solidFill>
                <a:schemeClr val="tx2"/>
              </a:solidFill>
              <a:latin typeface="Century Gothic" panose="020B0502020202020204" pitchFamily="34" charset="0"/>
            </a:endParaRPr>
          </a:p>
        </p:txBody>
      </p:sp>
      <p:sp>
        <p:nvSpPr>
          <p:cNvPr id="35" name="pole tekstowe 34">
            <a:extLst>
              <a:ext uri="{FF2B5EF4-FFF2-40B4-BE49-F238E27FC236}">
                <a16:creationId xmlns:a16="http://schemas.microsoft.com/office/drawing/2014/main" id="{35DC908C-789E-6DA1-B91C-1205204E1441}"/>
              </a:ext>
            </a:extLst>
          </p:cNvPr>
          <p:cNvSpPr txBox="1"/>
          <p:nvPr/>
        </p:nvSpPr>
        <p:spPr>
          <a:xfrm>
            <a:off x="1710647" y="214102"/>
            <a:ext cx="7796396" cy="461665"/>
          </a:xfrm>
          <a:prstGeom prst="rect">
            <a:avLst/>
          </a:prstGeom>
          <a:noFill/>
        </p:spPr>
        <p:txBody>
          <a:bodyPr wrap="square" rtlCol="0">
            <a:spAutoFit/>
          </a:bodyPr>
          <a:lstStyle/>
          <a:p>
            <a:r>
              <a:rPr lang="pl-PL" sz="2400" b="1">
                <a:solidFill>
                  <a:srgbClr val="FBAB28"/>
                </a:solidFill>
              </a:rPr>
              <a:t>Wymagania względem środowiska analitycznego ESG</a:t>
            </a:r>
          </a:p>
        </p:txBody>
      </p:sp>
      <p:pic>
        <p:nvPicPr>
          <p:cNvPr id="7" name="Obraz 6">
            <a:extLst>
              <a:ext uri="{FF2B5EF4-FFF2-40B4-BE49-F238E27FC236}">
                <a16:creationId xmlns:a16="http://schemas.microsoft.com/office/drawing/2014/main" id="{DD31C874-E3A8-2F1C-3C63-6AA58882AC45}"/>
              </a:ext>
            </a:extLst>
          </p:cNvPr>
          <p:cNvPicPr>
            <a:picLocks noChangeAspect="1"/>
          </p:cNvPicPr>
          <p:nvPr/>
        </p:nvPicPr>
        <p:blipFill>
          <a:blip r:embed="rId15"/>
          <a:stretch>
            <a:fillRect/>
          </a:stretch>
        </p:blipFill>
        <p:spPr>
          <a:xfrm>
            <a:off x="7426713" y="3687918"/>
            <a:ext cx="2842472" cy="2465290"/>
          </a:xfrm>
          <a:prstGeom prst="rect">
            <a:avLst/>
          </a:prstGeom>
        </p:spPr>
      </p:pic>
    </p:spTree>
    <p:extLst>
      <p:ext uri="{BB962C8B-B14F-4D97-AF65-F5344CB8AC3E}">
        <p14:creationId xmlns:p14="http://schemas.microsoft.com/office/powerpoint/2010/main" val="4112040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B400435910F914AA27C61873C4C4D7F" ma:contentTypeVersion="12" ma:contentTypeDescription="Utwórz nowy dokument." ma:contentTypeScope="" ma:versionID="8637239e87c4fc9b1a1059616c10b12d">
  <xsd:schema xmlns:xsd="http://www.w3.org/2001/XMLSchema" xmlns:xs="http://www.w3.org/2001/XMLSchema" xmlns:p="http://schemas.microsoft.com/office/2006/metadata/properties" xmlns:ns2="b20e6869-dff3-42b0-b456-919f3555a5f1" xmlns:ns3="47219249-621b-4117-8472-4c85b6ccf211" targetNamespace="http://schemas.microsoft.com/office/2006/metadata/properties" ma:root="true" ma:fieldsID="2189b107ca5352fb7a298a813440d92a" ns2:_="" ns3:_="">
    <xsd:import namespace="b20e6869-dff3-42b0-b456-919f3555a5f1"/>
    <xsd:import namespace="47219249-621b-4117-8472-4c85b6ccf21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0e6869-dff3-42b0-b456-919f3555a5f1"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219249-621b-4117-8472-4c85b6ccf21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2E9DAE-94FE-4516-866F-152B494C8B0C}">
  <ds:schemaRefs>
    <ds:schemaRef ds:uri="47219249-621b-4117-8472-4c85b6ccf211"/>
    <ds:schemaRef ds:uri="b20e6869-dff3-42b0-b456-919f3555a5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697F453-D761-4681-8B59-7621725D6F08}">
  <ds:schemaRefs>
    <ds:schemaRef ds:uri="http://schemas.microsoft.com/sharepoint/v3/contenttype/forms"/>
  </ds:schemaRefs>
</ds:datastoreItem>
</file>

<file path=customXml/itemProps3.xml><?xml version="1.0" encoding="utf-8"?>
<ds:datastoreItem xmlns:ds="http://schemas.openxmlformats.org/officeDocument/2006/customXml" ds:itemID="{9A47B42E-8847-4313-878B-D3C3CD9637C1}">
  <ds:schemaRefs>
    <ds:schemaRef ds:uri="47219249-621b-4117-8472-4c85b6ccf211"/>
    <ds:schemaRef ds:uri="b20e6869-dff3-42b0-b456-919f3555a5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TotalTime>
  <Words>2713</Words>
  <Application>Microsoft Office PowerPoint</Application>
  <PresentationFormat>Panoramiczny</PresentationFormat>
  <Paragraphs>594</Paragraphs>
  <Slides>44</Slides>
  <Notes>2</Notes>
  <HiddenSlides>4</HiddenSlides>
  <MMClips>0</MMClips>
  <ScaleCrop>false</ScaleCrop>
  <HeadingPairs>
    <vt:vector size="6" baseType="variant">
      <vt:variant>
        <vt:lpstr>Używane czcionki</vt:lpstr>
      </vt:variant>
      <vt:variant>
        <vt:i4>10</vt:i4>
      </vt:variant>
      <vt:variant>
        <vt:lpstr>Motyw</vt:lpstr>
      </vt:variant>
      <vt:variant>
        <vt:i4>1</vt:i4>
      </vt:variant>
      <vt:variant>
        <vt:lpstr>Tytuły slajdów</vt:lpstr>
      </vt:variant>
      <vt:variant>
        <vt:i4>44</vt:i4>
      </vt:variant>
    </vt:vector>
  </HeadingPairs>
  <TitlesOfParts>
    <vt:vector size="55" baseType="lpstr">
      <vt:lpstr>Arial</vt:lpstr>
      <vt:lpstr>Calibri</vt:lpstr>
      <vt:lpstr>Calibri Light</vt:lpstr>
      <vt:lpstr>Century Gothic</vt:lpstr>
      <vt:lpstr>Consolas</vt:lpstr>
      <vt:lpstr>Helvetica Light</vt:lpstr>
      <vt:lpstr>Helvetica Neue Medium</vt:lpstr>
      <vt:lpstr>Open Sans</vt:lpstr>
      <vt:lpstr>Roboto Condensed</vt:lpstr>
      <vt:lpstr>Wingdings</vt:lpstr>
      <vt:lpstr>Office Theme</vt:lpstr>
      <vt:lpstr>Prezentacja programu PowerPoint</vt:lpstr>
      <vt:lpstr>Raportowanie wskaźników niefinansowych w Power Platform - wyzwania i rozwiązania</vt:lpstr>
      <vt:lpstr>AGENDA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Sesja Pytań</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Justyna Jokiel</dc:creator>
  <cp:lastModifiedBy>Korzeniowski Daniel</cp:lastModifiedBy>
  <cp:revision>2</cp:revision>
  <dcterms:created xsi:type="dcterms:W3CDTF">2020-11-25T08:54:13Z</dcterms:created>
  <dcterms:modified xsi:type="dcterms:W3CDTF">2022-05-16T02:37:36Z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0x0101008B400435910F914AA27C61873C4C4D7F</vt:lpwstr>
  </property>
</Properties>
</file>